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97179" y="252730"/>
            <a:ext cx="58318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A13838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B5D74"/>
                </a:solidFill>
                <a:latin typeface="SimSun"/>
                <a:cs typeface="SimSun"/>
              </a:defRPr>
            </a:lvl1pPr>
          </a:lstStyle>
          <a:p>
            <a:pPr marL="38100">
              <a:lnSpc>
                <a:spcPts val="137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A13838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B5D74"/>
                </a:solidFill>
                <a:latin typeface="SimSun"/>
                <a:cs typeface="SimSun"/>
              </a:defRPr>
            </a:lvl1pPr>
          </a:lstStyle>
          <a:p>
            <a:pPr marL="38100">
              <a:lnSpc>
                <a:spcPts val="137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A13838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B5D74"/>
                </a:solidFill>
                <a:latin typeface="SimSun"/>
                <a:cs typeface="SimSun"/>
              </a:defRPr>
            </a:lvl1pPr>
          </a:lstStyle>
          <a:p>
            <a:pPr marL="38100">
              <a:lnSpc>
                <a:spcPts val="137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A13838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B5D74"/>
                </a:solidFill>
                <a:latin typeface="SimSun"/>
                <a:cs typeface="SimSun"/>
              </a:defRPr>
            </a:lvl1pPr>
          </a:lstStyle>
          <a:p>
            <a:pPr marL="38100">
              <a:lnSpc>
                <a:spcPts val="137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B5D74"/>
                </a:solidFill>
                <a:latin typeface="SimSun"/>
                <a:cs typeface="SimSun"/>
              </a:defRPr>
            </a:lvl1pPr>
          </a:lstStyle>
          <a:p>
            <a:pPr marL="38100">
              <a:lnSpc>
                <a:spcPts val="137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58000"/>
                </a:lnTo>
                <a:close/>
              </a:path>
            </a:pathLst>
          </a:custGeom>
          <a:solidFill>
            <a:srgbClr val="FBF5F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97179" y="252730"/>
            <a:ext cx="46507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A13838"/>
                </a:solidFill>
                <a:latin typeface="SimSun"/>
                <a:cs typeface="SimSun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022" y="2461056"/>
            <a:ext cx="11135995" cy="39452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1586209" y="6447631"/>
            <a:ext cx="241300" cy="17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B5D74"/>
                </a:solidFill>
                <a:latin typeface="SimSun"/>
                <a:cs typeface="SimSun"/>
              </a:defRPr>
            </a:lvl1pPr>
          </a:lstStyle>
          <a:p>
            <a:pPr marL="38100">
              <a:lnSpc>
                <a:spcPts val="1370"/>
              </a:lnSpc>
            </a:pPr>
            <a:fld id="{81D60167-4931-47E6-BA6A-407CBD079E47}" type="slidenum">
              <a:rPr dirty="0" spc="-25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49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hyperlink" Target="http://ai.com/" TargetMode="External"/><Relationship Id="rId8" Type="http://schemas.openxmlformats.org/officeDocument/2006/relationships/hyperlink" Target="https://chat.deepseek.com/" TargetMode="External"/><Relationship Id="rId9" Type="http://schemas.openxmlformats.org/officeDocument/2006/relationships/hyperlink" Target="https://github.com/deepseek-ai/DeepSeek-R1/blob/main/DeepSeek_R1.pdf" TargetMode="External"/><Relationship Id="rId10" Type="http://schemas.openxmlformats.org/officeDocument/2006/relationships/image" Target="../media/image50.png"/><Relationship Id="rId11" Type="http://schemas.openxmlformats.org/officeDocument/2006/relationships/image" Target="../media/image51.png"/><Relationship Id="rId12" Type="http://schemas.openxmlformats.org/officeDocument/2006/relationships/image" Target="../media/image59.png"/><Relationship Id="rId13" Type="http://schemas.openxmlformats.org/officeDocument/2006/relationships/image" Target="../media/image60.png"/><Relationship Id="rId14" Type="http://schemas.openxmlformats.org/officeDocument/2006/relationships/image" Target="../media/image61.pn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32.jp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75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hyperlink" Target="https://chat.deepseek.com/" TargetMode="External"/><Relationship Id="rId5" Type="http://schemas.openxmlformats.org/officeDocument/2006/relationships/image" Target="../media/image76.jpg"/><Relationship Id="rId6" Type="http://schemas.openxmlformats.org/officeDocument/2006/relationships/image" Target="../media/image77.jpg"/><Relationship Id="rId7" Type="http://schemas.openxmlformats.org/officeDocument/2006/relationships/hyperlink" Target="https://platform.deepseek.com/" TargetMode="External"/><Relationship Id="rId8" Type="http://schemas.openxmlformats.org/officeDocument/2006/relationships/hyperlink" Target="https://apps.apple.com/cn/app/deepseek/id6737597349" TargetMode="External"/><Relationship Id="rId9" Type="http://schemas.openxmlformats.org/officeDocument/2006/relationships/hyperlink" Target="https://app.mi.com/details?id=com.deepseek.chat" TargetMode="External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78.jpg"/><Relationship Id="rId5" Type="http://schemas.openxmlformats.org/officeDocument/2006/relationships/image" Target="../media/image79.jpg"/><Relationship Id="rId6" Type="http://schemas.openxmlformats.org/officeDocument/2006/relationships/hyperlink" Target="https://chat.scnet.cn/" TargetMode="External"/><Relationship Id="rId7" Type="http://schemas.openxmlformats.org/officeDocument/2006/relationships/hyperlink" Target="https://cloud.siliconflow.cn/i/9VzvgYQL" TargetMode="External"/><Relationship Id="rId8" Type="http://schemas.openxmlformats.org/officeDocument/2006/relationships/image" Target="../media/image80.jpg"/><Relationship Id="rId9" Type="http://schemas.openxmlformats.org/officeDocument/2006/relationships/image" Target="../media/image81.jpg"/><Relationship Id="rId10" Type="http://schemas.openxmlformats.org/officeDocument/2006/relationships/image" Target="../media/image82.jpg"/><Relationship Id="rId11" Type="http://schemas.openxmlformats.org/officeDocument/2006/relationships/image" Target="../media/image83.jpg"/><Relationship Id="rId12" Type="http://schemas.openxmlformats.org/officeDocument/2006/relationships/hyperlink" Target="https://account.aliyun.com/" TargetMode="External"/><Relationship Id="rId13" Type="http://schemas.openxmlformats.org/officeDocument/2006/relationships/hyperlink" Target="https://www.volcengine.com/product/ark&#160;" TargetMode="External"/><Relationship Id="rId14" Type="http://schemas.openxmlformats.org/officeDocument/2006/relationships/image" Target="../media/image84.jpg"/><Relationship Id="rId15" Type="http://schemas.openxmlformats.org/officeDocument/2006/relationships/image" Target="../media/image85.jpg"/><Relationship Id="rId16" Type="http://schemas.openxmlformats.org/officeDocument/2006/relationships/image" Target="../media/image86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jpg"/><Relationship Id="rId10" Type="http://schemas.openxmlformats.org/officeDocument/2006/relationships/image" Target="../media/image33.png"/><Relationship Id="rId11" Type="http://schemas.openxmlformats.org/officeDocument/2006/relationships/image" Target="../media/image34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87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88.png"/><Relationship Id="rId7" Type="http://schemas.openxmlformats.org/officeDocument/2006/relationships/image" Target="../media/image89.png"/><Relationship Id="rId8" Type="http://schemas.openxmlformats.org/officeDocument/2006/relationships/image" Target="../media/image90.png"/><Relationship Id="rId9" Type="http://schemas.openxmlformats.org/officeDocument/2006/relationships/image" Target="../media/image91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92.jpg"/><Relationship Id="rId7" Type="http://schemas.openxmlformats.org/officeDocument/2006/relationships/image" Target="../media/image93.jpg"/><Relationship Id="rId8" Type="http://schemas.openxmlformats.org/officeDocument/2006/relationships/image" Target="../media/image94.jpg"/><Relationship Id="rId9" Type="http://schemas.openxmlformats.org/officeDocument/2006/relationships/image" Target="../media/image95.jpg"/><Relationship Id="rId10" Type="http://schemas.openxmlformats.org/officeDocument/2006/relationships/image" Target="../media/image96.png"/><Relationship Id="rId11" Type="http://schemas.openxmlformats.org/officeDocument/2006/relationships/image" Target="../media/image97.png"/><Relationship Id="rId12" Type="http://schemas.openxmlformats.org/officeDocument/2006/relationships/image" Target="../media/image98.png"/><Relationship Id="rId13" Type="http://schemas.openxmlformats.org/officeDocument/2006/relationships/image" Target="../media/image99.jpg"/><Relationship Id="rId14" Type="http://schemas.openxmlformats.org/officeDocument/2006/relationships/image" Target="../media/image100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101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102.png"/><Relationship Id="rId7" Type="http://schemas.openxmlformats.org/officeDocument/2006/relationships/image" Target="../media/image103.png"/><Relationship Id="rId8" Type="http://schemas.openxmlformats.org/officeDocument/2006/relationships/image" Target="../media/image104.png"/><Relationship Id="rId9" Type="http://schemas.openxmlformats.org/officeDocument/2006/relationships/image" Target="../media/image105.png"/><Relationship Id="rId10" Type="http://schemas.openxmlformats.org/officeDocument/2006/relationships/image" Target="../media/image106.png"/><Relationship Id="rId11" Type="http://schemas.openxmlformats.org/officeDocument/2006/relationships/image" Target="../media/image107.pn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/Relationships>

</file>

<file path=ppt/slides/_rels/slide2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2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32.jp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71.png"/><Relationship Id="rId10" Type="http://schemas.openxmlformats.org/officeDocument/2006/relationships/image" Target="../media/image72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3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5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32.jpg"/><Relationship Id="rId7" Type="http://schemas.openxmlformats.org/officeDocument/2006/relationships/image" Target="../media/image69.png"/><Relationship Id="rId8" Type="http://schemas.openxmlformats.org/officeDocument/2006/relationships/image" Target="../media/image70.png"/><Relationship Id="rId9" Type="http://schemas.openxmlformats.org/officeDocument/2006/relationships/image" Target="../media/image120.png"/><Relationship Id="rId10" Type="http://schemas.openxmlformats.org/officeDocument/2006/relationships/image" Target="../media/image121.png"/><Relationship Id="rId11" Type="http://schemas.openxmlformats.org/officeDocument/2006/relationships/image" Target="../media/image73.png"/><Relationship Id="rId12" Type="http://schemas.openxmlformats.org/officeDocument/2006/relationships/image" Target="../media/image74.png"/><Relationship Id="rId13" Type="http://schemas.openxmlformats.org/officeDocument/2006/relationships/image" Target="../media/image122.png"/><Relationship Id="rId14" Type="http://schemas.openxmlformats.org/officeDocument/2006/relationships/image" Target="../media/image123.png"/><Relationship Id="rId15" Type="http://schemas.openxmlformats.org/officeDocument/2006/relationships/image" Target="../media/image124.png"/><Relationship Id="rId16" Type="http://schemas.openxmlformats.org/officeDocument/2006/relationships/image" Target="../media/image125.png"/><Relationship Id="rId17" Type="http://schemas.openxmlformats.org/officeDocument/2006/relationships/image" Target="../media/image126.png"/></Relationships>

</file>

<file path=ppt/slides/_rels/slide3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Relationship Id="rId7" Type="http://schemas.openxmlformats.org/officeDocument/2006/relationships/image" Target="../media/image130.png"/><Relationship Id="rId8" Type="http://schemas.openxmlformats.org/officeDocument/2006/relationships/image" Target="../media/image131.png"/><Relationship Id="rId9" Type="http://schemas.openxmlformats.org/officeDocument/2006/relationships/image" Target="../media/image132.png"/><Relationship Id="rId10" Type="http://schemas.openxmlformats.org/officeDocument/2006/relationships/image" Target="../media/image133.png"/><Relationship Id="rId11" Type="http://schemas.openxmlformats.org/officeDocument/2006/relationships/image" Target="../media/image134.png"/></Relationships>

</file>

<file path=ppt/slides/_rels/slide3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35.png"/><Relationship Id="rId5" Type="http://schemas.openxmlformats.org/officeDocument/2006/relationships/image" Target="../media/image136.jpg"/><Relationship Id="rId6" Type="http://schemas.openxmlformats.org/officeDocument/2006/relationships/image" Target="../media/image137.png"/><Relationship Id="rId7" Type="http://schemas.openxmlformats.org/officeDocument/2006/relationships/image" Target="../media/image138.png"/></Relationships>

</file>

<file path=ppt/slides/_rels/slide3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39.jpg"/><Relationship Id="rId5" Type="http://schemas.openxmlformats.org/officeDocument/2006/relationships/image" Target="../media/image140.jpg"/><Relationship Id="rId6" Type="http://schemas.openxmlformats.org/officeDocument/2006/relationships/image" Target="../media/image141.jpg"/><Relationship Id="rId7" Type="http://schemas.openxmlformats.org/officeDocument/2006/relationships/image" Target="../media/image142.jpg"/><Relationship Id="rId8" Type="http://schemas.openxmlformats.org/officeDocument/2006/relationships/image" Target="../media/image143.png"/></Relationships>

</file>

<file path=ppt/slides/_rels/slide3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44.png"/><Relationship Id="rId5" Type="http://schemas.openxmlformats.org/officeDocument/2006/relationships/image" Target="../media/image145.png"/><Relationship Id="rId6" Type="http://schemas.openxmlformats.org/officeDocument/2006/relationships/image" Target="../media/image146.png"/><Relationship Id="rId7" Type="http://schemas.openxmlformats.org/officeDocument/2006/relationships/image" Target="../media/image147.png"/><Relationship Id="rId8" Type="http://schemas.openxmlformats.org/officeDocument/2006/relationships/image" Target="../media/image148.png"/><Relationship Id="rId9" Type="http://schemas.openxmlformats.org/officeDocument/2006/relationships/image" Target="../media/image149.png"/><Relationship Id="rId10" Type="http://schemas.openxmlformats.org/officeDocument/2006/relationships/image" Target="../media/image150.png"/><Relationship Id="rId11" Type="http://schemas.openxmlformats.org/officeDocument/2006/relationships/image" Target="../media/image151.png"/><Relationship Id="rId12" Type="http://schemas.openxmlformats.org/officeDocument/2006/relationships/image" Target="../media/image152.png"/></Relationships>

</file>

<file path=ppt/slides/_rels/slide3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53.png"/><Relationship Id="rId5" Type="http://schemas.openxmlformats.org/officeDocument/2006/relationships/image" Target="../media/image154.jpg"/><Relationship Id="rId6" Type="http://schemas.openxmlformats.org/officeDocument/2006/relationships/image" Target="../media/image155.jpg"/><Relationship Id="rId7" Type="http://schemas.openxmlformats.org/officeDocument/2006/relationships/image" Target="../media/image156.png"/><Relationship Id="rId8" Type="http://schemas.openxmlformats.org/officeDocument/2006/relationships/image" Target="../media/image157.png"/></Relationships>

</file>

<file path=ppt/slides/_rels/slide3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3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58.png"/><Relationship Id="rId5" Type="http://schemas.openxmlformats.org/officeDocument/2006/relationships/image" Target="../media/image159.jpg"/><Relationship Id="rId6" Type="http://schemas.openxmlformats.org/officeDocument/2006/relationships/image" Target="../media/image160.jpg"/><Relationship Id="rId7" Type="http://schemas.openxmlformats.org/officeDocument/2006/relationships/image" Target="../media/image161.jpg"/><Relationship Id="rId8" Type="http://schemas.openxmlformats.org/officeDocument/2006/relationships/image" Target="../media/image162.jpg"/><Relationship Id="rId9" Type="http://schemas.openxmlformats.org/officeDocument/2006/relationships/image" Target="../media/image163.jpg"/></Relationships>

</file>

<file path=ppt/slides/_rels/slide3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64.jpg"/><Relationship Id="rId5" Type="http://schemas.openxmlformats.org/officeDocument/2006/relationships/image" Target="../media/image165.jpg"/></Relationships>

</file>

<file path=ppt/slides/_rels/slide3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66.jpg"/><Relationship Id="rId5" Type="http://schemas.openxmlformats.org/officeDocument/2006/relationships/image" Target="../media/image167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9.jpg"/></Relationships>

</file>

<file path=ppt/slides/_rels/slide4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68.png"/><Relationship Id="rId5" Type="http://schemas.openxmlformats.org/officeDocument/2006/relationships/image" Target="../media/image169.png"/><Relationship Id="rId6" Type="http://schemas.openxmlformats.org/officeDocument/2006/relationships/image" Target="../media/image170.png"/><Relationship Id="rId7" Type="http://schemas.openxmlformats.org/officeDocument/2006/relationships/image" Target="../media/image171.png"/><Relationship Id="rId8" Type="http://schemas.openxmlformats.org/officeDocument/2006/relationships/image" Target="../media/image172.png"/><Relationship Id="rId9" Type="http://schemas.openxmlformats.org/officeDocument/2006/relationships/image" Target="../media/image173.png"/><Relationship Id="rId10" Type="http://schemas.openxmlformats.org/officeDocument/2006/relationships/image" Target="../media/image174.png"/><Relationship Id="rId11" Type="http://schemas.openxmlformats.org/officeDocument/2006/relationships/image" Target="../media/image175.png"/><Relationship Id="rId12" Type="http://schemas.openxmlformats.org/officeDocument/2006/relationships/image" Target="../media/image176.png"/></Relationships>

</file>

<file path=ppt/slides/_rels/slide4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177.png"/><Relationship Id="rId5" Type="http://schemas.openxmlformats.org/officeDocument/2006/relationships/hyperlink" Target="https://api-docs.deepseek.com/zh-cn/prompt-library" TargetMode="External"/></Relationships>

</file>

<file path=ppt/slides/_rels/slide4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/Relationships>

</file>

<file path=ppt/slides/_rels/slide4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8.png"/><Relationship Id="rId3" Type="http://schemas.openxmlformats.org/officeDocument/2006/relationships/image" Target="../media/image179.png"/><Relationship Id="rId4" Type="http://schemas.openxmlformats.org/officeDocument/2006/relationships/image" Target="../media/image180.png"/><Relationship Id="rId5" Type="http://schemas.openxmlformats.org/officeDocument/2006/relationships/image" Target="../media/image181.png"/><Relationship Id="rId6" Type="http://schemas.openxmlformats.org/officeDocument/2006/relationships/image" Target="../media/image182.png"/><Relationship Id="rId7" Type="http://schemas.openxmlformats.org/officeDocument/2006/relationships/image" Target="../media/image183.png"/><Relationship Id="rId8" Type="http://schemas.openxmlformats.org/officeDocument/2006/relationships/image" Target="../media/image184.png"/><Relationship Id="rId9" Type="http://schemas.openxmlformats.org/officeDocument/2006/relationships/image" Target="../media/image185.png"/><Relationship Id="rId10" Type="http://schemas.openxmlformats.org/officeDocument/2006/relationships/image" Target="../media/image186.png"/><Relationship Id="rId11" Type="http://schemas.openxmlformats.org/officeDocument/2006/relationships/image" Target="../media/image187.png"/><Relationship Id="rId12" Type="http://schemas.openxmlformats.org/officeDocument/2006/relationships/image" Target="../media/image188.png"/><Relationship Id="rId13" Type="http://schemas.openxmlformats.org/officeDocument/2006/relationships/image" Target="../media/image189.png"/><Relationship Id="rId14" Type="http://schemas.openxmlformats.org/officeDocument/2006/relationships/image" Target="../media/image190.png"/><Relationship Id="rId15" Type="http://schemas.openxmlformats.org/officeDocument/2006/relationships/image" Target="../media/image191.png"/><Relationship Id="rId16" Type="http://schemas.openxmlformats.org/officeDocument/2006/relationships/image" Target="../media/image192.png"/><Relationship Id="rId17" Type="http://schemas.openxmlformats.org/officeDocument/2006/relationships/image" Target="../media/image193.png"/><Relationship Id="rId18" Type="http://schemas.openxmlformats.org/officeDocument/2006/relationships/image" Target="../media/image194.png"/><Relationship Id="rId19" Type="http://schemas.openxmlformats.org/officeDocument/2006/relationships/image" Target="../media/image195.png"/><Relationship Id="rId20" Type="http://schemas.openxmlformats.org/officeDocument/2006/relationships/image" Target="../media/image196.png"/><Relationship Id="rId21" Type="http://schemas.openxmlformats.org/officeDocument/2006/relationships/image" Target="../media/image197.png"/><Relationship Id="rId22" Type="http://schemas.openxmlformats.org/officeDocument/2006/relationships/image" Target="../media/image198.png"/><Relationship Id="rId23" Type="http://schemas.openxmlformats.org/officeDocument/2006/relationships/image" Target="../media/image199.png"/><Relationship Id="rId24" Type="http://schemas.openxmlformats.org/officeDocument/2006/relationships/image" Target="../media/image200.png"/><Relationship Id="rId25" Type="http://schemas.openxmlformats.org/officeDocument/2006/relationships/image" Target="../media/image201.png"/><Relationship Id="rId26" Type="http://schemas.openxmlformats.org/officeDocument/2006/relationships/image" Target="../media/image202.png"/><Relationship Id="rId27" Type="http://schemas.openxmlformats.org/officeDocument/2006/relationships/image" Target="../media/image203.png"/><Relationship Id="rId28" Type="http://schemas.openxmlformats.org/officeDocument/2006/relationships/image" Target="../media/image204.png"/><Relationship Id="rId29" Type="http://schemas.openxmlformats.org/officeDocument/2006/relationships/image" Target="../media/image205.png"/><Relationship Id="rId30" Type="http://schemas.openxmlformats.org/officeDocument/2006/relationships/image" Target="../media/image206.png"/><Relationship Id="rId31" Type="http://schemas.openxmlformats.org/officeDocument/2006/relationships/image" Target="../media/image207.png"/><Relationship Id="rId32" Type="http://schemas.openxmlformats.org/officeDocument/2006/relationships/image" Target="../media/image208.png"/><Relationship Id="rId33" Type="http://schemas.openxmlformats.org/officeDocument/2006/relationships/image" Target="../media/image209.png"/></Relationships>

</file>

<file path=ppt/slides/_rels/slide4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210.jpg"/></Relationships>

</file>

<file path=ppt/slides/_rels/slide4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211.png"/><Relationship Id="rId5" Type="http://schemas.openxmlformats.org/officeDocument/2006/relationships/image" Target="../media/image212.jpg"/><Relationship Id="rId6" Type="http://schemas.openxmlformats.org/officeDocument/2006/relationships/image" Target="../media/image213.png"/><Relationship Id="rId7" Type="http://schemas.openxmlformats.org/officeDocument/2006/relationships/image" Target="../media/image214.png"/><Relationship Id="rId8" Type="http://schemas.openxmlformats.org/officeDocument/2006/relationships/image" Target="../media/image215.png"/></Relationships>

</file>

<file path=ppt/slides/_rels/slide4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216.jpg"/></Relationships>

</file>

<file path=ppt/slides/_rels/slide4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217.png"/><Relationship Id="rId5" Type="http://schemas.openxmlformats.org/officeDocument/2006/relationships/image" Target="../media/image218.png"/></Relationships>

</file>

<file path=ppt/slides/_rels/slide4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219.jpg"/></Relationships>

</file>

<file path=ppt/slides/_rels/slide4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22.jpg"/><Relationship Id="rId5" Type="http://schemas.openxmlformats.org/officeDocument/2006/relationships/image" Target="../media/image223.png"/><Relationship Id="rId6" Type="http://schemas.openxmlformats.org/officeDocument/2006/relationships/image" Target="../media/image224.jpg"/><Relationship Id="rId7" Type="http://schemas.openxmlformats.org/officeDocument/2006/relationships/image" Target="../media/image225.png"/><Relationship Id="rId8" Type="http://schemas.openxmlformats.org/officeDocument/2006/relationships/image" Target="../media/image226.jpg"/><Relationship Id="rId9" Type="http://schemas.openxmlformats.org/officeDocument/2006/relationships/image" Target="../media/image227.png"/><Relationship Id="rId10" Type="http://schemas.openxmlformats.org/officeDocument/2006/relationships/image" Target="../media/image228.jpg"/><Relationship Id="rId11" Type="http://schemas.openxmlformats.org/officeDocument/2006/relationships/image" Target="../media/image229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0.png"/><Relationship Id="rId6" Type="http://schemas.openxmlformats.org/officeDocument/2006/relationships/image" Target="../media/image41.jpg"/><Relationship Id="rId7" Type="http://schemas.openxmlformats.org/officeDocument/2006/relationships/image" Target="../media/image42.png"/></Relationships>

</file>

<file path=ppt/slides/_rels/slide5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0.png"/><Relationship Id="rId3" Type="http://schemas.openxmlformats.org/officeDocument/2006/relationships/image" Target="../media/image221.png"/><Relationship Id="rId4" Type="http://schemas.openxmlformats.org/officeDocument/2006/relationships/image" Target="../media/image230.jpg"/><Relationship Id="rId5" Type="http://schemas.openxmlformats.org/officeDocument/2006/relationships/image" Target="../media/image231.png"/><Relationship Id="rId6" Type="http://schemas.openxmlformats.org/officeDocument/2006/relationships/image" Target="../media/image232.jpg"/><Relationship Id="rId7" Type="http://schemas.openxmlformats.org/officeDocument/2006/relationships/image" Target="../media/image233.png"/><Relationship Id="rId8" Type="http://schemas.openxmlformats.org/officeDocument/2006/relationships/image" Target="../media/image234.jpg"/><Relationship Id="rId9" Type="http://schemas.openxmlformats.org/officeDocument/2006/relationships/image" Target="../media/image235.png"/><Relationship Id="rId10" Type="http://schemas.openxmlformats.org/officeDocument/2006/relationships/image" Target="../media/image236.jpg"/><Relationship Id="rId11" Type="http://schemas.openxmlformats.org/officeDocument/2006/relationships/image" Target="../media/image237.png"/></Relationships>

</file>

<file path=ppt/slides/_rels/slide5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Relationship Id="rId4" Type="http://schemas.openxmlformats.org/officeDocument/2006/relationships/image" Target="../media/image238.jpg"/><Relationship Id="rId5" Type="http://schemas.openxmlformats.org/officeDocument/2006/relationships/image" Target="../media/image239.jpg"/></Relationships>

</file>

<file path=ppt/slides/_rels/slide5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5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5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5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
</file>

<file path=ppt/slides/_rels/slide5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0.jp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
</file>

<file path=ppt/slides/_rels/slide5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1.jpg"/><Relationship Id="rId3" Type="http://schemas.openxmlformats.org/officeDocument/2006/relationships/image" Target="../media/image242.png"/><Relationship Id="rId4" Type="http://schemas.openxmlformats.org/officeDocument/2006/relationships/image" Target="../media/image243.png"/><Relationship Id="rId5" Type="http://schemas.openxmlformats.org/officeDocument/2006/relationships/image" Target="../media/image244.png"/><Relationship Id="rId6" Type="http://schemas.openxmlformats.org/officeDocument/2006/relationships/image" Target="../media/image245.jpg"/><Relationship Id="rId7" Type="http://schemas.openxmlformats.org/officeDocument/2006/relationships/image" Target="../media/image246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44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jpg"/><Relationship Id="rId4" Type="http://schemas.openxmlformats.org/officeDocument/2006/relationships/image" Target="../media/image33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6.png"/><Relationship Id="rId8" Type="http://schemas.openxmlformats.org/officeDocument/2006/relationships/image" Target="../media/image47.png"/><Relationship Id="rId9" Type="http://schemas.openxmlformats.org/officeDocument/2006/relationships/image" Target="../media/image4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47840"/>
          </a:xfrm>
          <a:custGeom>
            <a:avLst/>
            <a:gdLst/>
            <a:ahLst/>
            <a:cxnLst/>
            <a:rect l="l" t="t" r="r" b="b"/>
            <a:pathLst>
              <a:path w="12192000" h="6847840">
                <a:moveTo>
                  <a:pt x="12192000" y="6847332"/>
                </a:moveTo>
                <a:lnTo>
                  <a:pt x="0" y="684733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684733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2192000" cy="6852920"/>
            </a:xfrm>
            <a:custGeom>
              <a:avLst/>
              <a:gdLst/>
              <a:ahLst/>
              <a:cxnLst/>
              <a:rect l="l" t="t" r="r" b="b"/>
              <a:pathLst>
                <a:path w="12192000" h="6852920">
                  <a:moveTo>
                    <a:pt x="12192000" y="0"/>
                  </a:moveTo>
                  <a:lnTo>
                    <a:pt x="12185650" y="0"/>
                  </a:lnTo>
                  <a:lnTo>
                    <a:pt x="12185650" y="6840855"/>
                  </a:lnTo>
                  <a:lnTo>
                    <a:pt x="6985" y="6840855"/>
                  </a:lnTo>
                  <a:lnTo>
                    <a:pt x="6350" y="6840855"/>
                  </a:lnTo>
                  <a:lnTo>
                    <a:pt x="6350" y="6846570"/>
                  </a:lnTo>
                  <a:lnTo>
                    <a:pt x="3175" y="6846570"/>
                  </a:lnTo>
                  <a:lnTo>
                    <a:pt x="3175" y="6843395"/>
                  </a:lnTo>
                  <a:lnTo>
                    <a:pt x="6350" y="6846570"/>
                  </a:lnTo>
                  <a:lnTo>
                    <a:pt x="6350" y="6840855"/>
                  </a:lnTo>
                  <a:lnTo>
                    <a:pt x="3175" y="6840855"/>
                  </a:lnTo>
                  <a:lnTo>
                    <a:pt x="3175" y="6840220"/>
                  </a:lnTo>
                  <a:lnTo>
                    <a:pt x="6985" y="6840220"/>
                  </a:lnTo>
                  <a:lnTo>
                    <a:pt x="6985" y="0"/>
                  </a:lnTo>
                  <a:lnTo>
                    <a:pt x="0" y="0"/>
                  </a:lnTo>
                  <a:lnTo>
                    <a:pt x="0" y="6840220"/>
                  </a:lnTo>
                  <a:lnTo>
                    <a:pt x="0" y="6846570"/>
                  </a:lnTo>
                  <a:lnTo>
                    <a:pt x="0" y="6852920"/>
                  </a:lnTo>
                  <a:lnTo>
                    <a:pt x="12192000" y="6852920"/>
                  </a:lnTo>
                  <a:lnTo>
                    <a:pt x="12192000" y="6847205"/>
                  </a:lnTo>
                  <a:lnTo>
                    <a:pt x="12192000" y="6846570"/>
                  </a:lnTo>
                  <a:lnTo>
                    <a:pt x="12192000" y="6840855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922C3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4027" y="240791"/>
              <a:ext cx="11967972" cy="6617208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68180" y="4211320"/>
              <a:ext cx="2405379" cy="24003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119359" y="257556"/>
              <a:ext cx="1543811" cy="43434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224790"/>
              <a:ext cx="12192000" cy="2122169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98564" y="1242060"/>
              <a:ext cx="242316" cy="27584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63740" y="1315211"/>
              <a:ext cx="187451" cy="20726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71004" y="1315211"/>
              <a:ext cx="187451" cy="20726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88935" y="1315211"/>
              <a:ext cx="204216" cy="29108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17535" y="1237488"/>
              <a:ext cx="188975" cy="28498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927847" y="1315211"/>
              <a:ext cx="187451" cy="207263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35111" y="1315211"/>
              <a:ext cx="187451" cy="20726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353043" y="1226819"/>
              <a:ext cx="195072" cy="28956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567928" y="1213103"/>
              <a:ext cx="307848" cy="34899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901683" y="1213103"/>
              <a:ext cx="348996" cy="35052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253728" y="1234439"/>
              <a:ext cx="355092" cy="330708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613392" y="1214627"/>
              <a:ext cx="348996" cy="344424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966959" y="1223772"/>
              <a:ext cx="350520" cy="338327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322052" y="1216152"/>
              <a:ext cx="330707" cy="350520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818119" y="2028444"/>
              <a:ext cx="108203" cy="45720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972043" y="2028444"/>
              <a:ext cx="108203" cy="45720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127492" y="2028444"/>
              <a:ext cx="108203" cy="45720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8282940" y="2028444"/>
              <a:ext cx="108203" cy="4572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36864" y="2028444"/>
              <a:ext cx="108203" cy="45720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592311" y="2028444"/>
              <a:ext cx="108203" cy="45720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747759" y="2028444"/>
              <a:ext cx="108203" cy="45720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901683" y="2028444"/>
              <a:ext cx="108203" cy="45720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057131" y="2028444"/>
              <a:ext cx="108203" cy="45720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212580" y="2028444"/>
              <a:ext cx="108203" cy="4572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366504" y="2028444"/>
              <a:ext cx="108203" cy="45720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521952" y="2028444"/>
              <a:ext cx="108203" cy="45720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0" y="0"/>
              <a:ext cx="5369052" cy="6858000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0"/>
              <a:ext cx="5316689" cy="6858000"/>
            </a:xfrm>
            <a:prstGeom prst="rect">
              <a:avLst/>
            </a:prstGeom>
          </p:spPr>
        </p:pic>
      </p:grpSp>
      <p:sp>
        <p:nvSpPr>
          <p:cNvPr id="37" name="object 37"/>
          <p:cNvSpPr txBox="1">
            <a:spLocks noGrp="1"/>
          </p:cNvSpPr>
          <p:nvPr>
            <p:ph type="title"/>
          </p:nvPr>
        </p:nvSpPr>
        <p:spPr>
          <a:xfrm>
            <a:off x="6065837" y="2602623"/>
            <a:ext cx="489775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solidFill>
                  <a:srgbClr val="FFFFFF"/>
                </a:solidFill>
                <a:latin typeface="Microsoft YaHei"/>
                <a:cs typeface="Microsoft YaHei"/>
              </a:rPr>
              <a:t>DeepSeek原理与落地应用</a:t>
            </a:r>
          </a:p>
        </p:txBody>
      </p:sp>
      <p:sp>
        <p:nvSpPr>
          <p:cNvPr id="38" name="object 38" descr=""/>
          <p:cNvSpPr txBox="1"/>
          <p:nvPr/>
        </p:nvSpPr>
        <p:spPr>
          <a:xfrm>
            <a:off x="6705917" y="3456850"/>
            <a:ext cx="3599815" cy="2682240"/>
          </a:xfrm>
          <a:prstGeom prst="rect">
            <a:avLst/>
          </a:prstGeom>
        </p:spPr>
        <p:txBody>
          <a:bodyPr wrap="square" lIns="0" tIns="156210" rIns="0" bIns="0" rtlCol="0" vert="horz">
            <a:spAutoFit/>
          </a:bodyPr>
          <a:lstStyle/>
          <a:p>
            <a:pPr algn="ctr" marL="16510">
              <a:lnSpc>
                <a:spcPct val="100000"/>
              </a:lnSpc>
              <a:spcBef>
                <a:spcPts val="1230"/>
              </a:spcBef>
            </a:pPr>
            <a:r>
              <a:rPr dirty="0" sz="1800" spc="-10">
                <a:solidFill>
                  <a:srgbClr val="FFFFFF"/>
                </a:solidFill>
                <a:latin typeface="Microsoft YaHei"/>
                <a:cs typeface="Microsoft YaHei"/>
              </a:rPr>
              <a:t>AI</a:t>
            </a:r>
            <a:r>
              <a:rPr dirty="0" sz="1800" spc="-15">
                <a:solidFill>
                  <a:srgbClr val="FFFFFF"/>
                </a:solidFill>
                <a:latin typeface="Microsoft YaHei"/>
                <a:cs typeface="Microsoft YaHei"/>
              </a:rPr>
              <a:t>肖睿团队</a:t>
            </a:r>
            <a:endParaRPr sz="1800">
              <a:latin typeface="Microsoft YaHei"/>
              <a:cs typeface="Microsoft YaHei"/>
            </a:endParaRPr>
          </a:p>
          <a:p>
            <a:pPr algn="ctr" marL="29845" marR="5080">
              <a:lnSpc>
                <a:spcPct val="150000"/>
              </a:lnSpc>
              <a:spcBef>
                <a:spcPts val="50"/>
              </a:spcBef>
            </a:pPr>
            <a:r>
              <a:rPr dirty="0" sz="1400" spc="-10">
                <a:solidFill>
                  <a:srgbClr val="FFFFFF"/>
                </a:solidFill>
                <a:latin typeface="Microsoft YaHei"/>
                <a:cs typeface="Microsoft YaHei"/>
              </a:rPr>
              <a:t>（孙萍、吴寒、周嵘、李娜、张惠军、刘誉</a:t>
            </a:r>
            <a:r>
              <a:rPr dirty="0" sz="1400" spc="-50">
                <a:solidFill>
                  <a:srgbClr val="FFFFFF"/>
                </a:solidFill>
                <a:latin typeface="Microsoft YaHei"/>
                <a:cs typeface="Microsoft YaHei"/>
              </a:rPr>
              <a:t>） </a:t>
            </a:r>
            <a:r>
              <a:rPr dirty="0" sz="1400" spc="-20">
                <a:solidFill>
                  <a:srgbClr val="FFFFFF"/>
                </a:solidFill>
                <a:latin typeface="Microsoft YaHei"/>
                <a:cs typeface="Microsoft YaHei"/>
              </a:rPr>
              <a:t>2025</a:t>
            </a:r>
            <a:r>
              <a:rPr dirty="0" sz="1400" spc="-10">
                <a:solidFill>
                  <a:srgbClr val="FFFFFF"/>
                </a:solidFill>
                <a:latin typeface="Microsoft YaHei"/>
                <a:cs typeface="Microsoft YaHei"/>
              </a:rPr>
              <a:t>年</a:t>
            </a:r>
            <a:r>
              <a:rPr dirty="0" sz="1400" spc="-20">
                <a:solidFill>
                  <a:srgbClr val="FFFFFF"/>
                </a:solidFill>
                <a:latin typeface="Microsoft YaHei"/>
                <a:cs typeface="Microsoft YaHei"/>
              </a:rPr>
              <a:t>03</a:t>
            </a:r>
            <a:r>
              <a:rPr dirty="0" sz="1400" spc="-10">
                <a:solidFill>
                  <a:srgbClr val="FFFFFF"/>
                </a:solidFill>
                <a:latin typeface="Microsoft YaHei"/>
                <a:cs typeface="Microsoft YaHei"/>
              </a:rPr>
              <a:t>月</a:t>
            </a:r>
            <a:r>
              <a:rPr dirty="0" sz="1400" spc="-20">
                <a:solidFill>
                  <a:srgbClr val="FFFFFF"/>
                </a:solidFill>
                <a:latin typeface="Microsoft YaHei"/>
                <a:cs typeface="Microsoft YaHei"/>
              </a:rPr>
              <a:t>01</a:t>
            </a:r>
            <a:r>
              <a:rPr dirty="0" sz="1400" spc="-50">
                <a:solidFill>
                  <a:srgbClr val="FFFFFF"/>
                </a:solidFill>
                <a:latin typeface="Microsoft YaHei"/>
                <a:cs typeface="Microsoft YaHei"/>
              </a:rPr>
              <a:t>日</a:t>
            </a:r>
            <a:endParaRPr sz="1400">
              <a:latin typeface="Microsoft YaHei"/>
              <a:cs typeface="Microsoft YaHei"/>
            </a:endParaRPr>
          </a:p>
          <a:p>
            <a:pPr algn="ctr" marL="17145">
              <a:lnSpc>
                <a:spcPct val="100000"/>
              </a:lnSpc>
              <a:spcBef>
                <a:spcPts val="840"/>
              </a:spcBef>
            </a:pPr>
            <a:r>
              <a:rPr dirty="0" sz="1400" spc="-15">
                <a:solidFill>
                  <a:srgbClr val="FFFFFF"/>
                </a:solidFill>
                <a:latin typeface="Microsoft YaHei"/>
                <a:cs typeface="Microsoft YaHei"/>
              </a:rPr>
              <a:t>厦门大学大数据百家讲坛</a:t>
            </a:r>
            <a:endParaRPr sz="14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715"/>
              </a:spcBef>
            </a:pPr>
            <a:endParaRPr sz="1400">
              <a:latin typeface="Microsoft YaHei"/>
              <a:cs typeface="Microsoft YaHei"/>
            </a:endParaRPr>
          </a:p>
          <a:p>
            <a:pPr marL="142240" indent="-129539">
              <a:lnSpc>
                <a:spcPct val="100000"/>
              </a:lnSpc>
              <a:buChar char="•"/>
              <a:tabLst>
                <a:tab pos="142240" algn="l"/>
              </a:tabLst>
            </a:pPr>
            <a:r>
              <a:rPr dirty="0" sz="1400" spc="-15">
                <a:solidFill>
                  <a:srgbClr val="FFFFFF"/>
                </a:solidFill>
                <a:latin typeface="Microsoft YaHei"/>
                <a:cs typeface="Microsoft YaHei"/>
              </a:rPr>
              <a:t>北大青鸟人工智能研究院</a:t>
            </a:r>
            <a:endParaRPr sz="1400">
              <a:latin typeface="Microsoft YaHei"/>
              <a:cs typeface="Microsoft YaHei"/>
            </a:endParaRPr>
          </a:p>
          <a:p>
            <a:pPr marL="142240" indent="-129539">
              <a:lnSpc>
                <a:spcPct val="100000"/>
              </a:lnSpc>
              <a:spcBef>
                <a:spcPts val="840"/>
              </a:spcBef>
              <a:buChar char="•"/>
              <a:tabLst>
                <a:tab pos="142240" algn="l"/>
              </a:tabLst>
            </a:pPr>
            <a:r>
              <a:rPr dirty="0" sz="1400" spc="-15">
                <a:solidFill>
                  <a:srgbClr val="FFFFFF"/>
                </a:solidFill>
                <a:latin typeface="Microsoft YaHei"/>
                <a:cs typeface="Microsoft YaHei"/>
              </a:rPr>
              <a:t>北大计算机学院元宇宙技术研究所</a:t>
            </a:r>
            <a:endParaRPr sz="1400">
              <a:latin typeface="Microsoft YaHei"/>
              <a:cs typeface="Microsoft YaHei"/>
            </a:endParaRPr>
          </a:p>
          <a:p>
            <a:pPr marL="142240" indent="-129539">
              <a:lnSpc>
                <a:spcPct val="100000"/>
              </a:lnSpc>
              <a:spcBef>
                <a:spcPts val="840"/>
              </a:spcBef>
              <a:buChar char="•"/>
              <a:tabLst>
                <a:tab pos="142240" algn="l"/>
              </a:tabLst>
            </a:pPr>
            <a:r>
              <a:rPr dirty="0" sz="1400" spc="-15">
                <a:solidFill>
                  <a:srgbClr val="FFFFFF"/>
                </a:solidFill>
                <a:latin typeface="Microsoft YaHei"/>
                <a:cs typeface="Microsoft YaHei"/>
              </a:rPr>
              <a:t>北大教育学院学习科学实验室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39" name="object 39" descr="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5901677" y="5328907"/>
            <a:ext cx="759383" cy="73969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4132579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 b="1">
                <a:solidFill>
                  <a:srgbClr val="FFFFFF"/>
                </a:solidFill>
                <a:latin typeface="Microsoft YaHei"/>
                <a:cs typeface="Microsoft YaHei"/>
              </a:rPr>
              <a:t>DeepSeek</a:t>
            </a:r>
            <a:r>
              <a:rPr dirty="0" sz="3600" spc="-15" b="1">
                <a:solidFill>
                  <a:srgbClr val="FFFFFF"/>
                </a:solidFill>
                <a:latin typeface="Microsoft YaHei"/>
                <a:cs typeface="Microsoft YaHei"/>
              </a:rPr>
              <a:t>模型系列</a:t>
            </a:r>
            <a:endParaRPr sz="36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877567" y="1164336"/>
            <a:ext cx="8278368" cy="503529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96189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 b="1">
                <a:solidFill>
                  <a:srgbClr val="FFFFFF"/>
                </a:solidFill>
                <a:latin typeface="Microsoft YaHei"/>
                <a:cs typeface="Microsoft YaHei"/>
              </a:rPr>
              <a:t>DeepSeek</a:t>
            </a:r>
            <a:r>
              <a:rPr dirty="0" sz="3600" spc="-5" b="1">
                <a:solidFill>
                  <a:srgbClr val="FFFFFF"/>
                </a:solidFill>
                <a:latin typeface="Microsoft YaHei"/>
                <a:cs typeface="Microsoft YaHei"/>
              </a:rPr>
              <a:t>最新的生成模型和推理模型版本对比</a:t>
            </a:r>
            <a:endParaRPr sz="3600">
              <a:latin typeface="Microsoft YaHei"/>
              <a:cs typeface="Microsoft YaHei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790892" y="1153160"/>
          <a:ext cx="10570845" cy="43605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542540"/>
                <a:gridCol w="3873500"/>
                <a:gridCol w="4069079"/>
              </a:tblGrid>
              <a:tr h="662940">
                <a:tc>
                  <a:txBody>
                    <a:bodyPr/>
                    <a:lstStyle/>
                    <a:p>
                      <a:pPr algn="ctr" marL="635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dirty="0" sz="2000" spc="-2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比较方面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2085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solidFill>
                      <a:srgbClr val="B15C4B"/>
                    </a:solidFill>
                  </a:tcPr>
                </a:tc>
                <a:tc>
                  <a:txBody>
                    <a:bodyPr/>
                    <a:lstStyle/>
                    <a:p>
                      <a:pPr marL="1035050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生成模型</a:t>
                      </a:r>
                      <a:r>
                        <a:rPr dirty="0" sz="2000" spc="-2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（</a:t>
                      </a:r>
                      <a:r>
                        <a:rPr dirty="0" sz="20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V3</a:t>
                      </a:r>
                      <a:r>
                        <a:rPr dirty="0" sz="2000" spc="-2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）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2085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solidFill>
                      <a:srgbClr val="B15C4B"/>
                    </a:solidFill>
                  </a:tcPr>
                </a:tc>
                <a:tc>
                  <a:txBody>
                    <a:bodyPr/>
                    <a:lstStyle/>
                    <a:p>
                      <a:pPr marL="1136650">
                        <a:lnSpc>
                          <a:spcPct val="100000"/>
                        </a:lnSpc>
                        <a:spcBef>
                          <a:spcPts val="1355"/>
                        </a:spcBef>
                      </a:pPr>
                      <a:r>
                        <a:rPr dirty="0" sz="2000" spc="-1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推理模型</a:t>
                      </a:r>
                      <a:r>
                        <a:rPr dirty="0" sz="2000" spc="-2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（</a:t>
                      </a:r>
                      <a:r>
                        <a:rPr dirty="0" sz="2000" spc="-2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R1</a:t>
                      </a:r>
                      <a:r>
                        <a:rPr dirty="0" sz="2000" spc="-2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）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2085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solidFill>
                      <a:srgbClr val="B15C4B"/>
                    </a:solidFill>
                  </a:tcPr>
                </a:tc>
              </a:tr>
              <a:tr h="8178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">
                          <a:latin typeface="Microsoft YaHei"/>
                          <a:cs typeface="Microsoft YaHei"/>
                        </a:rPr>
                        <a:t>设计初衷</a:t>
                      </a:r>
                      <a:endParaRPr sz="1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699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208915">
                        <a:lnSpc>
                          <a:spcPts val="3240"/>
                        </a:lnSpc>
                      </a:pPr>
                      <a:r>
                        <a:rPr dirty="0" sz="1800" spc="-5">
                          <a:latin typeface="Microsoft YaHei"/>
                          <a:cs typeface="Microsoft YaHei"/>
                        </a:rPr>
                        <a:t>想要在各种自然语言处理的任务中都</a:t>
                      </a:r>
                      <a:r>
                        <a:rPr dirty="0" sz="1800" spc="-10">
                          <a:latin typeface="Microsoft YaHei"/>
                          <a:cs typeface="Microsoft YaHei"/>
                        </a:rPr>
                        <a:t>能表现好，更通用</a:t>
                      </a:r>
                      <a:endParaRPr sz="1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R="175895">
                        <a:lnSpc>
                          <a:spcPts val="3240"/>
                        </a:lnSpc>
                      </a:pPr>
                      <a:r>
                        <a:rPr dirty="0" sz="1800" spc="-5">
                          <a:latin typeface="Microsoft YaHei"/>
                          <a:cs typeface="Microsoft YaHei"/>
                        </a:rPr>
                        <a:t>重点是为了搞定复杂的推理情况，比如深度的逻辑分析和解决问题</a:t>
                      </a:r>
                      <a:endParaRPr sz="1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338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03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5">
                          <a:latin typeface="Microsoft YaHei"/>
                          <a:cs typeface="Microsoft YaHei"/>
                        </a:rPr>
                        <a:t>性能展现</a:t>
                      </a:r>
                      <a:endParaRPr sz="1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5781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  <a:tc>
                  <a:txBody>
                    <a:bodyPr/>
                    <a:lstStyle/>
                    <a:p>
                      <a:pPr algn="just" marR="81280">
                        <a:lnSpc>
                          <a:spcPts val="3240"/>
                        </a:lnSpc>
                      </a:pPr>
                      <a:r>
                        <a:rPr dirty="0" sz="1800" spc="-5">
                          <a:latin typeface="Microsoft YaHei"/>
                          <a:cs typeface="Microsoft YaHei"/>
                        </a:rPr>
                        <a:t>在数学题、多语言任务还有编码任务</a:t>
                      </a:r>
                      <a:r>
                        <a:rPr dirty="0" sz="1800">
                          <a:latin typeface="Microsoft YaHei"/>
                          <a:cs typeface="Microsoft YaHei"/>
                        </a:rPr>
                        <a:t>里表现不错，像</a:t>
                      </a:r>
                      <a:r>
                        <a:rPr dirty="0" sz="1800" spc="-20">
                          <a:latin typeface="Microsoft YaHei"/>
                          <a:cs typeface="Microsoft YaHei"/>
                        </a:rPr>
                        <a:t>Cmath</a:t>
                      </a:r>
                      <a:r>
                        <a:rPr dirty="0" sz="1800">
                          <a:latin typeface="Microsoft YaHei"/>
                          <a:cs typeface="Microsoft YaHei"/>
                        </a:rPr>
                        <a:t>能得</a:t>
                      </a:r>
                      <a:r>
                        <a:rPr dirty="0" sz="1800" spc="-10">
                          <a:latin typeface="Microsoft YaHei"/>
                          <a:cs typeface="Microsoft YaHei"/>
                        </a:rPr>
                        <a:t>90.7</a:t>
                      </a:r>
                      <a:r>
                        <a:rPr dirty="0" sz="1800" spc="-25">
                          <a:latin typeface="Microsoft YaHei"/>
                          <a:cs typeface="Microsoft YaHei"/>
                        </a:rPr>
                        <a:t>分，</a:t>
                      </a:r>
                      <a:r>
                        <a:rPr dirty="0" sz="1800" spc="-5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800">
                          <a:latin typeface="Microsoft YaHei"/>
                          <a:cs typeface="Microsoft YaHei"/>
                        </a:rPr>
                        <a:t>Human</a:t>
                      </a:r>
                      <a:r>
                        <a:rPr dirty="0" sz="1800" spc="-4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800" spc="-20">
                          <a:latin typeface="Microsoft YaHei"/>
                          <a:cs typeface="Microsoft YaHei"/>
                        </a:rPr>
                        <a:t>Eval</a:t>
                      </a:r>
                      <a:r>
                        <a:rPr dirty="0" sz="1800">
                          <a:latin typeface="Microsoft YaHei"/>
                          <a:cs typeface="Microsoft YaHei"/>
                        </a:rPr>
                        <a:t>编码任务通过率是</a:t>
                      </a:r>
                      <a:r>
                        <a:rPr dirty="0" sz="1800" spc="-10">
                          <a:latin typeface="Microsoft YaHei"/>
                          <a:cs typeface="Microsoft YaHei"/>
                        </a:rPr>
                        <a:t>65.2%</a:t>
                      </a:r>
                      <a:endParaRPr sz="1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  <a:tc>
                  <a:txBody>
                    <a:bodyPr/>
                    <a:lstStyle/>
                    <a:p>
                      <a:pPr marR="93345">
                        <a:lnSpc>
                          <a:spcPts val="3240"/>
                        </a:lnSpc>
                      </a:pPr>
                      <a:r>
                        <a:rPr dirty="0" sz="1800" spc="-5">
                          <a:latin typeface="Microsoft YaHei"/>
                          <a:cs typeface="Microsoft YaHei"/>
                        </a:rPr>
                        <a:t>在需要逻辑思考的测试里很棒，比如</a:t>
                      </a:r>
                      <a:r>
                        <a:rPr dirty="0" sz="1800" spc="-5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1800" spc="-20">
                          <a:latin typeface="Microsoft YaHei"/>
                          <a:cs typeface="Microsoft YaHei"/>
                        </a:rPr>
                        <a:t>DROP</a:t>
                      </a:r>
                      <a:r>
                        <a:rPr dirty="0" sz="1800">
                          <a:latin typeface="Microsoft YaHei"/>
                          <a:cs typeface="Microsoft YaHei"/>
                        </a:rPr>
                        <a:t>任务</a:t>
                      </a:r>
                      <a:r>
                        <a:rPr dirty="0" sz="1800" spc="-10">
                          <a:latin typeface="Microsoft YaHei"/>
                          <a:cs typeface="Microsoft YaHei"/>
                        </a:rPr>
                        <a:t>F1</a:t>
                      </a:r>
                      <a:r>
                        <a:rPr dirty="0" sz="1800">
                          <a:latin typeface="Microsoft YaHei"/>
                          <a:cs typeface="Microsoft YaHei"/>
                        </a:rPr>
                        <a:t>分数能达到</a:t>
                      </a:r>
                      <a:r>
                        <a:rPr dirty="0" sz="1800" spc="-10">
                          <a:latin typeface="Microsoft YaHei"/>
                          <a:cs typeface="Microsoft YaHei"/>
                        </a:rPr>
                        <a:t>92.2%，AIME 2024</a:t>
                      </a:r>
                      <a:r>
                        <a:rPr dirty="0" sz="1800">
                          <a:latin typeface="Microsoft YaHei"/>
                          <a:cs typeface="Microsoft YaHei"/>
                        </a:rPr>
                        <a:t>的通过率是</a:t>
                      </a:r>
                      <a:r>
                        <a:rPr dirty="0" sz="1800" spc="-20">
                          <a:latin typeface="Microsoft YaHei"/>
                          <a:cs typeface="Microsoft YaHei"/>
                        </a:rPr>
                        <a:t>79.8%</a:t>
                      </a:r>
                      <a:endParaRPr sz="1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</a:tr>
              <a:tr h="16459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580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0">
                          <a:latin typeface="Microsoft YaHei"/>
                          <a:cs typeface="Microsoft YaHei"/>
                        </a:rPr>
                        <a:t>应用的范围</a:t>
                      </a:r>
                      <a:endParaRPr sz="1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B15C4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marR="208915">
                        <a:lnSpc>
                          <a:spcPts val="3240"/>
                        </a:lnSpc>
                      </a:pPr>
                      <a:r>
                        <a:rPr dirty="0" sz="1800" spc="-5">
                          <a:latin typeface="Microsoft YaHei"/>
                          <a:cs typeface="Microsoft YaHei"/>
                        </a:rPr>
                        <a:t>适合大规模的自然语言处理工作，像</a:t>
                      </a:r>
                      <a:r>
                        <a:rPr dirty="0" sz="1800">
                          <a:latin typeface="Microsoft YaHei"/>
                          <a:cs typeface="Microsoft YaHei"/>
                        </a:rPr>
                        <a:t>对话式</a:t>
                      </a:r>
                      <a:r>
                        <a:rPr dirty="0" sz="1800" spc="-10">
                          <a:latin typeface="Microsoft YaHei"/>
                          <a:cs typeface="Microsoft YaHei"/>
                        </a:rPr>
                        <a:t>AI</a:t>
                      </a:r>
                      <a:r>
                        <a:rPr dirty="0" sz="1800" spc="-5">
                          <a:latin typeface="Microsoft YaHei"/>
                          <a:cs typeface="Microsoft YaHei"/>
                        </a:rPr>
                        <a:t>、多语言翻译还有内容生成</a:t>
                      </a:r>
                      <a:r>
                        <a:rPr dirty="0" sz="1800">
                          <a:latin typeface="Microsoft YaHei"/>
                          <a:cs typeface="Microsoft YaHei"/>
                        </a:rPr>
                        <a:t>等等，能给企业提供高效的</a:t>
                      </a:r>
                      <a:r>
                        <a:rPr dirty="0" sz="1800" spc="-10">
                          <a:latin typeface="Microsoft YaHei"/>
                          <a:cs typeface="Microsoft YaHei"/>
                        </a:rPr>
                        <a:t>AI</a:t>
                      </a:r>
                      <a:r>
                        <a:rPr dirty="0" sz="1800" spc="-20">
                          <a:latin typeface="Microsoft YaHei"/>
                          <a:cs typeface="Microsoft YaHei"/>
                        </a:rPr>
                        <a:t>方案，</a:t>
                      </a:r>
                      <a:r>
                        <a:rPr dirty="0" sz="1800" spc="-10">
                          <a:latin typeface="Microsoft YaHei"/>
                          <a:cs typeface="Microsoft YaHei"/>
                        </a:rPr>
                        <a:t>满足好多领域的需求</a:t>
                      </a:r>
                      <a:endParaRPr sz="1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B15C4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marR="175895">
                        <a:lnSpc>
                          <a:spcPct val="150000"/>
                        </a:lnSpc>
                        <a:spcBef>
                          <a:spcPts val="1400"/>
                        </a:spcBef>
                      </a:pPr>
                      <a:r>
                        <a:rPr dirty="0" sz="1800" spc="-5">
                          <a:latin typeface="Microsoft YaHei"/>
                          <a:cs typeface="Microsoft YaHei"/>
                        </a:rPr>
                        <a:t>适合学术研究、解决问题的应用和决策支持系统等需要深度推理的任务，也能拿来当教育工具，帮学生锻炼逻辑思维</a:t>
                      </a:r>
                      <a:endParaRPr sz="1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780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B15C4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27686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solidFill>
                  <a:srgbClr val="FFFFFF"/>
                </a:solidFill>
                <a:latin typeface="Microsoft YaHei"/>
                <a:cs typeface="Microsoft YaHei"/>
              </a:rPr>
              <a:t>常见推理模型</a:t>
            </a:r>
            <a:endParaRPr sz="3600">
              <a:latin typeface="Microsoft YaHei"/>
              <a:cs typeface="Microsoft YaHei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3462337" y="1278889"/>
          <a:ext cx="5781675" cy="46755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695950"/>
              </a:tblGrid>
              <a:tr h="98996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90"/>
                        </a:spcBef>
                      </a:pPr>
                      <a:r>
                        <a:rPr dirty="0" sz="32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DeepSeek</a:t>
                      </a:r>
                      <a:r>
                        <a:rPr dirty="0" sz="3200" spc="-4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3200" spc="-2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R1</a:t>
                      </a:r>
                      <a:endParaRPr sz="3200">
                        <a:latin typeface="Calibri"/>
                        <a:cs typeface="Calibri"/>
                      </a:endParaRPr>
                    </a:p>
                  </a:txBody>
                  <a:tcPr marL="0" marR="0" marB="0" marT="39243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solidFill>
                      <a:srgbClr val="B15C4B"/>
                    </a:solidFill>
                  </a:tcPr>
                </a:tc>
              </a:tr>
              <a:tr h="7334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3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OpenAI</a:t>
                      </a:r>
                      <a:r>
                        <a:rPr dirty="0" sz="2000" spc="-75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25">
                          <a:latin typeface="Microsoft YaHei"/>
                          <a:cs typeface="Microsoft YaHei"/>
                        </a:rPr>
                        <a:t>o1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7145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37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OpenAI</a:t>
                      </a:r>
                      <a:r>
                        <a:rPr dirty="0" sz="2000" spc="-7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o3-</a:t>
                      </a:r>
                      <a:r>
                        <a:rPr dirty="0" sz="2000" spc="-20">
                          <a:latin typeface="Microsoft YaHei"/>
                          <a:cs typeface="Microsoft YaHei"/>
                        </a:rPr>
                        <a:t>mini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2225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</a:tr>
              <a:tr h="7385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Gemini</a:t>
                      </a:r>
                      <a:r>
                        <a:rPr dirty="0" sz="2000" spc="-7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25">
                          <a:latin typeface="Microsoft YaHei"/>
                          <a:cs typeface="Microsoft YaHei"/>
                        </a:rPr>
                        <a:t>2.0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2225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37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000" spc="-10">
                          <a:latin typeface="Microsoft YaHei"/>
                          <a:cs typeface="Microsoft YaHei"/>
                        </a:rPr>
                        <a:t>Grok3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2225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</a:tr>
              <a:tr h="7378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75"/>
                        </a:spcBef>
                      </a:pPr>
                      <a:endParaRPr sz="20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2000">
                          <a:latin typeface="Microsoft YaHei"/>
                          <a:cs typeface="Microsoft YaHei"/>
                        </a:rPr>
                        <a:t>Kimi</a:t>
                      </a:r>
                      <a:r>
                        <a:rPr dirty="0" sz="2000" spc="-50">
                          <a:latin typeface="Microsoft YaHei"/>
                          <a:cs typeface="Microsoft YaHei"/>
                        </a:rPr>
                        <a:t> </a:t>
                      </a:r>
                      <a:r>
                        <a:rPr dirty="0" sz="2000" spc="-25">
                          <a:latin typeface="Microsoft YaHei"/>
                          <a:cs typeface="Microsoft YaHei"/>
                        </a:rPr>
                        <a:t>1.5</a:t>
                      </a:r>
                      <a:endParaRPr sz="20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22225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B15C4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 txBox="1"/>
          <p:nvPr/>
        </p:nvSpPr>
        <p:spPr>
          <a:xfrm>
            <a:off x="11793855" y="6581775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SimSun"/>
                <a:cs typeface="SimSun"/>
              </a:rPr>
              <a:t>18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7179" y="261619"/>
            <a:ext cx="819023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5"/>
              <a:t>为什么火：能力突破、开源、低成本、国产化</a:t>
            </a:r>
          </a:p>
        </p:txBody>
      </p:sp>
      <p:grpSp>
        <p:nvGrpSpPr>
          <p:cNvPr id="5" name="object 5" descr=""/>
          <p:cNvGrpSpPr/>
          <p:nvPr/>
        </p:nvGrpSpPr>
        <p:grpSpPr>
          <a:xfrm>
            <a:off x="7793355" y="285000"/>
            <a:ext cx="4398645" cy="6573520"/>
            <a:chOff x="7793355" y="285000"/>
            <a:chExt cx="4398645" cy="6573520"/>
          </a:xfrm>
        </p:grpSpPr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1682" y="316407"/>
              <a:ext cx="995654" cy="39803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5339" y="285000"/>
              <a:ext cx="444869" cy="444893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93355" y="715010"/>
              <a:ext cx="4398645" cy="614299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93355" y="3783965"/>
              <a:ext cx="4398645" cy="3074035"/>
            </a:xfrm>
            <a:prstGeom prst="rect">
              <a:avLst/>
            </a:prstGeom>
          </p:spPr>
        </p:pic>
      </p:grpSp>
      <p:sp>
        <p:nvSpPr>
          <p:cNvPr id="10" name="object 10" descr=""/>
          <p:cNvSpPr txBox="1"/>
          <p:nvPr/>
        </p:nvSpPr>
        <p:spPr>
          <a:xfrm>
            <a:off x="7632166" y="2666809"/>
            <a:ext cx="4389120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38100">
              <a:lnSpc>
                <a:spcPct val="150000"/>
              </a:lnSpc>
              <a:spcBef>
                <a:spcPts val="100"/>
              </a:spcBef>
            </a:pPr>
            <a:r>
              <a:rPr dirty="0" sz="1800" spc="-20" b="1">
                <a:latin typeface="Microsoft YaHei"/>
                <a:cs typeface="Microsoft YaHei"/>
              </a:rPr>
              <a:t>DeepSeek</a:t>
            </a:r>
            <a:r>
              <a:rPr dirty="0" sz="1800" spc="-10" b="1">
                <a:latin typeface="Microsoft YaHei"/>
                <a:cs typeface="Microsoft YaHei"/>
              </a:rPr>
              <a:t>以“推理能力+第一梯队性能”</a:t>
            </a:r>
            <a:r>
              <a:rPr dirty="0" sz="1800" spc="-5" b="1">
                <a:latin typeface="Microsoft YaHei"/>
                <a:cs typeface="Microsoft YaHei"/>
              </a:rPr>
              <a:t>为核心基础，叠加：开源开放、超低成本、国产自主研发三大优势，不仅实现技术代际</a:t>
            </a:r>
            <a:r>
              <a:rPr dirty="0" sz="1800" b="1">
                <a:latin typeface="Microsoft YaHei"/>
                <a:cs typeface="Microsoft YaHei"/>
              </a:rPr>
              <a:t>跨越，更推动AI</a:t>
            </a:r>
            <a:r>
              <a:rPr dirty="0" sz="1800" spc="-5" b="1">
                <a:latin typeface="Microsoft YaHei"/>
                <a:cs typeface="Microsoft YaHei"/>
              </a:rPr>
              <a:t>技术普惠化与国产化生态繁荣，成为全球大模型赛道的重要领跑者。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86868" y="3579876"/>
            <a:ext cx="974090" cy="1518285"/>
          </a:xfrm>
          <a:custGeom>
            <a:avLst/>
            <a:gdLst/>
            <a:ahLst/>
            <a:cxnLst/>
            <a:rect l="l" t="t" r="r" b="b"/>
            <a:pathLst>
              <a:path w="974090" h="1518285">
                <a:moveTo>
                  <a:pt x="336804" y="1517903"/>
                </a:moveTo>
                <a:lnTo>
                  <a:pt x="0" y="1517903"/>
                </a:lnTo>
                <a:lnTo>
                  <a:pt x="637032" y="0"/>
                </a:lnTo>
                <a:lnTo>
                  <a:pt x="973835" y="0"/>
                </a:lnTo>
                <a:lnTo>
                  <a:pt x="336804" y="1517903"/>
                </a:lnTo>
                <a:close/>
              </a:path>
            </a:pathLst>
          </a:custGeom>
          <a:solidFill>
            <a:srgbClr val="CF4879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 txBox="1"/>
          <p:nvPr/>
        </p:nvSpPr>
        <p:spPr>
          <a:xfrm>
            <a:off x="1183868" y="3607663"/>
            <a:ext cx="5549265" cy="312610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核心加分项：开源、低成本、国产化</a:t>
            </a:r>
            <a:endParaRPr sz="1800">
              <a:latin typeface="Microsoft YaHei"/>
              <a:cs typeface="Microsoft YaHei"/>
            </a:endParaRPr>
          </a:p>
          <a:p>
            <a:pPr marL="188595" indent="-172085">
              <a:lnSpc>
                <a:spcPct val="100000"/>
              </a:lnSpc>
              <a:spcBef>
                <a:spcPts val="1370"/>
              </a:spcBef>
              <a:buFont typeface="Arial"/>
              <a:buChar char="•"/>
              <a:tabLst>
                <a:tab pos="188595" algn="l"/>
              </a:tabLst>
            </a:pPr>
            <a:r>
              <a:rPr dirty="0" sz="1200" spc="-5" b="1">
                <a:latin typeface="Microsoft YaHei"/>
                <a:cs typeface="Microsoft YaHei"/>
              </a:rPr>
              <a:t>开源：技术共享，生态共建</a:t>
            </a:r>
            <a:endParaRPr sz="1200">
              <a:latin typeface="Microsoft YaHei"/>
              <a:cs typeface="Microsoft YaHei"/>
            </a:endParaRPr>
          </a:p>
          <a:p>
            <a:pPr marL="16510" marR="38100">
              <a:lnSpc>
                <a:spcPct val="150000"/>
              </a:lnSpc>
            </a:pPr>
            <a:r>
              <a:rPr dirty="0" sz="1200" spc="-5">
                <a:latin typeface="Microsoft YaHei"/>
                <a:cs typeface="Microsoft YaHei"/>
              </a:rPr>
              <a:t>全量开源训练代码、数据清洗工具及微调框架，开发者可快速构建教育、金融、医疗等垂直领域应用，推动社区协同创新。</a:t>
            </a:r>
            <a:endParaRPr sz="1200">
              <a:latin typeface="Microsoft YaHei"/>
              <a:cs typeface="Microsoft YaHei"/>
            </a:endParaRPr>
          </a:p>
          <a:p>
            <a:pPr marL="188595" indent="-17208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188595" algn="l"/>
              </a:tabLst>
            </a:pPr>
            <a:r>
              <a:rPr dirty="0" sz="1200" b="1">
                <a:latin typeface="Microsoft YaHei"/>
                <a:cs typeface="Microsoft YaHei"/>
              </a:rPr>
              <a:t>低成本：普惠企业级</a:t>
            </a:r>
            <a:r>
              <a:rPr dirty="0" sz="1200" spc="-10" b="1">
                <a:latin typeface="Microsoft YaHei"/>
                <a:cs typeface="Microsoft YaHei"/>
              </a:rPr>
              <a:t>AI</a:t>
            </a:r>
            <a:r>
              <a:rPr dirty="0" sz="1200" spc="-25" b="1">
                <a:latin typeface="Microsoft YaHei"/>
                <a:cs typeface="Microsoft YaHei"/>
              </a:rPr>
              <a:t>应用</a:t>
            </a:r>
            <a:endParaRPr sz="1200">
              <a:latin typeface="Microsoft YaHei"/>
              <a:cs typeface="Microsoft YaHei"/>
            </a:endParaRPr>
          </a:p>
          <a:p>
            <a:pPr marL="16510">
              <a:lnSpc>
                <a:spcPct val="100000"/>
              </a:lnSpc>
              <a:spcBef>
                <a:spcPts val="720"/>
              </a:spcBef>
            </a:pPr>
            <a:r>
              <a:rPr dirty="0" sz="1200" spc="-5">
                <a:latin typeface="Microsoft YaHei"/>
                <a:cs typeface="Microsoft YaHei"/>
              </a:rPr>
              <a:t>做了大量的模型架构优化和系统工程优化。</a:t>
            </a:r>
            <a:endParaRPr sz="1200">
              <a:latin typeface="Microsoft YaHei"/>
              <a:cs typeface="Microsoft YaHei"/>
            </a:endParaRPr>
          </a:p>
          <a:p>
            <a:pPr marL="1651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latin typeface="Microsoft YaHei"/>
                <a:cs typeface="Microsoft YaHei"/>
              </a:rPr>
              <a:t>训练成本仅$557w</a:t>
            </a:r>
            <a:r>
              <a:rPr dirty="0" sz="1200" spc="-15">
                <a:latin typeface="Microsoft YaHei"/>
                <a:cs typeface="Microsoft YaHei"/>
              </a:rPr>
              <a:t> ：显著低于行业同类模型，打破高价壁垒。</a:t>
            </a:r>
            <a:endParaRPr sz="1200">
              <a:latin typeface="Microsoft YaHei"/>
              <a:cs typeface="Microsoft YaHei"/>
            </a:endParaRPr>
          </a:p>
          <a:p>
            <a:pPr marL="16510">
              <a:lnSpc>
                <a:spcPct val="100000"/>
              </a:lnSpc>
              <a:spcBef>
                <a:spcPts val="720"/>
              </a:spcBef>
            </a:pPr>
            <a:r>
              <a:rPr dirty="0" sz="1200">
                <a:latin typeface="Microsoft YaHei"/>
                <a:cs typeface="Microsoft YaHei"/>
              </a:rPr>
              <a:t>推理成本降低83</a:t>
            </a:r>
            <a:r>
              <a:rPr dirty="0" sz="1200" spc="-5">
                <a:latin typeface="Microsoft YaHei"/>
                <a:cs typeface="Microsoft YaHei"/>
              </a:rPr>
              <a:t>%：千亿参数模型适配中小企业需求，加速商业化落地。</a:t>
            </a:r>
            <a:endParaRPr sz="1200">
              <a:latin typeface="Microsoft YaHei"/>
              <a:cs typeface="Microsoft YaHei"/>
            </a:endParaRPr>
          </a:p>
          <a:p>
            <a:pPr marL="188595" indent="-172085">
              <a:lnSpc>
                <a:spcPct val="100000"/>
              </a:lnSpc>
              <a:spcBef>
                <a:spcPts val="720"/>
              </a:spcBef>
              <a:buFont typeface="Arial"/>
              <a:buChar char="•"/>
              <a:tabLst>
                <a:tab pos="188595" algn="l"/>
              </a:tabLst>
            </a:pPr>
            <a:r>
              <a:rPr dirty="0" sz="1200" spc="-5" b="1">
                <a:latin typeface="Microsoft YaHei"/>
                <a:cs typeface="Microsoft YaHei"/>
              </a:rPr>
              <a:t>国产化：技术自主，缩短差距</a:t>
            </a:r>
            <a:endParaRPr sz="1200">
              <a:latin typeface="Microsoft YaHei"/>
              <a:cs typeface="Microsoft YaHei"/>
            </a:endParaRPr>
          </a:p>
          <a:p>
            <a:pPr marL="16510" marR="5080">
              <a:lnSpc>
                <a:spcPct val="150000"/>
              </a:lnSpc>
            </a:pPr>
            <a:r>
              <a:rPr dirty="0" sz="1200">
                <a:latin typeface="Microsoft YaHei"/>
                <a:cs typeface="Microsoft YaHei"/>
              </a:rPr>
              <a:t>将国产模型与美国的代际差距从</a:t>
            </a:r>
            <a:r>
              <a:rPr dirty="0" sz="1200" spc="-10">
                <a:latin typeface="Microsoft YaHei"/>
                <a:cs typeface="Microsoft YaHei"/>
              </a:rPr>
              <a:t>3-</a:t>
            </a:r>
            <a:r>
              <a:rPr dirty="0" sz="1200">
                <a:latin typeface="Microsoft YaHei"/>
                <a:cs typeface="Microsoft YaHei"/>
              </a:rPr>
              <a:t>5年缩短至</a:t>
            </a:r>
            <a:r>
              <a:rPr dirty="0" sz="1200" spc="-10">
                <a:latin typeface="Microsoft YaHei"/>
                <a:cs typeface="Microsoft YaHei"/>
              </a:rPr>
              <a:t>3-</a:t>
            </a:r>
            <a:r>
              <a:rPr dirty="0" sz="1200">
                <a:latin typeface="Microsoft YaHei"/>
                <a:cs typeface="Microsoft YaHei"/>
              </a:rPr>
              <a:t>5</a:t>
            </a:r>
            <a:r>
              <a:rPr dirty="0" sz="1200" spc="-5">
                <a:latin typeface="Microsoft YaHei"/>
                <a:cs typeface="Microsoft YaHei"/>
              </a:rPr>
              <a:t>个月，突破“卡脖子”技术瓶颈。构建多行业专属模型矩阵，全面支持国内产业智能化升级。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124968" y="1478280"/>
            <a:ext cx="974090" cy="1519555"/>
          </a:xfrm>
          <a:custGeom>
            <a:avLst/>
            <a:gdLst/>
            <a:ahLst/>
            <a:cxnLst/>
            <a:rect l="l" t="t" r="r" b="b"/>
            <a:pathLst>
              <a:path w="974090" h="1519555">
                <a:moveTo>
                  <a:pt x="336804" y="1519428"/>
                </a:moveTo>
                <a:lnTo>
                  <a:pt x="0" y="1519428"/>
                </a:lnTo>
                <a:lnTo>
                  <a:pt x="637032" y="0"/>
                </a:lnTo>
                <a:lnTo>
                  <a:pt x="973835" y="0"/>
                </a:lnTo>
                <a:lnTo>
                  <a:pt x="336804" y="1519428"/>
                </a:lnTo>
                <a:close/>
              </a:path>
            </a:pathLst>
          </a:custGeom>
          <a:solidFill>
            <a:srgbClr val="C83E58">
              <a:alpha val="701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 txBox="1"/>
          <p:nvPr/>
        </p:nvSpPr>
        <p:spPr>
          <a:xfrm>
            <a:off x="1183868" y="1425016"/>
            <a:ext cx="5512435" cy="15614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>
                <a:latin typeface="Microsoft YaHei"/>
                <a:cs typeface="Microsoft YaHei"/>
              </a:rPr>
              <a:t>基础能力：进入推理模型阶段，跻身全球第一梯队</a:t>
            </a:r>
            <a:endParaRPr sz="1800">
              <a:latin typeface="Microsoft YaHei"/>
              <a:cs typeface="Microsoft YaHei"/>
            </a:endParaRPr>
          </a:p>
          <a:p>
            <a:pPr marL="12700" marR="36830">
              <a:lnSpc>
                <a:spcPct val="150000"/>
              </a:lnSpc>
              <a:spcBef>
                <a:spcPts val="1290"/>
              </a:spcBef>
            </a:pPr>
            <a:r>
              <a:rPr dirty="0" sz="1200" b="1">
                <a:latin typeface="Microsoft YaHei"/>
                <a:cs typeface="Microsoft YaHei"/>
              </a:rPr>
              <a:t>推理能力跃升</a:t>
            </a:r>
            <a:r>
              <a:rPr dirty="0" sz="1200" spc="-10">
                <a:latin typeface="Microsoft YaHei"/>
                <a:cs typeface="Microsoft YaHei"/>
              </a:rPr>
              <a:t>：DeepSeek</a:t>
            </a:r>
            <a:r>
              <a:rPr dirty="0" sz="1200" spc="-5">
                <a:latin typeface="Microsoft YaHei"/>
                <a:cs typeface="Microsoft YaHei"/>
              </a:rPr>
              <a:t>大模型核心技术突破，实现复杂推理任务的精准处理与高效执行，覆盖多模态场景应用。</a:t>
            </a:r>
            <a:endParaRPr sz="12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</a:pPr>
            <a:r>
              <a:rPr dirty="0" sz="1200" b="1">
                <a:latin typeface="Microsoft YaHei"/>
                <a:cs typeface="Microsoft YaHei"/>
              </a:rPr>
              <a:t>国际竞争力对标</a:t>
            </a:r>
            <a:r>
              <a:rPr dirty="0" sz="1200">
                <a:latin typeface="Microsoft YaHei"/>
                <a:cs typeface="Microsoft YaHei"/>
              </a:rPr>
              <a:t>：模型综合性能跃居全球第一梯队，技术指标与国际顶尖水平（</a:t>
            </a:r>
            <a:r>
              <a:rPr dirty="0" sz="1200" spc="-50">
                <a:latin typeface="Microsoft YaHei"/>
                <a:cs typeface="Microsoft YaHei"/>
              </a:rPr>
              <a:t>如 </a:t>
            </a:r>
            <a:r>
              <a:rPr dirty="0" sz="1200" spc="-10">
                <a:latin typeface="Microsoft YaHei"/>
                <a:cs typeface="Microsoft YaHei"/>
              </a:rPr>
              <a:t>GPT</a:t>
            </a:r>
            <a:r>
              <a:rPr dirty="0" sz="1200">
                <a:latin typeface="Microsoft YaHei"/>
                <a:cs typeface="Microsoft YaHei"/>
              </a:rPr>
              <a:t>系列、</a:t>
            </a:r>
            <a:r>
              <a:rPr dirty="0" sz="1200" spc="-10">
                <a:latin typeface="Microsoft YaHei"/>
                <a:cs typeface="Microsoft YaHei"/>
              </a:rPr>
              <a:t>Claude</a:t>
            </a:r>
            <a:r>
              <a:rPr dirty="0" sz="1200">
                <a:latin typeface="Microsoft YaHei"/>
                <a:cs typeface="Microsoft YaHei"/>
              </a:rPr>
              <a:t>等）</a:t>
            </a:r>
            <a:r>
              <a:rPr dirty="0" sz="1200" spc="-5">
                <a:latin typeface="Microsoft YaHei"/>
                <a:cs typeface="Microsoft YaHei"/>
              </a:rPr>
              <a:t>直接对标，奠定国产大模型的行业标杆地位。</a:t>
            </a:r>
            <a:endParaRPr sz="1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967729" y="6212141"/>
            <a:ext cx="2571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19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 descr=""/>
          <p:cNvSpPr txBox="1"/>
          <p:nvPr/>
        </p:nvSpPr>
        <p:spPr>
          <a:xfrm>
            <a:off x="11793855" y="6581775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SimSun"/>
                <a:cs typeface="SimSun"/>
              </a:rPr>
              <a:t>19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644245" y="1270177"/>
            <a:ext cx="7491095" cy="148844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60"/>
              </a:spcBef>
              <a:buChar char="•"/>
              <a:tabLst>
                <a:tab pos="297815" algn="l"/>
              </a:tabLst>
            </a:pP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DeepSeek</a:t>
            </a:r>
            <a:r>
              <a:rPr dirty="0" sz="1600" spc="20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Arial"/>
                <a:cs typeface="Arial"/>
              </a:rPr>
              <a:t>R1</a:t>
            </a: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达到了跟</a:t>
            </a:r>
            <a:r>
              <a:rPr dirty="0" sz="1600" spc="-10">
                <a:solidFill>
                  <a:srgbClr val="404040"/>
                </a:solidFill>
                <a:latin typeface="Arial"/>
                <a:cs typeface="Arial"/>
              </a:rPr>
              <a:t>o1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相当、或者至少接近的推理能力，且将推理过程可视化</a:t>
            </a:r>
            <a:endParaRPr sz="16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7815" algn="l"/>
              </a:tabLst>
            </a:pP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它做到这个水平只用到少得多的资源，所以价格十分便宜</a:t>
            </a:r>
            <a:endParaRPr sz="16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7815" algn="l"/>
              </a:tabLst>
            </a:pP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它是完全开源的并且还发布论文，详细介绍了训练中所有的步骤和窍门</a:t>
            </a:r>
            <a:endParaRPr sz="16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Char char="•"/>
              <a:tabLst>
                <a:tab pos="297815" algn="l"/>
              </a:tabLst>
            </a:pPr>
            <a:r>
              <a:rPr dirty="0" sz="1600" spc="-10">
                <a:solidFill>
                  <a:srgbClr val="404040"/>
                </a:solidFill>
                <a:latin typeface="Arial"/>
                <a:cs typeface="Arial"/>
              </a:rPr>
              <a:t>DeepSeek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深度求索公司是一家纯粹的中国公司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6" name="object 6" descr=""/>
          <p:cNvSpPr/>
          <p:nvPr/>
        </p:nvSpPr>
        <p:spPr>
          <a:xfrm>
            <a:off x="6677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8772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10868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12963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5059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/>
          <p:nvPr/>
        </p:nvSpPr>
        <p:spPr>
          <a:xfrm>
            <a:off x="17154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19250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/>
          <p:nvPr/>
        </p:nvSpPr>
        <p:spPr>
          <a:xfrm>
            <a:off x="21345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23441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/>
          <p:nvPr/>
        </p:nvSpPr>
        <p:spPr>
          <a:xfrm>
            <a:off x="25536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27632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29727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31823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399" y="19050"/>
                </a:moveTo>
                <a:lnTo>
                  <a:pt x="0" y="19050"/>
                </a:lnTo>
                <a:lnTo>
                  <a:pt x="0" y="0"/>
                </a:lnTo>
                <a:lnTo>
                  <a:pt x="152399" y="0"/>
                </a:lnTo>
                <a:lnTo>
                  <a:pt x="152399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33918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/>
          <p:nvPr/>
        </p:nvSpPr>
        <p:spPr>
          <a:xfrm>
            <a:off x="36014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/>
          <p:nvPr/>
        </p:nvSpPr>
        <p:spPr>
          <a:xfrm>
            <a:off x="38109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/>
          <p:nvPr/>
        </p:nvSpPr>
        <p:spPr>
          <a:xfrm>
            <a:off x="40205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42300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44396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 descr=""/>
          <p:cNvSpPr/>
          <p:nvPr/>
        </p:nvSpPr>
        <p:spPr>
          <a:xfrm>
            <a:off x="46491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 descr=""/>
          <p:cNvSpPr/>
          <p:nvPr/>
        </p:nvSpPr>
        <p:spPr>
          <a:xfrm>
            <a:off x="48587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 descr=""/>
          <p:cNvSpPr/>
          <p:nvPr/>
        </p:nvSpPr>
        <p:spPr>
          <a:xfrm>
            <a:off x="50682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 descr=""/>
          <p:cNvSpPr/>
          <p:nvPr/>
        </p:nvSpPr>
        <p:spPr>
          <a:xfrm>
            <a:off x="52778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/>
          <p:nvPr/>
        </p:nvSpPr>
        <p:spPr>
          <a:xfrm>
            <a:off x="54873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 descr=""/>
          <p:cNvSpPr/>
          <p:nvPr/>
        </p:nvSpPr>
        <p:spPr>
          <a:xfrm>
            <a:off x="56969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 descr=""/>
          <p:cNvSpPr/>
          <p:nvPr/>
        </p:nvSpPr>
        <p:spPr>
          <a:xfrm>
            <a:off x="59064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/>
          <p:nvPr/>
        </p:nvSpPr>
        <p:spPr>
          <a:xfrm>
            <a:off x="61160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 descr=""/>
          <p:cNvSpPr/>
          <p:nvPr/>
        </p:nvSpPr>
        <p:spPr>
          <a:xfrm>
            <a:off x="63255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 descr=""/>
          <p:cNvSpPr/>
          <p:nvPr/>
        </p:nvSpPr>
        <p:spPr>
          <a:xfrm>
            <a:off x="65351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 descr=""/>
          <p:cNvSpPr/>
          <p:nvPr/>
        </p:nvSpPr>
        <p:spPr>
          <a:xfrm>
            <a:off x="67446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 descr=""/>
          <p:cNvSpPr/>
          <p:nvPr/>
        </p:nvSpPr>
        <p:spPr>
          <a:xfrm>
            <a:off x="69542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 descr=""/>
          <p:cNvSpPr/>
          <p:nvPr/>
        </p:nvSpPr>
        <p:spPr>
          <a:xfrm>
            <a:off x="71637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73733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 descr=""/>
          <p:cNvSpPr/>
          <p:nvPr/>
        </p:nvSpPr>
        <p:spPr>
          <a:xfrm>
            <a:off x="75828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" name="object 40" descr=""/>
          <p:cNvSpPr/>
          <p:nvPr/>
        </p:nvSpPr>
        <p:spPr>
          <a:xfrm>
            <a:off x="77924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" name="object 41" descr=""/>
          <p:cNvSpPr/>
          <p:nvPr/>
        </p:nvSpPr>
        <p:spPr>
          <a:xfrm>
            <a:off x="80019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 descr=""/>
          <p:cNvSpPr/>
          <p:nvPr/>
        </p:nvSpPr>
        <p:spPr>
          <a:xfrm>
            <a:off x="82115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 descr=""/>
          <p:cNvSpPr/>
          <p:nvPr/>
        </p:nvSpPr>
        <p:spPr>
          <a:xfrm>
            <a:off x="84210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4" name="object 44" descr=""/>
          <p:cNvSpPr/>
          <p:nvPr/>
        </p:nvSpPr>
        <p:spPr>
          <a:xfrm>
            <a:off x="86306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 descr=""/>
          <p:cNvSpPr/>
          <p:nvPr/>
        </p:nvSpPr>
        <p:spPr>
          <a:xfrm>
            <a:off x="88401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 descr=""/>
          <p:cNvSpPr/>
          <p:nvPr/>
        </p:nvSpPr>
        <p:spPr>
          <a:xfrm>
            <a:off x="90497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 descr=""/>
          <p:cNvSpPr/>
          <p:nvPr/>
        </p:nvSpPr>
        <p:spPr>
          <a:xfrm>
            <a:off x="92592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object 48" descr=""/>
          <p:cNvSpPr/>
          <p:nvPr/>
        </p:nvSpPr>
        <p:spPr>
          <a:xfrm>
            <a:off x="94688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 descr=""/>
          <p:cNvSpPr/>
          <p:nvPr/>
        </p:nvSpPr>
        <p:spPr>
          <a:xfrm>
            <a:off x="96783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 descr=""/>
          <p:cNvSpPr/>
          <p:nvPr/>
        </p:nvSpPr>
        <p:spPr>
          <a:xfrm>
            <a:off x="98879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 descr=""/>
          <p:cNvSpPr/>
          <p:nvPr/>
        </p:nvSpPr>
        <p:spPr>
          <a:xfrm>
            <a:off x="100974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2" name="object 52" descr=""/>
          <p:cNvSpPr/>
          <p:nvPr/>
        </p:nvSpPr>
        <p:spPr>
          <a:xfrm>
            <a:off x="103070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 descr=""/>
          <p:cNvSpPr/>
          <p:nvPr/>
        </p:nvSpPr>
        <p:spPr>
          <a:xfrm>
            <a:off x="105165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4" name="object 54" descr=""/>
          <p:cNvSpPr/>
          <p:nvPr/>
        </p:nvSpPr>
        <p:spPr>
          <a:xfrm>
            <a:off x="107261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5" name="object 55" descr=""/>
          <p:cNvSpPr/>
          <p:nvPr/>
        </p:nvSpPr>
        <p:spPr>
          <a:xfrm>
            <a:off x="1093569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 descr=""/>
          <p:cNvSpPr/>
          <p:nvPr/>
        </p:nvSpPr>
        <p:spPr>
          <a:xfrm>
            <a:off x="11145240" y="3105518"/>
            <a:ext cx="152400" cy="19050"/>
          </a:xfrm>
          <a:custGeom>
            <a:avLst/>
            <a:gdLst/>
            <a:ahLst/>
            <a:cxnLst/>
            <a:rect l="l" t="t" r="r" b="b"/>
            <a:pathLst>
              <a:path w="152400" h="19050">
                <a:moveTo>
                  <a:pt x="152400" y="19050"/>
                </a:moveTo>
                <a:lnTo>
                  <a:pt x="0" y="19050"/>
                </a:lnTo>
                <a:lnTo>
                  <a:pt x="0" y="0"/>
                </a:lnTo>
                <a:lnTo>
                  <a:pt x="152400" y="0"/>
                </a:lnTo>
                <a:lnTo>
                  <a:pt x="152400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7" name="object 57" descr=""/>
          <p:cNvSpPr/>
          <p:nvPr/>
        </p:nvSpPr>
        <p:spPr>
          <a:xfrm>
            <a:off x="11354790" y="3105518"/>
            <a:ext cx="117475" cy="19050"/>
          </a:xfrm>
          <a:custGeom>
            <a:avLst/>
            <a:gdLst/>
            <a:ahLst/>
            <a:cxnLst/>
            <a:rect l="l" t="t" r="r" b="b"/>
            <a:pathLst>
              <a:path w="117475" h="19050">
                <a:moveTo>
                  <a:pt x="117208" y="19050"/>
                </a:moveTo>
                <a:lnTo>
                  <a:pt x="0" y="19050"/>
                </a:lnTo>
                <a:lnTo>
                  <a:pt x="0" y="0"/>
                </a:lnTo>
                <a:lnTo>
                  <a:pt x="117208" y="0"/>
                </a:lnTo>
                <a:lnTo>
                  <a:pt x="117208" y="19050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8" name="object 58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65404" y="3348228"/>
            <a:ext cx="5119116" cy="3031236"/>
          </a:xfrm>
          <a:prstGeom prst="rect">
            <a:avLst/>
          </a:prstGeom>
        </p:spPr>
      </p:pic>
      <p:pic>
        <p:nvPicPr>
          <p:cNvPr id="59" name="object 59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249923" y="3398520"/>
            <a:ext cx="1615440" cy="787908"/>
          </a:xfrm>
          <a:prstGeom prst="rect">
            <a:avLst/>
          </a:prstGeom>
        </p:spPr>
      </p:pic>
      <p:sp>
        <p:nvSpPr>
          <p:cNvPr id="60" name="object 60" descr=""/>
          <p:cNvSpPr txBox="1"/>
          <p:nvPr/>
        </p:nvSpPr>
        <p:spPr>
          <a:xfrm>
            <a:off x="6249923" y="3398520"/>
            <a:ext cx="1615440" cy="788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576580" marR="189230" indent="-381635">
              <a:lnSpc>
                <a:spcPct val="100000"/>
              </a:lnSpc>
              <a:spcBef>
                <a:spcPts val="95"/>
              </a:spcBef>
            </a:pPr>
            <a:r>
              <a:rPr dirty="0" sz="2400" spc="-15">
                <a:solidFill>
                  <a:srgbClr val="FFFFFF"/>
                </a:solidFill>
                <a:latin typeface="SimSun"/>
                <a:cs typeface="SimSun"/>
              </a:rPr>
              <a:t>混合专家</a:t>
            </a:r>
            <a:r>
              <a:rPr dirty="0" sz="2400" spc="-5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2400" spc="-25">
                <a:solidFill>
                  <a:srgbClr val="FFFFFF"/>
                </a:solidFill>
                <a:latin typeface="SimSun"/>
                <a:cs typeface="SimSun"/>
              </a:rPr>
              <a:t>MOE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61" name="object 6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249923" y="4440935"/>
            <a:ext cx="1615440" cy="787908"/>
          </a:xfrm>
          <a:prstGeom prst="rect">
            <a:avLst/>
          </a:prstGeom>
        </p:spPr>
      </p:pic>
      <p:sp>
        <p:nvSpPr>
          <p:cNvPr id="62" name="object 62" descr=""/>
          <p:cNvSpPr txBox="1"/>
          <p:nvPr/>
        </p:nvSpPr>
        <p:spPr>
          <a:xfrm>
            <a:off x="6249923" y="4440935"/>
            <a:ext cx="1615440" cy="788035"/>
          </a:xfrm>
          <a:prstGeom prst="rect">
            <a:avLst/>
          </a:prstGeom>
        </p:spPr>
        <p:txBody>
          <a:bodyPr wrap="square" lIns="0" tIns="76835" rIns="0" bIns="0" rtlCol="0" vert="horz">
            <a:spAutoFit/>
          </a:bodyPr>
          <a:lstStyle/>
          <a:p>
            <a:pPr algn="ctr">
              <a:lnSpc>
                <a:spcPts val="1895"/>
              </a:lnSpc>
              <a:spcBef>
                <a:spcPts val="605"/>
              </a:spcBef>
            </a:pPr>
            <a:r>
              <a:rPr dirty="0" sz="1600" spc="-20">
                <a:solidFill>
                  <a:srgbClr val="FFFFFF"/>
                </a:solidFill>
                <a:latin typeface="SimSun"/>
                <a:cs typeface="SimSun"/>
              </a:rPr>
              <a:t>多头潜在注意力</a:t>
            </a:r>
            <a:endParaRPr sz="1600">
              <a:latin typeface="SimSun"/>
              <a:cs typeface="SimSun"/>
            </a:endParaRPr>
          </a:p>
          <a:p>
            <a:pPr algn="ctr">
              <a:lnSpc>
                <a:spcPts val="2860"/>
              </a:lnSpc>
            </a:pPr>
            <a:r>
              <a:rPr dirty="0" sz="2400" spc="-25">
                <a:solidFill>
                  <a:srgbClr val="FFFFFF"/>
                </a:solidFill>
                <a:latin typeface="SimSun"/>
                <a:cs typeface="SimSun"/>
              </a:rPr>
              <a:t>MLA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63" name="object 63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49923" y="5443728"/>
            <a:ext cx="1615440" cy="787908"/>
          </a:xfrm>
          <a:prstGeom prst="rect">
            <a:avLst/>
          </a:prstGeom>
        </p:spPr>
      </p:pic>
      <p:sp>
        <p:nvSpPr>
          <p:cNvPr id="64" name="object 64" descr=""/>
          <p:cNvSpPr txBox="1"/>
          <p:nvPr/>
        </p:nvSpPr>
        <p:spPr>
          <a:xfrm>
            <a:off x="6249923" y="5443728"/>
            <a:ext cx="1615440" cy="7880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499745" marR="189230" indent="-304800">
              <a:lnSpc>
                <a:spcPct val="100000"/>
              </a:lnSpc>
              <a:spcBef>
                <a:spcPts val="95"/>
              </a:spcBef>
            </a:pPr>
            <a:r>
              <a:rPr dirty="0" sz="2400" spc="-15">
                <a:solidFill>
                  <a:srgbClr val="FFFFFF"/>
                </a:solidFill>
                <a:latin typeface="SimSun"/>
                <a:cs typeface="SimSun"/>
              </a:rPr>
              <a:t>强化学习</a:t>
            </a:r>
            <a:r>
              <a:rPr dirty="0" sz="2400" spc="-5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2400" spc="-20">
                <a:solidFill>
                  <a:srgbClr val="FFFFFF"/>
                </a:solidFill>
                <a:latin typeface="SimSun"/>
                <a:cs typeface="SimSun"/>
              </a:rPr>
              <a:t>GRPO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65" name="object 65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49907" y="1163002"/>
            <a:ext cx="3914775" cy="1515745"/>
          </a:xfrm>
          <a:prstGeom prst="rect">
            <a:avLst/>
          </a:prstGeom>
        </p:spPr>
      </p:pic>
      <p:sp>
        <p:nvSpPr>
          <p:cNvPr id="66" name="object 66" descr=""/>
          <p:cNvSpPr txBox="1"/>
          <p:nvPr/>
        </p:nvSpPr>
        <p:spPr>
          <a:xfrm>
            <a:off x="8242934" y="1329054"/>
            <a:ext cx="1568450" cy="4368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2065A"/>
                </a:solidFill>
                <a:latin typeface="Microsoft YaHei"/>
                <a:cs typeface="Microsoft YaHei"/>
              </a:rPr>
              <a:t>Deepseek官网地址：</a:t>
            </a:r>
            <a:r>
              <a:rPr dirty="0" sz="900" spc="-50" b="1">
                <a:solidFill>
                  <a:srgbClr val="42065A"/>
                </a:solidFill>
                <a:latin typeface="Microsoft YaHei"/>
                <a:cs typeface="Microsoft YaHei"/>
              </a:rPr>
              <a:t> </a:t>
            </a:r>
            <a:r>
              <a:rPr dirty="0" u="sng" sz="9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7"/>
              </a:rPr>
              <a:t>http://ai.com</a:t>
            </a:r>
            <a:r>
              <a:rPr dirty="0" sz="900" spc="-10" b="1">
                <a:solidFill>
                  <a:srgbClr val="A63DDC"/>
                </a:solidFill>
                <a:latin typeface="Microsoft YaHei"/>
                <a:cs typeface="Microsoft YaHei"/>
              </a:rPr>
              <a:t> </a:t>
            </a:r>
            <a:r>
              <a:rPr dirty="0" u="sng" sz="9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8"/>
              </a:rPr>
              <a:t>https://chat.deepseek.com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67" name="object 67" descr=""/>
          <p:cNvSpPr txBox="1"/>
          <p:nvPr/>
        </p:nvSpPr>
        <p:spPr>
          <a:xfrm>
            <a:off x="8242934" y="1934844"/>
            <a:ext cx="2548890" cy="6426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900" spc="-10" b="1">
                <a:solidFill>
                  <a:srgbClr val="42065A"/>
                </a:solidFill>
                <a:latin typeface="Microsoft YaHei"/>
                <a:cs typeface="Microsoft YaHei"/>
              </a:rPr>
              <a:t>DeepSeek-</a:t>
            </a:r>
            <a:r>
              <a:rPr dirty="0" sz="900" b="1">
                <a:solidFill>
                  <a:srgbClr val="42065A"/>
                </a:solidFill>
                <a:latin typeface="Microsoft YaHei"/>
                <a:cs typeface="Microsoft YaHei"/>
              </a:rPr>
              <a:t>R1</a:t>
            </a:r>
            <a:r>
              <a:rPr dirty="0" sz="900" spc="-5" b="1">
                <a:solidFill>
                  <a:srgbClr val="42065A"/>
                </a:solidFill>
                <a:latin typeface="Microsoft YaHei"/>
                <a:cs typeface="Microsoft YaHei"/>
              </a:rPr>
              <a:t> 训练技术全部公开，论文链接：</a:t>
            </a:r>
            <a:r>
              <a:rPr dirty="0" sz="900" spc="-50" b="1">
                <a:solidFill>
                  <a:srgbClr val="42065A"/>
                </a:solidFill>
                <a:latin typeface="Microsoft YaHei"/>
                <a:cs typeface="Microsoft YaHei"/>
              </a:rPr>
              <a:t> </a:t>
            </a:r>
            <a:r>
              <a:rPr dirty="0" u="sng" sz="9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9"/>
              </a:rPr>
              <a:t>https://github.com/deepseek-ai/DeepSeek-</a:t>
            </a:r>
            <a:r>
              <a:rPr dirty="0" sz="900" spc="-10" b="1">
                <a:solidFill>
                  <a:srgbClr val="A63DDC"/>
                </a:solidFill>
                <a:latin typeface="Microsoft YaHei"/>
                <a:cs typeface="Microsoft YaHei"/>
                <a:hlinkClick r:id="rId9"/>
              </a:rPr>
              <a:t> </a:t>
            </a:r>
            <a:r>
              <a:rPr dirty="0" u="sng" sz="9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9"/>
              </a:rPr>
              <a:t>R1/blob/main/DeepSeek_R1.pdf</a:t>
            </a:r>
            <a:endParaRPr sz="900">
              <a:latin typeface="Microsoft YaHei"/>
              <a:cs typeface="Microsoft YaHei"/>
            </a:endParaRPr>
          </a:p>
        </p:txBody>
      </p:sp>
      <p:sp>
        <p:nvSpPr>
          <p:cNvPr id="68" name="object 68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498348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DeepSeek</a:t>
            </a:r>
            <a:r>
              <a:rPr dirty="0" spc="-10"/>
              <a:t>的算法和算力突破</a:t>
            </a:r>
          </a:p>
        </p:txBody>
      </p:sp>
      <p:pic>
        <p:nvPicPr>
          <p:cNvPr id="70" name="object 7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71" name="object 7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pic>
        <p:nvPicPr>
          <p:cNvPr id="72" name="object 72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218931" y="3403091"/>
            <a:ext cx="1615440" cy="787908"/>
          </a:xfrm>
          <a:prstGeom prst="rect">
            <a:avLst/>
          </a:prstGeom>
        </p:spPr>
      </p:pic>
      <p:sp>
        <p:nvSpPr>
          <p:cNvPr id="73" name="object 73" descr=""/>
          <p:cNvSpPr txBox="1"/>
          <p:nvPr/>
        </p:nvSpPr>
        <p:spPr>
          <a:xfrm>
            <a:off x="8218931" y="3403091"/>
            <a:ext cx="1615440" cy="78803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algn="ctr">
              <a:lnSpc>
                <a:spcPts val="2145"/>
              </a:lnSpc>
              <a:spcBef>
                <a:spcPts val="484"/>
              </a:spcBef>
            </a:pPr>
            <a:r>
              <a:rPr dirty="0" sz="1800" spc="-10">
                <a:solidFill>
                  <a:srgbClr val="FFFFFF"/>
                </a:solidFill>
                <a:latin typeface="SimSun"/>
                <a:cs typeface="SimSun"/>
              </a:rPr>
              <a:t>直接硬件编程</a:t>
            </a:r>
            <a:endParaRPr sz="1800">
              <a:latin typeface="SimSun"/>
              <a:cs typeface="SimSun"/>
            </a:endParaRPr>
          </a:p>
          <a:p>
            <a:pPr algn="ctr">
              <a:lnSpc>
                <a:spcPts val="2865"/>
              </a:lnSpc>
            </a:pPr>
            <a:r>
              <a:rPr dirty="0" sz="2400" spc="-25">
                <a:solidFill>
                  <a:srgbClr val="FFFFFF"/>
                </a:solidFill>
                <a:latin typeface="SimSun"/>
                <a:cs typeface="SimSun"/>
              </a:rPr>
              <a:t>PTX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74" name="object 74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26552" y="4433315"/>
            <a:ext cx="1615440" cy="786384"/>
          </a:xfrm>
          <a:prstGeom prst="rect">
            <a:avLst/>
          </a:prstGeom>
        </p:spPr>
      </p:pic>
      <p:sp>
        <p:nvSpPr>
          <p:cNvPr id="75" name="object 75" descr=""/>
          <p:cNvSpPr txBox="1"/>
          <p:nvPr/>
        </p:nvSpPr>
        <p:spPr>
          <a:xfrm>
            <a:off x="8226552" y="4433315"/>
            <a:ext cx="1615440" cy="786765"/>
          </a:xfrm>
          <a:prstGeom prst="rect">
            <a:avLst/>
          </a:prstGeom>
        </p:spPr>
        <p:txBody>
          <a:bodyPr wrap="square" lIns="0" tIns="60325" rIns="0" bIns="0" rtlCol="0" vert="horz">
            <a:spAutoFit/>
          </a:bodyPr>
          <a:lstStyle/>
          <a:p>
            <a:pPr algn="ctr">
              <a:lnSpc>
                <a:spcPts val="2145"/>
              </a:lnSpc>
              <a:spcBef>
                <a:spcPts val="475"/>
              </a:spcBef>
            </a:pPr>
            <a:r>
              <a:rPr dirty="0" sz="1800" spc="-10">
                <a:solidFill>
                  <a:srgbClr val="FFFFFF"/>
                </a:solidFill>
                <a:latin typeface="SimSun"/>
                <a:cs typeface="SimSun"/>
              </a:rPr>
              <a:t>混合精度训练</a:t>
            </a:r>
            <a:endParaRPr sz="1800">
              <a:latin typeface="SimSun"/>
              <a:cs typeface="SimSun"/>
            </a:endParaRPr>
          </a:p>
          <a:p>
            <a:pPr algn="ctr">
              <a:lnSpc>
                <a:spcPts val="2865"/>
              </a:lnSpc>
            </a:pPr>
            <a:r>
              <a:rPr dirty="0" sz="2400" spc="-25">
                <a:solidFill>
                  <a:srgbClr val="FFFFFF"/>
                </a:solidFill>
                <a:latin typeface="SimSun"/>
                <a:cs typeface="SimSun"/>
              </a:rPr>
              <a:t>FP8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76" name="object 76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225028" y="5410200"/>
            <a:ext cx="1616964" cy="787908"/>
          </a:xfrm>
          <a:prstGeom prst="rect">
            <a:avLst/>
          </a:prstGeom>
        </p:spPr>
      </p:pic>
      <p:sp>
        <p:nvSpPr>
          <p:cNvPr id="77" name="object 77" descr=""/>
          <p:cNvSpPr txBox="1"/>
          <p:nvPr/>
        </p:nvSpPr>
        <p:spPr>
          <a:xfrm>
            <a:off x="8225028" y="5410200"/>
            <a:ext cx="1617345" cy="788035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algn="ctr">
              <a:lnSpc>
                <a:spcPts val="2140"/>
              </a:lnSpc>
              <a:spcBef>
                <a:spcPts val="484"/>
              </a:spcBef>
            </a:pPr>
            <a:r>
              <a:rPr dirty="0" sz="1800">
                <a:solidFill>
                  <a:srgbClr val="FFFFFF"/>
                </a:solidFill>
                <a:latin typeface="SimSun"/>
                <a:cs typeface="SimSun"/>
              </a:rPr>
              <a:t>多Token</a:t>
            </a:r>
            <a:r>
              <a:rPr dirty="0" sz="1800" spc="-25">
                <a:solidFill>
                  <a:srgbClr val="FFFFFF"/>
                </a:solidFill>
                <a:latin typeface="SimSun"/>
                <a:cs typeface="SimSun"/>
              </a:rPr>
              <a:t>预测</a:t>
            </a:r>
            <a:endParaRPr sz="1800">
              <a:latin typeface="SimSun"/>
              <a:cs typeface="SimSun"/>
            </a:endParaRPr>
          </a:p>
          <a:p>
            <a:pPr algn="ctr">
              <a:lnSpc>
                <a:spcPts val="2860"/>
              </a:lnSpc>
            </a:pPr>
            <a:r>
              <a:rPr dirty="0" sz="2400" spc="-25">
                <a:solidFill>
                  <a:srgbClr val="FFFFFF"/>
                </a:solidFill>
                <a:latin typeface="SimSun"/>
                <a:cs typeface="SimSun"/>
              </a:rPr>
              <a:t>MTP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78" name="object 78" descr="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0137647" y="3415284"/>
            <a:ext cx="1615440" cy="787908"/>
          </a:xfrm>
          <a:prstGeom prst="rect">
            <a:avLst/>
          </a:prstGeom>
        </p:spPr>
      </p:pic>
      <p:sp>
        <p:nvSpPr>
          <p:cNvPr id="79" name="object 79" descr=""/>
          <p:cNvSpPr txBox="1"/>
          <p:nvPr/>
        </p:nvSpPr>
        <p:spPr>
          <a:xfrm>
            <a:off x="10137647" y="3415284"/>
            <a:ext cx="1615440" cy="788035"/>
          </a:xfrm>
          <a:prstGeom prst="rect">
            <a:avLst/>
          </a:prstGeom>
        </p:spPr>
        <p:txBody>
          <a:bodyPr wrap="square" lIns="0" tIns="10795" rIns="0" bIns="0" rtlCol="0" vert="horz">
            <a:spAutoFit/>
          </a:bodyPr>
          <a:lstStyle/>
          <a:p>
            <a:pPr marL="192405" marR="186690" indent="2540">
              <a:lnSpc>
                <a:spcPct val="100000"/>
              </a:lnSpc>
              <a:spcBef>
                <a:spcPts val="85"/>
              </a:spcBef>
            </a:pPr>
            <a:r>
              <a:rPr dirty="0" sz="2400" spc="-15">
                <a:solidFill>
                  <a:srgbClr val="FFFFFF"/>
                </a:solidFill>
                <a:latin typeface="SimSun"/>
                <a:cs typeface="SimSun"/>
              </a:rPr>
              <a:t>通讯优化</a:t>
            </a:r>
            <a:r>
              <a:rPr dirty="0" sz="2400" spc="-5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2400" spc="-10">
                <a:solidFill>
                  <a:srgbClr val="FFFFFF"/>
                </a:solidFill>
                <a:latin typeface="SimSun"/>
                <a:cs typeface="SimSun"/>
              </a:rPr>
              <a:t>DualPipe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80" name="object 80" descr="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10130028" y="4462271"/>
            <a:ext cx="1615440" cy="787908"/>
          </a:xfrm>
          <a:prstGeom prst="rect">
            <a:avLst/>
          </a:prstGeom>
        </p:spPr>
      </p:pic>
      <p:sp>
        <p:nvSpPr>
          <p:cNvPr id="81" name="object 81" descr=""/>
          <p:cNvSpPr txBox="1"/>
          <p:nvPr/>
        </p:nvSpPr>
        <p:spPr>
          <a:xfrm>
            <a:off x="10130028" y="4462271"/>
            <a:ext cx="1615440" cy="78803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algn="ctr">
              <a:lnSpc>
                <a:spcPts val="2145"/>
              </a:lnSpc>
              <a:spcBef>
                <a:spcPts val="480"/>
              </a:spcBef>
            </a:pPr>
            <a:r>
              <a:rPr dirty="0" sz="1800" spc="-10">
                <a:solidFill>
                  <a:srgbClr val="FFFFFF"/>
                </a:solidFill>
                <a:latin typeface="SimSun"/>
                <a:cs typeface="SimSun"/>
              </a:rPr>
              <a:t>并行训练框架</a:t>
            </a:r>
            <a:endParaRPr sz="1800">
              <a:latin typeface="SimSun"/>
              <a:cs typeface="SimSun"/>
            </a:endParaRPr>
          </a:p>
          <a:p>
            <a:pPr algn="ctr">
              <a:lnSpc>
                <a:spcPts val="2865"/>
              </a:lnSpc>
            </a:pPr>
            <a:r>
              <a:rPr dirty="0" sz="2400" spc="-25">
                <a:solidFill>
                  <a:srgbClr val="FFFFFF"/>
                </a:solidFill>
                <a:latin typeface="SimSun"/>
                <a:cs typeface="SimSun"/>
              </a:rPr>
              <a:t>HAI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82" name="object 82" descr="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10123931" y="5428488"/>
            <a:ext cx="1615440" cy="787908"/>
          </a:xfrm>
          <a:prstGeom prst="rect">
            <a:avLst/>
          </a:prstGeom>
        </p:spPr>
      </p:pic>
      <p:sp>
        <p:nvSpPr>
          <p:cNvPr id="83" name="object 83" descr=""/>
          <p:cNvSpPr txBox="1"/>
          <p:nvPr/>
        </p:nvSpPr>
        <p:spPr>
          <a:xfrm>
            <a:off x="10123931" y="5428488"/>
            <a:ext cx="1615440" cy="788035"/>
          </a:xfrm>
          <a:prstGeom prst="rect">
            <a:avLst/>
          </a:prstGeom>
        </p:spPr>
        <p:txBody>
          <a:bodyPr wrap="square" lIns="0" tIns="44450" rIns="0" bIns="0" rtlCol="0" vert="horz">
            <a:spAutoFit/>
          </a:bodyPr>
          <a:lstStyle/>
          <a:p>
            <a:pPr algn="ctr">
              <a:lnSpc>
                <a:spcPts val="2385"/>
              </a:lnSpc>
              <a:spcBef>
                <a:spcPts val="350"/>
              </a:spcBef>
            </a:pPr>
            <a:r>
              <a:rPr dirty="0" sz="2000" spc="-10">
                <a:solidFill>
                  <a:srgbClr val="FFFFFF"/>
                </a:solidFill>
                <a:latin typeface="SimSun"/>
                <a:cs typeface="SimSun"/>
              </a:rPr>
              <a:t>测试时计算</a:t>
            </a:r>
            <a:endParaRPr sz="2000">
              <a:latin typeface="SimSun"/>
              <a:cs typeface="SimSun"/>
            </a:endParaRPr>
          </a:p>
          <a:p>
            <a:pPr algn="ctr">
              <a:lnSpc>
                <a:spcPts val="2865"/>
              </a:lnSpc>
            </a:pPr>
            <a:r>
              <a:rPr dirty="0" sz="2400" spc="-25">
                <a:solidFill>
                  <a:srgbClr val="FFFFFF"/>
                </a:solidFill>
                <a:latin typeface="SimSun"/>
                <a:cs typeface="SimSun"/>
              </a:rPr>
              <a:t>TTC</a:t>
            </a:r>
            <a:endParaRPr sz="24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4180204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Microsoft YaHei"/>
                <a:cs typeface="Microsoft YaHei"/>
              </a:rPr>
              <a:t>对</a:t>
            </a:r>
            <a:r>
              <a:rPr dirty="0" sz="3600" spc="-30" b="1">
                <a:solidFill>
                  <a:srgbClr val="FFFFFF"/>
                </a:solidFill>
                <a:latin typeface="Microsoft YaHei"/>
                <a:cs typeface="Microsoft YaHei"/>
              </a:rPr>
              <a:t>AI</a:t>
            </a:r>
            <a:r>
              <a:rPr dirty="0" sz="3600" spc="-10" b="1">
                <a:solidFill>
                  <a:srgbClr val="FFFFFF"/>
                </a:solidFill>
                <a:latin typeface="Microsoft YaHei"/>
                <a:cs typeface="Microsoft YaHei"/>
              </a:rPr>
              <a:t>行业的重大影响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21105" y="3868737"/>
            <a:ext cx="274637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25">
                <a:solidFill>
                  <a:srgbClr val="6F2F9F"/>
                </a:solidFill>
                <a:latin typeface="Microsoft YaHei"/>
                <a:cs typeface="Microsoft YaHei"/>
              </a:rPr>
              <a:t>DeepSeek-</a:t>
            </a:r>
            <a:r>
              <a:rPr dirty="0" sz="1600" spc="-10">
                <a:solidFill>
                  <a:srgbClr val="6F2F9F"/>
                </a:solidFill>
                <a:latin typeface="Microsoft YaHei"/>
                <a:cs typeface="Microsoft YaHei"/>
              </a:rPr>
              <a:t>R1</a:t>
            </a:r>
            <a:r>
              <a:rPr dirty="0" sz="1600" spc="-25">
                <a:solidFill>
                  <a:srgbClr val="6F2F9F"/>
                </a:solidFill>
                <a:latin typeface="Microsoft YaHei"/>
                <a:cs typeface="Microsoft YaHei"/>
              </a:rPr>
              <a:t>以低成本和开源特性打破以往头部企业巨头割</a:t>
            </a:r>
            <a:r>
              <a:rPr dirty="0" sz="1600" spc="-35">
                <a:solidFill>
                  <a:srgbClr val="6F2F9F"/>
                </a:solidFill>
                <a:latin typeface="Microsoft YaHei"/>
                <a:cs typeface="Microsoft YaHei"/>
              </a:rPr>
              <a:t>据局面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718837" y="3868737"/>
            <a:ext cx="275399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635">
              <a:lnSpc>
                <a:spcPct val="150000"/>
              </a:lnSpc>
              <a:spcBef>
                <a:spcPts val="100"/>
              </a:spcBef>
            </a:pPr>
            <a:r>
              <a:rPr dirty="0" sz="1600" spc="-25">
                <a:solidFill>
                  <a:srgbClr val="ED822E"/>
                </a:solidFill>
                <a:latin typeface="Microsoft YaHei"/>
                <a:cs typeface="Microsoft YaHei"/>
              </a:rPr>
              <a:t>DeepSeek-</a:t>
            </a:r>
            <a:r>
              <a:rPr dirty="0" sz="1600" spc="-10">
                <a:solidFill>
                  <a:srgbClr val="ED822E"/>
                </a:solidFill>
                <a:latin typeface="Microsoft YaHei"/>
                <a:cs typeface="Microsoft YaHei"/>
              </a:rPr>
              <a:t>R1</a:t>
            </a:r>
            <a:r>
              <a:rPr dirty="0" sz="1600" spc="-20">
                <a:solidFill>
                  <a:srgbClr val="ED822E"/>
                </a:solidFill>
                <a:latin typeface="Microsoft YaHei"/>
                <a:cs typeface="Microsoft YaHei"/>
              </a:rPr>
              <a:t>的</a:t>
            </a:r>
            <a:r>
              <a:rPr dirty="0" sz="1600" spc="-10">
                <a:solidFill>
                  <a:srgbClr val="ED822E"/>
                </a:solidFill>
                <a:latin typeface="Microsoft YaHei"/>
                <a:cs typeface="Microsoft YaHei"/>
              </a:rPr>
              <a:t>API</a:t>
            </a:r>
            <a:r>
              <a:rPr dirty="0" sz="1600" spc="-30">
                <a:solidFill>
                  <a:srgbClr val="ED822E"/>
                </a:solidFill>
                <a:latin typeface="Microsoft YaHei"/>
                <a:cs typeface="Microsoft YaHei"/>
              </a:rPr>
              <a:t>定价仅为</a:t>
            </a:r>
            <a:r>
              <a:rPr dirty="0" sz="1600" spc="-20">
                <a:solidFill>
                  <a:srgbClr val="ED822E"/>
                </a:solidFill>
                <a:latin typeface="Microsoft YaHei"/>
                <a:cs typeface="Microsoft YaHei"/>
              </a:rPr>
              <a:t>行业均价的</a:t>
            </a:r>
            <a:r>
              <a:rPr dirty="0" sz="1600" spc="-10">
                <a:solidFill>
                  <a:srgbClr val="ED822E"/>
                </a:solidFill>
                <a:latin typeface="Microsoft YaHei"/>
                <a:cs typeface="Microsoft YaHei"/>
              </a:rPr>
              <a:t>1/10</a:t>
            </a:r>
            <a:r>
              <a:rPr dirty="0" sz="1600" spc="-25">
                <a:solidFill>
                  <a:srgbClr val="ED822E"/>
                </a:solidFill>
                <a:latin typeface="Microsoft YaHei"/>
                <a:cs typeface="Microsoft YaHei"/>
              </a:rPr>
              <a:t>,推动了中小型</a:t>
            </a:r>
            <a:r>
              <a:rPr dirty="0" sz="1600" spc="-20">
                <a:solidFill>
                  <a:srgbClr val="ED822E"/>
                </a:solidFill>
                <a:latin typeface="Microsoft YaHei"/>
                <a:cs typeface="Microsoft YaHei"/>
              </a:rPr>
              <a:t>企业低成本接入</a:t>
            </a:r>
            <a:r>
              <a:rPr dirty="0" sz="1600" spc="-10">
                <a:solidFill>
                  <a:srgbClr val="ED822E"/>
                </a:solidFill>
                <a:latin typeface="Microsoft YaHei"/>
                <a:cs typeface="Microsoft YaHei"/>
              </a:rPr>
              <a:t>AI</a:t>
            </a:r>
            <a:r>
              <a:rPr dirty="0" sz="1600" spc="-25">
                <a:solidFill>
                  <a:srgbClr val="ED822E"/>
                </a:solidFill>
                <a:latin typeface="Microsoft YaHei"/>
                <a:cs typeface="Microsoft YaHei"/>
              </a:rPr>
              <a:t>,对行业产生</a:t>
            </a:r>
            <a:r>
              <a:rPr dirty="0" sz="1600" spc="-30">
                <a:solidFill>
                  <a:srgbClr val="ED822E"/>
                </a:solidFill>
                <a:latin typeface="Microsoft YaHei"/>
                <a:cs typeface="Microsoft YaHei"/>
              </a:rPr>
              <a:t>了积极影响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523566" y="3868737"/>
            <a:ext cx="274637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2069" marR="5080" indent="-40005">
              <a:lnSpc>
                <a:spcPct val="150000"/>
              </a:lnSpc>
              <a:spcBef>
                <a:spcPts val="100"/>
              </a:spcBef>
            </a:pPr>
            <a:r>
              <a:rPr dirty="0" sz="1600" spc="-25">
                <a:solidFill>
                  <a:srgbClr val="C83E58"/>
                </a:solidFill>
                <a:latin typeface="Microsoft YaHei"/>
                <a:cs typeface="Microsoft YaHei"/>
              </a:rPr>
              <a:t>DeepSeek-</a:t>
            </a:r>
            <a:r>
              <a:rPr dirty="0" sz="1600" spc="-10">
                <a:solidFill>
                  <a:srgbClr val="C83E58"/>
                </a:solidFill>
                <a:latin typeface="Microsoft YaHei"/>
                <a:cs typeface="Microsoft YaHei"/>
              </a:rPr>
              <a:t>R1</a:t>
            </a:r>
            <a:r>
              <a:rPr dirty="0" sz="1600" spc="-25">
                <a:solidFill>
                  <a:srgbClr val="C83E58"/>
                </a:solidFill>
                <a:latin typeface="Microsoft YaHei"/>
                <a:cs typeface="Microsoft YaHei"/>
              </a:rPr>
              <a:t>促使行业开始从</a:t>
            </a:r>
            <a:r>
              <a:rPr dirty="0" sz="1600" spc="-50">
                <a:solidFill>
                  <a:srgbClr val="C83E58"/>
                </a:solidFill>
                <a:latin typeface="Microsoft YaHei"/>
                <a:cs typeface="Microsoft YaHei"/>
              </a:rPr>
              <a:t> </a:t>
            </a:r>
            <a:r>
              <a:rPr dirty="0" sz="1600" spc="-25">
                <a:solidFill>
                  <a:srgbClr val="C83E58"/>
                </a:solidFill>
                <a:latin typeface="Microsoft YaHei"/>
                <a:cs typeface="Microsoft YaHei"/>
              </a:rPr>
              <a:t>“唯规模论”转向更加注重</a:t>
            </a:r>
            <a:r>
              <a:rPr dirty="0" sz="1600" spc="500">
                <a:solidFill>
                  <a:srgbClr val="C83E58"/>
                </a:solidFill>
                <a:latin typeface="Microsoft YaHei"/>
                <a:cs typeface="Microsoft YaHei"/>
              </a:rPr>
              <a:t> </a:t>
            </a:r>
            <a:r>
              <a:rPr dirty="0" sz="1600" spc="-25">
                <a:solidFill>
                  <a:srgbClr val="C83E58"/>
                </a:solidFill>
                <a:latin typeface="Microsoft YaHei"/>
                <a:cs typeface="Microsoft YaHei"/>
              </a:rPr>
              <a:t>“性价比”和“高效能”方向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900427" y="2081783"/>
            <a:ext cx="789940" cy="791210"/>
          </a:xfrm>
          <a:prstGeom prst="rect">
            <a:avLst/>
          </a:prstGeom>
          <a:solidFill>
            <a:srgbClr val="42065A"/>
          </a:solidFill>
        </p:spPr>
        <p:txBody>
          <a:bodyPr wrap="square" lIns="0" tIns="225425" rIns="0" bIns="0" rtlCol="0" vert="horz">
            <a:spAutoFit/>
          </a:bodyPr>
          <a:lstStyle/>
          <a:p>
            <a:pPr marL="236220">
              <a:lnSpc>
                <a:spcPct val="100000"/>
              </a:lnSpc>
              <a:spcBef>
                <a:spcPts val="1775"/>
              </a:spcBef>
            </a:pPr>
            <a:r>
              <a:rPr dirty="0" sz="2000" spc="-25" b="1">
                <a:solidFill>
                  <a:srgbClr val="FFFFFF"/>
                </a:solidFill>
                <a:latin typeface="Microsoft YaHei"/>
                <a:cs typeface="Microsoft YaHei"/>
              </a:rPr>
              <a:t>01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3" name="object 13" descr=""/>
          <p:cNvSpPr/>
          <p:nvPr/>
        </p:nvSpPr>
        <p:spPr>
          <a:xfrm>
            <a:off x="4190784" y="3353815"/>
            <a:ext cx="9525" cy="2412365"/>
          </a:xfrm>
          <a:custGeom>
            <a:avLst/>
            <a:gdLst/>
            <a:ahLst/>
            <a:cxnLst/>
            <a:rect l="l" t="t" r="r" b="b"/>
            <a:pathLst>
              <a:path w="9525" h="2412365">
                <a:moveTo>
                  <a:pt x="9525" y="2412276"/>
                </a:moveTo>
                <a:lnTo>
                  <a:pt x="0" y="2412276"/>
                </a:lnTo>
                <a:lnTo>
                  <a:pt x="0" y="0"/>
                </a:lnTo>
                <a:lnTo>
                  <a:pt x="9525" y="0"/>
                </a:lnTo>
                <a:lnTo>
                  <a:pt x="9525" y="2412276"/>
                </a:lnTo>
                <a:close/>
              </a:path>
            </a:pathLst>
          </a:custGeom>
          <a:solidFill>
            <a:srgbClr val="C83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 descr=""/>
          <p:cNvSpPr/>
          <p:nvPr/>
        </p:nvSpPr>
        <p:spPr>
          <a:xfrm>
            <a:off x="7992326" y="3353815"/>
            <a:ext cx="9525" cy="2412365"/>
          </a:xfrm>
          <a:custGeom>
            <a:avLst/>
            <a:gdLst/>
            <a:ahLst/>
            <a:cxnLst/>
            <a:rect l="l" t="t" r="r" b="b"/>
            <a:pathLst>
              <a:path w="9525" h="2412365">
                <a:moveTo>
                  <a:pt x="9525" y="2412276"/>
                </a:moveTo>
                <a:lnTo>
                  <a:pt x="0" y="2412276"/>
                </a:lnTo>
                <a:lnTo>
                  <a:pt x="0" y="0"/>
                </a:lnTo>
                <a:lnTo>
                  <a:pt x="9525" y="0"/>
                </a:lnTo>
                <a:lnTo>
                  <a:pt x="9525" y="2412276"/>
                </a:lnTo>
                <a:close/>
              </a:path>
            </a:pathLst>
          </a:custGeom>
          <a:solidFill>
            <a:srgbClr val="C83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5701284" y="2081783"/>
            <a:ext cx="789940" cy="791210"/>
          </a:xfrm>
          <a:prstGeom prst="rect">
            <a:avLst/>
          </a:prstGeom>
          <a:solidFill>
            <a:srgbClr val="ED822E"/>
          </a:solidFill>
        </p:spPr>
        <p:txBody>
          <a:bodyPr wrap="square" lIns="0" tIns="229870" rIns="0" bIns="0" rtlCol="0" vert="horz">
            <a:spAutoFit/>
          </a:bodyPr>
          <a:lstStyle/>
          <a:p>
            <a:pPr marL="253365">
              <a:lnSpc>
                <a:spcPct val="100000"/>
              </a:lnSpc>
              <a:spcBef>
                <a:spcPts val="1810"/>
              </a:spcBef>
            </a:pP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02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9502140" y="2081783"/>
            <a:ext cx="791210" cy="791210"/>
          </a:xfrm>
          <a:prstGeom prst="rect">
            <a:avLst/>
          </a:prstGeom>
          <a:solidFill>
            <a:srgbClr val="C83E58"/>
          </a:solidFill>
        </p:spPr>
        <p:txBody>
          <a:bodyPr wrap="square" lIns="0" tIns="229870" rIns="0" bIns="0" rtlCol="0" vert="horz">
            <a:spAutoFit/>
          </a:bodyPr>
          <a:lstStyle/>
          <a:p>
            <a:pPr marL="254000">
              <a:lnSpc>
                <a:spcPct val="100000"/>
              </a:lnSpc>
              <a:spcBef>
                <a:spcPts val="1810"/>
              </a:spcBef>
            </a:pPr>
            <a:r>
              <a:rPr dirty="0" sz="2000" spc="-25" b="1">
                <a:solidFill>
                  <a:srgbClr val="FFFFFF"/>
                </a:solidFill>
                <a:latin typeface="Arial"/>
                <a:cs typeface="Arial"/>
              </a:rPr>
              <a:t>03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1723110" y="3254107"/>
            <a:ext cx="1142365" cy="360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 b="1">
                <a:solidFill>
                  <a:srgbClr val="42065A"/>
                </a:solidFill>
                <a:latin typeface="Microsoft YaHei"/>
                <a:cs typeface="Microsoft YaHei"/>
              </a:rPr>
              <a:t>打破垄断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5524017" y="3254107"/>
            <a:ext cx="1142365" cy="360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 b="1">
                <a:solidFill>
                  <a:srgbClr val="ED822E"/>
                </a:solidFill>
                <a:latin typeface="Microsoft YaHei"/>
                <a:cs typeface="Microsoft YaHei"/>
              </a:rPr>
              <a:t>价格下调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325571" y="3254107"/>
            <a:ext cx="1142365" cy="360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 b="1">
                <a:solidFill>
                  <a:srgbClr val="C83E58"/>
                </a:solidFill>
                <a:latin typeface="Microsoft YaHei"/>
                <a:cs typeface="Microsoft YaHei"/>
              </a:rPr>
              <a:t>推动创新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980429" y="6644461"/>
            <a:ext cx="23177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21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4661915"/>
            <a:ext cx="12192000" cy="2196465"/>
          </a:xfrm>
          <a:custGeom>
            <a:avLst/>
            <a:gdLst/>
            <a:ahLst/>
            <a:cxnLst/>
            <a:rect l="l" t="t" r="r" b="b"/>
            <a:pathLst>
              <a:path w="12192000" h="2196465">
                <a:moveTo>
                  <a:pt x="12192000" y="2196084"/>
                </a:moveTo>
                <a:lnTo>
                  <a:pt x="0" y="2196084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196084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2192000" cy="948055"/>
            <a:chOff x="0" y="0"/>
            <a:chExt cx="12192000" cy="94805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5364" y="0"/>
              <a:ext cx="8136636" cy="9479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70604" cy="947927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0"/>
            <a:ext cx="12192000" cy="6238875"/>
            <a:chOff x="0" y="0"/>
            <a:chExt cx="12192000" cy="623887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73579"/>
              <a:ext cx="12192000" cy="269138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0476" cy="200863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8747" y="0"/>
              <a:ext cx="4683252" cy="19766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2000" cy="201167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100" y="852169"/>
              <a:ext cx="10906760" cy="538670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182" y="1055052"/>
              <a:ext cx="10391140" cy="4947285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1793855" y="6581775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SimSun"/>
                <a:cs typeface="SimSun"/>
              </a:rPr>
              <a:t>21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2607945" y="2973069"/>
            <a:ext cx="821690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 spc="100">
                <a:solidFill>
                  <a:srgbClr val="404040"/>
                </a:solidFill>
                <a:latin typeface="Microsoft YaHei"/>
                <a:cs typeface="Microsoft YaHei"/>
              </a:rPr>
              <a:t>模型有三种使用方式：在软件系统中调用官方</a:t>
            </a:r>
            <a:r>
              <a:rPr dirty="0" sz="1800" spc="95">
                <a:solidFill>
                  <a:srgbClr val="404040"/>
                </a:solidFill>
                <a:latin typeface="Arial"/>
                <a:cs typeface="Arial"/>
              </a:rPr>
              <a:t>API</a:t>
            </a:r>
            <a:r>
              <a:rPr dirty="0" sz="1800" spc="70">
                <a:solidFill>
                  <a:srgbClr val="404040"/>
                </a:solidFill>
                <a:latin typeface="Microsoft YaHei"/>
                <a:cs typeface="Microsoft YaHei"/>
              </a:rPr>
              <a:t>、模型微调、直接使用。 前</a:t>
            </a:r>
            <a:r>
              <a:rPr dirty="0" sz="1800" spc="100">
                <a:solidFill>
                  <a:srgbClr val="404040"/>
                </a:solidFill>
                <a:latin typeface="Microsoft YaHei"/>
                <a:cs typeface="Microsoft YaHei"/>
              </a:rPr>
              <a:t>两种涉及到</a:t>
            </a:r>
            <a:r>
              <a:rPr dirty="0" sz="1800" spc="90">
                <a:solidFill>
                  <a:srgbClr val="404040"/>
                </a:solidFill>
                <a:latin typeface="Arial"/>
                <a:cs typeface="Arial"/>
              </a:rPr>
              <a:t>IT</a:t>
            </a:r>
            <a:r>
              <a:rPr dirty="0" sz="1800" spc="90">
                <a:solidFill>
                  <a:srgbClr val="404040"/>
                </a:solidFill>
                <a:latin typeface="Microsoft YaHei"/>
                <a:cs typeface="Microsoft YaHei"/>
              </a:rPr>
              <a:t>技术比较多。这里讲的是直接使用的三种方法，适合普通用户。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449425" y="201180"/>
            <a:ext cx="10435590" cy="3661410"/>
            <a:chOff x="1449425" y="201180"/>
            <a:chExt cx="10435590" cy="366141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9425" y="3073438"/>
              <a:ext cx="788593" cy="78859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8827" y="232587"/>
              <a:ext cx="995654" cy="39803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72484" y="201180"/>
              <a:ext cx="444868" cy="44489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4635"/>
            <a:ext cx="335026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DeepSeek</a:t>
            </a:r>
            <a:r>
              <a:rPr dirty="0" spc="-15"/>
              <a:t>直接使用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3636009" y="358610"/>
            <a:ext cx="559435" cy="4070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3125"/>
              </a:lnSpc>
            </a:pPr>
            <a:r>
              <a:rPr dirty="0" sz="3200" spc="1130">
                <a:solidFill>
                  <a:srgbClr val="A13838"/>
                </a:solidFill>
                <a:latin typeface="Segoe UI Emoji"/>
                <a:cs typeface="Segoe UI Emoji"/>
              </a:rPr>
              <a:t/>
            </a:r>
            <a:endParaRPr sz="3200">
              <a:latin typeface="Segoe UI Emoji"/>
              <a:cs typeface="Segoe UI Emoj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611609" y="6426200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3B5D74"/>
                </a:solidFill>
                <a:latin typeface="SimSun"/>
                <a:cs typeface="SimSun"/>
              </a:rPr>
              <a:t>22</a:t>
            </a:r>
            <a:endParaRPr sz="1200">
              <a:latin typeface="SimSun"/>
              <a:cs typeface="SimSun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125467" y="438912"/>
            <a:ext cx="5038344" cy="639622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4635"/>
            <a:ext cx="486283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DeepSeek</a:t>
            </a:r>
            <a:r>
              <a:rPr dirty="0"/>
              <a:t>官方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/>
              <a:t>开袋即食</a:t>
            </a:r>
            <a:r>
              <a:rPr dirty="0" spc="1130">
                <a:latin typeface="Segoe UI Emoji"/>
                <a:cs typeface="Segoe UI Emoji"/>
              </a:rPr>
              <a:t/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08050" y="1398905"/>
            <a:ext cx="3437890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b="1">
                <a:latin typeface="Microsoft YaHei"/>
                <a:cs typeface="Microsoft YaHei"/>
              </a:rPr>
              <a:t>官网</a:t>
            </a:r>
            <a:r>
              <a:rPr dirty="0" sz="3200" spc="-5" b="1">
                <a:latin typeface="Calibri"/>
                <a:cs typeface="Calibri"/>
              </a:rPr>
              <a:t>: </a:t>
            </a:r>
            <a:r>
              <a:rPr dirty="0" u="sng" sz="1800" spc="-10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Calibri"/>
                <a:cs typeface="Calibri"/>
                <a:hlinkClick r:id="rId4"/>
              </a:rPr>
              <a:t>https://chat.deepseek.com/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02513" y="2177033"/>
            <a:ext cx="6490970" cy="2324100"/>
            <a:chOff x="302513" y="2177033"/>
            <a:chExt cx="6490970" cy="2324100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1563" y="2196083"/>
              <a:ext cx="6452616" cy="2286000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02513" y="2177033"/>
              <a:ext cx="6490970" cy="2324100"/>
            </a:xfrm>
            <a:custGeom>
              <a:avLst/>
              <a:gdLst/>
              <a:ahLst/>
              <a:cxnLst/>
              <a:rect l="l" t="t" r="r" b="b"/>
              <a:pathLst>
                <a:path w="6490970" h="2324100">
                  <a:moveTo>
                    <a:pt x="6481191" y="2324100"/>
                  </a:moveTo>
                  <a:lnTo>
                    <a:pt x="9525" y="2324100"/>
                  </a:lnTo>
                  <a:lnTo>
                    <a:pt x="7404" y="2323858"/>
                  </a:lnTo>
                  <a:lnTo>
                    <a:pt x="0" y="2314575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6481191" y="0"/>
                  </a:lnTo>
                  <a:lnTo>
                    <a:pt x="6490716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305050"/>
                  </a:lnTo>
                  <a:lnTo>
                    <a:pt x="9524" y="2305050"/>
                  </a:lnTo>
                  <a:lnTo>
                    <a:pt x="19050" y="2314575"/>
                  </a:lnTo>
                  <a:lnTo>
                    <a:pt x="6490716" y="2314575"/>
                  </a:lnTo>
                  <a:lnTo>
                    <a:pt x="6490474" y="2316695"/>
                  </a:lnTo>
                  <a:lnTo>
                    <a:pt x="6483311" y="2323858"/>
                  </a:lnTo>
                  <a:lnTo>
                    <a:pt x="6481191" y="2324100"/>
                  </a:lnTo>
                  <a:close/>
                </a:path>
                <a:path w="6490970" h="232410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6490970" h="2324100">
                  <a:moveTo>
                    <a:pt x="6471666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6471666" y="9525"/>
                  </a:lnTo>
                  <a:lnTo>
                    <a:pt x="6471666" y="19050"/>
                  </a:lnTo>
                  <a:close/>
                </a:path>
                <a:path w="6490970" h="2324100">
                  <a:moveTo>
                    <a:pt x="6471666" y="2314575"/>
                  </a:moveTo>
                  <a:lnTo>
                    <a:pt x="6471666" y="9525"/>
                  </a:lnTo>
                  <a:lnTo>
                    <a:pt x="6481191" y="19050"/>
                  </a:lnTo>
                  <a:lnTo>
                    <a:pt x="6490716" y="19050"/>
                  </a:lnTo>
                  <a:lnTo>
                    <a:pt x="6490716" y="2305050"/>
                  </a:lnTo>
                  <a:lnTo>
                    <a:pt x="6481191" y="2305050"/>
                  </a:lnTo>
                  <a:lnTo>
                    <a:pt x="6471666" y="2314575"/>
                  </a:lnTo>
                  <a:close/>
                </a:path>
                <a:path w="6490970" h="2324100">
                  <a:moveTo>
                    <a:pt x="6490716" y="19050"/>
                  </a:moveTo>
                  <a:lnTo>
                    <a:pt x="6481191" y="19050"/>
                  </a:lnTo>
                  <a:lnTo>
                    <a:pt x="6471666" y="9525"/>
                  </a:lnTo>
                  <a:lnTo>
                    <a:pt x="6490716" y="9525"/>
                  </a:lnTo>
                  <a:lnTo>
                    <a:pt x="6490716" y="19050"/>
                  </a:lnTo>
                  <a:close/>
                </a:path>
                <a:path w="6490970" h="2324100">
                  <a:moveTo>
                    <a:pt x="19050" y="2314575"/>
                  </a:moveTo>
                  <a:lnTo>
                    <a:pt x="9524" y="2305050"/>
                  </a:lnTo>
                  <a:lnTo>
                    <a:pt x="19050" y="2305050"/>
                  </a:lnTo>
                  <a:lnTo>
                    <a:pt x="19050" y="2314575"/>
                  </a:lnTo>
                  <a:close/>
                </a:path>
                <a:path w="6490970" h="2324100">
                  <a:moveTo>
                    <a:pt x="6471666" y="2314575"/>
                  </a:moveTo>
                  <a:lnTo>
                    <a:pt x="19050" y="2314575"/>
                  </a:lnTo>
                  <a:lnTo>
                    <a:pt x="19050" y="2305050"/>
                  </a:lnTo>
                  <a:lnTo>
                    <a:pt x="6471666" y="2305050"/>
                  </a:lnTo>
                  <a:lnTo>
                    <a:pt x="6471666" y="2314575"/>
                  </a:lnTo>
                  <a:close/>
                </a:path>
                <a:path w="6490970" h="2324100">
                  <a:moveTo>
                    <a:pt x="6490716" y="2314575"/>
                  </a:moveTo>
                  <a:lnTo>
                    <a:pt x="6471666" y="2314575"/>
                  </a:lnTo>
                  <a:lnTo>
                    <a:pt x="6481191" y="2305050"/>
                  </a:lnTo>
                  <a:lnTo>
                    <a:pt x="6490716" y="2305050"/>
                  </a:lnTo>
                  <a:lnTo>
                    <a:pt x="6490716" y="2314575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7200138" y="2138933"/>
            <a:ext cx="4767580" cy="3759835"/>
            <a:chOff x="7200138" y="2138933"/>
            <a:chExt cx="4767580" cy="3759835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19188" y="2157983"/>
              <a:ext cx="4728972" cy="372160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7200138" y="2138933"/>
              <a:ext cx="4767580" cy="3759835"/>
            </a:xfrm>
            <a:custGeom>
              <a:avLst/>
              <a:gdLst/>
              <a:ahLst/>
              <a:cxnLst/>
              <a:rect l="l" t="t" r="r" b="b"/>
              <a:pathLst>
                <a:path w="4767580" h="3759835">
                  <a:moveTo>
                    <a:pt x="4757546" y="3759708"/>
                  </a:moveTo>
                  <a:lnTo>
                    <a:pt x="9525" y="3759708"/>
                  </a:lnTo>
                  <a:lnTo>
                    <a:pt x="7404" y="3759466"/>
                  </a:lnTo>
                  <a:lnTo>
                    <a:pt x="0" y="3750183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4757546" y="0"/>
                  </a:lnTo>
                  <a:lnTo>
                    <a:pt x="4767071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740657"/>
                  </a:lnTo>
                  <a:lnTo>
                    <a:pt x="9525" y="3740657"/>
                  </a:lnTo>
                  <a:lnTo>
                    <a:pt x="19050" y="3750183"/>
                  </a:lnTo>
                  <a:lnTo>
                    <a:pt x="4767071" y="3750183"/>
                  </a:lnTo>
                  <a:lnTo>
                    <a:pt x="4766830" y="3752303"/>
                  </a:lnTo>
                  <a:lnTo>
                    <a:pt x="4759667" y="3759466"/>
                  </a:lnTo>
                  <a:lnTo>
                    <a:pt x="4757546" y="3759708"/>
                  </a:lnTo>
                  <a:close/>
                </a:path>
                <a:path w="4767580" h="37598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4767580" h="3759835">
                  <a:moveTo>
                    <a:pt x="4748021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4748021" y="9525"/>
                  </a:lnTo>
                  <a:lnTo>
                    <a:pt x="4748021" y="19050"/>
                  </a:lnTo>
                  <a:close/>
                </a:path>
                <a:path w="4767580" h="3759835">
                  <a:moveTo>
                    <a:pt x="4748021" y="3750183"/>
                  </a:moveTo>
                  <a:lnTo>
                    <a:pt x="4748021" y="9525"/>
                  </a:lnTo>
                  <a:lnTo>
                    <a:pt x="4757546" y="19050"/>
                  </a:lnTo>
                  <a:lnTo>
                    <a:pt x="4767071" y="19050"/>
                  </a:lnTo>
                  <a:lnTo>
                    <a:pt x="4767071" y="3740657"/>
                  </a:lnTo>
                  <a:lnTo>
                    <a:pt x="4757546" y="3740657"/>
                  </a:lnTo>
                  <a:lnTo>
                    <a:pt x="4748021" y="3750183"/>
                  </a:lnTo>
                  <a:close/>
                </a:path>
                <a:path w="4767580" h="3759835">
                  <a:moveTo>
                    <a:pt x="4767071" y="19050"/>
                  </a:moveTo>
                  <a:lnTo>
                    <a:pt x="4757546" y="19050"/>
                  </a:lnTo>
                  <a:lnTo>
                    <a:pt x="4748021" y="9525"/>
                  </a:lnTo>
                  <a:lnTo>
                    <a:pt x="4767071" y="9525"/>
                  </a:lnTo>
                  <a:lnTo>
                    <a:pt x="4767071" y="19050"/>
                  </a:lnTo>
                  <a:close/>
                </a:path>
                <a:path w="4767580" h="3759835">
                  <a:moveTo>
                    <a:pt x="19050" y="3750183"/>
                  </a:moveTo>
                  <a:lnTo>
                    <a:pt x="9525" y="3740657"/>
                  </a:lnTo>
                  <a:lnTo>
                    <a:pt x="19050" y="3740657"/>
                  </a:lnTo>
                  <a:lnTo>
                    <a:pt x="19050" y="3750183"/>
                  </a:lnTo>
                  <a:close/>
                </a:path>
                <a:path w="4767580" h="3759835">
                  <a:moveTo>
                    <a:pt x="4748021" y="3750183"/>
                  </a:moveTo>
                  <a:lnTo>
                    <a:pt x="19050" y="3750183"/>
                  </a:lnTo>
                  <a:lnTo>
                    <a:pt x="19050" y="3740657"/>
                  </a:lnTo>
                  <a:lnTo>
                    <a:pt x="4748021" y="3740657"/>
                  </a:lnTo>
                  <a:lnTo>
                    <a:pt x="4748021" y="3750183"/>
                  </a:lnTo>
                  <a:close/>
                </a:path>
                <a:path w="4767580" h="3759835">
                  <a:moveTo>
                    <a:pt x="4767071" y="3750182"/>
                  </a:moveTo>
                  <a:lnTo>
                    <a:pt x="4748021" y="3750183"/>
                  </a:lnTo>
                  <a:lnTo>
                    <a:pt x="4757546" y="3740657"/>
                  </a:lnTo>
                  <a:lnTo>
                    <a:pt x="4767071" y="3740657"/>
                  </a:lnTo>
                  <a:lnTo>
                    <a:pt x="4767071" y="3750182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7285380" y="1428064"/>
            <a:ext cx="537845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0" b="1">
                <a:latin typeface="Calibri"/>
                <a:cs typeface="Calibri"/>
              </a:rPr>
              <a:t>API: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454279" y="6393681"/>
            <a:ext cx="4199255" cy="22796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614"/>
              </a:lnSpc>
            </a:pPr>
            <a:r>
              <a:rPr dirty="0" u="sng" sz="1600" spc="-10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Calibri"/>
                <a:cs typeface="Calibri"/>
                <a:hlinkClick r:id="rId9"/>
              </a:rPr>
              <a:t>https://app.mi.com/details?id=com.deepseek.chat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17" name="object 17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23</a:t>
            </a:r>
          </a:p>
        </p:txBody>
      </p:sp>
      <p:sp>
        <p:nvSpPr>
          <p:cNvPr id="14" name="object 14" descr=""/>
          <p:cNvSpPr txBox="1"/>
          <p:nvPr/>
        </p:nvSpPr>
        <p:spPr>
          <a:xfrm>
            <a:off x="7935620" y="1504264"/>
            <a:ext cx="30327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u="sng" sz="1800" spc="-10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Calibri"/>
                <a:cs typeface="Calibri"/>
                <a:hlinkClick r:id="rId7"/>
              </a:rPr>
              <a:t>https://platform.deepseek.com/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454279" y="4526301"/>
            <a:ext cx="4738370" cy="1848485"/>
          </a:xfrm>
          <a:prstGeom prst="rect">
            <a:avLst/>
          </a:prstGeom>
        </p:spPr>
        <p:txBody>
          <a:bodyPr wrap="square" lIns="0" tIns="2171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10"/>
              </a:spcBef>
            </a:pPr>
            <a:r>
              <a:rPr dirty="0" sz="2400" b="1">
                <a:solidFill>
                  <a:srgbClr val="42065A"/>
                </a:solidFill>
                <a:latin typeface="Microsoft YaHei"/>
                <a:cs typeface="Microsoft YaHei"/>
              </a:rPr>
              <a:t>手机</a:t>
            </a:r>
            <a:r>
              <a:rPr dirty="0" sz="2400" spc="-25" b="1">
                <a:solidFill>
                  <a:srgbClr val="42065A"/>
                </a:solidFill>
                <a:latin typeface="Microsoft YaHei"/>
                <a:cs typeface="Microsoft YaHei"/>
              </a:rPr>
              <a:t>APP</a:t>
            </a:r>
            <a:endParaRPr sz="2400">
              <a:latin typeface="Microsoft YaHei"/>
              <a:cs typeface="Microsoft YaHei"/>
            </a:endParaRPr>
          </a:p>
          <a:p>
            <a:pPr marL="12700" marR="5080">
              <a:lnSpc>
                <a:spcPct val="147100"/>
              </a:lnSpc>
              <a:spcBef>
                <a:spcPts val="160"/>
              </a:spcBef>
            </a:pPr>
            <a:r>
              <a:rPr dirty="0" sz="1600" spc="-10">
                <a:latin typeface="Calibri"/>
                <a:cs typeface="Calibri"/>
              </a:rPr>
              <a:t>IOS</a:t>
            </a:r>
            <a:r>
              <a:rPr dirty="0" sz="1600" spc="-35">
                <a:latin typeface="Microsoft YaHei"/>
                <a:cs typeface="Microsoft YaHei"/>
              </a:rPr>
              <a:t>用户：</a:t>
            </a:r>
            <a:r>
              <a:rPr dirty="0" sz="1600" spc="-50">
                <a:latin typeface="Microsoft YaHei"/>
                <a:cs typeface="Microsoft YaHei"/>
              </a:rPr>
              <a:t> </a:t>
            </a:r>
            <a:r>
              <a:rPr dirty="0" u="sng" sz="1600" spc="-10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Calibri"/>
                <a:cs typeface="Calibri"/>
                <a:hlinkClick r:id="rId8"/>
              </a:rPr>
              <a:t>https://apps.apple.com/cn/app/deepseek/id6737597349</a:t>
            </a:r>
            <a:endParaRPr sz="160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6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</a:pPr>
            <a:r>
              <a:rPr dirty="0" sz="1600" spc="-30">
                <a:latin typeface="Microsoft YaHei"/>
                <a:cs typeface="Microsoft YaHei"/>
              </a:rPr>
              <a:t>安卓用户：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375856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DeepSeek</a:t>
            </a:r>
            <a:r>
              <a:rPr dirty="0" spc="-10"/>
              <a:t>第三方通道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12953" y="3806190"/>
            <a:ext cx="5828030" cy="2059305"/>
            <a:chOff x="12953" y="3806190"/>
            <a:chExt cx="5828030" cy="2059305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003" y="3825240"/>
              <a:ext cx="2703576" cy="2020824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12953" y="3806190"/>
              <a:ext cx="2741930" cy="2059305"/>
            </a:xfrm>
            <a:custGeom>
              <a:avLst/>
              <a:gdLst/>
              <a:ahLst/>
              <a:cxnLst/>
              <a:rect l="l" t="t" r="r" b="b"/>
              <a:pathLst>
                <a:path w="2741930" h="2059304">
                  <a:moveTo>
                    <a:pt x="2732151" y="2058924"/>
                  </a:moveTo>
                  <a:lnTo>
                    <a:pt x="9525" y="2058924"/>
                  </a:lnTo>
                  <a:lnTo>
                    <a:pt x="7404" y="2058682"/>
                  </a:lnTo>
                  <a:lnTo>
                    <a:pt x="0" y="2049399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732151" y="0"/>
                  </a:lnTo>
                  <a:lnTo>
                    <a:pt x="2741676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039874"/>
                  </a:lnTo>
                  <a:lnTo>
                    <a:pt x="9525" y="2039874"/>
                  </a:lnTo>
                  <a:lnTo>
                    <a:pt x="19050" y="2049399"/>
                  </a:lnTo>
                  <a:lnTo>
                    <a:pt x="2741676" y="2049399"/>
                  </a:lnTo>
                  <a:lnTo>
                    <a:pt x="2741434" y="2051519"/>
                  </a:lnTo>
                  <a:lnTo>
                    <a:pt x="2734271" y="2058682"/>
                  </a:lnTo>
                  <a:lnTo>
                    <a:pt x="2732151" y="2058924"/>
                  </a:lnTo>
                  <a:close/>
                </a:path>
                <a:path w="2741930" h="2059304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741930" h="2059304">
                  <a:moveTo>
                    <a:pt x="2722626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722626" y="9525"/>
                  </a:lnTo>
                  <a:lnTo>
                    <a:pt x="2722626" y="19050"/>
                  </a:lnTo>
                  <a:close/>
                </a:path>
                <a:path w="2741930" h="2059304">
                  <a:moveTo>
                    <a:pt x="2722626" y="2049399"/>
                  </a:moveTo>
                  <a:lnTo>
                    <a:pt x="2722626" y="9525"/>
                  </a:lnTo>
                  <a:lnTo>
                    <a:pt x="2732151" y="19050"/>
                  </a:lnTo>
                  <a:lnTo>
                    <a:pt x="2741676" y="19050"/>
                  </a:lnTo>
                  <a:lnTo>
                    <a:pt x="2741676" y="2039874"/>
                  </a:lnTo>
                  <a:lnTo>
                    <a:pt x="2732151" y="2039874"/>
                  </a:lnTo>
                  <a:lnTo>
                    <a:pt x="2722626" y="2049399"/>
                  </a:lnTo>
                  <a:close/>
                </a:path>
                <a:path w="2741930" h="2059304">
                  <a:moveTo>
                    <a:pt x="2741676" y="19050"/>
                  </a:moveTo>
                  <a:lnTo>
                    <a:pt x="2732151" y="19050"/>
                  </a:lnTo>
                  <a:lnTo>
                    <a:pt x="2722626" y="9525"/>
                  </a:lnTo>
                  <a:lnTo>
                    <a:pt x="2741676" y="9525"/>
                  </a:lnTo>
                  <a:lnTo>
                    <a:pt x="2741676" y="19050"/>
                  </a:lnTo>
                  <a:close/>
                </a:path>
                <a:path w="2741930" h="2059304">
                  <a:moveTo>
                    <a:pt x="19050" y="2049399"/>
                  </a:moveTo>
                  <a:lnTo>
                    <a:pt x="9525" y="2039874"/>
                  </a:lnTo>
                  <a:lnTo>
                    <a:pt x="19050" y="2039874"/>
                  </a:lnTo>
                  <a:lnTo>
                    <a:pt x="19050" y="2049399"/>
                  </a:lnTo>
                  <a:close/>
                </a:path>
                <a:path w="2741930" h="2059304">
                  <a:moveTo>
                    <a:pt x="2722626" y="2049399"/>
                  </a:moveTo>
                  <a:lnTo>
                    <a:pt x="19050" y="2049399"/>
                  </a:lnTo>
                  <a:lnTo>
                    <a:pt x="19050" y="2039874"/>
                  </a:lnTo>
                  <a:lnTo>
                    <a:pt x="2722626" y="2039874"/>
                  </a:lnTo>
                  <a:lnTo>
                    <a:pt x="2722626" y="2049399"/>
                  </a:lnTo>
                  <a:close/>
                </a:path>
                <a:path w="2741930" h="2059304">
                  <a:moveTo>
                    <a:pt x="2741676" y="2049399"/>
                  </a:moveTo>
                  <a:lnTo>
                    <a:pt x="2722626" y="2049399"/>
                  </a:lnTo>
                  <a:lnTo>
                    <a:pt x="2732151" y="2039874"/>
                  </a:lnTo>
                  <a:lnTo>
                    <a:pt x="2741676" y="2039874"/>
                  </a:lnTo>
                  <a:lnTo>
                    <a:pt x="2741676" y="2049399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05683" y="3831336"/>
              <a:ext cx="3015996" cy="2014727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2786633" y="3812286"/>
              <a:ext cx="3054350" cy="2052955"/>
            </a:xfrm>
            <a:custGeom>
              <a:avLst/>
              <a:gdLst/>
              <a:ahLst/>
              <a:cxnLst/>
              <a:rect l="l" t="t" r="r" b="b"/>
              <a:pathLst>
                <a:path w="3054350" h="2052954">
                  <a:moveTo>
                    <a:pt x="3044571" y="2052827"/>
                  </a:moveTo>
                  <a:lnTo>
                    <a:pt x="9525" y="2052827"/>
                  </a:lnTo>
                  <a:lnTo>
                    <a:pt x="7404" y="2052586"/>
                  </a:lnTo>
                  <a:lnTo>
                    <a:pt x="0" y="2043302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3044571" y="0"/>
                  </a:lnTo>
                  <a:lnTo>
                    <a:pt x="3054096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033777"/>
                  </a:lnTo>
                  <a:lnTo>
                    <a:pt x="9525" y="2033777"/>
                  </a:lnTo>
                  <a:lnTo>
                    <a:pt x="19050" y="2043302"/>
                  </a:lnTo>
                  <a:lnTo>
                    <a:pt x="3054096" y="2043302"/>
                  </a:lnTo>
                  <a:lnTo>
                    <a:pt x="3053854" y="2045423"/>
                  </a:lnTo>
                  <a:lnTo>
                    <a:pt x="3046691" y="2052586"/>
                  </a:lnTo>
                  <a:lnTo>
                    <a:pt x="3044571" y="2052827"/>
                  </a:lnTo>
                  <a:close/>
                </a:path>
                <a:path w="3054350" h="2052954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3054350" h="2052954">
                  <a:moveTo>
                    <a:pt x="3035046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3035046" y="9525"/>
                  </a:lnTo>
                  <a:lnTo>
                    <a:pt x="3035046" y="19050"/>
                  </a:lnTo>
                  <a:close/>
                </a:path>
                <a:path w="3054350" h="2052954">
                  <a:moveTo>
                    <a:pt x="3035046" y="2043302"/>
                  </a:moveTo>
                  <a:lnTo>
                    <a:pt x="3035046" y="9525"/>
                  </a:lnTo>
                  <a:lnTo>
                    <a:pt x="3044571" y="19050"/>
                  </a:lnTo>
                  <a:lnTo>
                    <a:pt x="3054096" y="19050"/>
                  </a:lnTo>
                  <a:lnTo>
                    <a:pt x="3054096" y="2033777"/>
                  </a:lnTo>
                  <a:lnTo>
                    <a:pt x="3044571" y="2033777"/>
                  </a:lnTo>
                  <a:lnTo>
                    <a:pt x="3035046" y="2043302"/>
                  </a:lnTo>
                  <a:close/>
                </a:path>
                <a:path w="3054350" h="2052954">
                  <a:moveTo>
                    <a:pt x="3054096" y="19050"/>
                  </a:moveTo>
                  <a:lnTo>
                    <a:pt x="3044571" y="19050"/>
                  </a:lnTo>
                  <a:lnTo>
                    <a:pt x="3035046" y="9525"/>
                  </a:lnTo>
                  <a:lnTo>
                    <a:pt x="3054096" y="9525"/>
                  </a:lnTo>
                  <a:lnTo>
                    <a:pt x="3054096" y="19050"/>
                  </a:lnTo>
                  <a:close/>
                </a:path>
                <a:path w="3054350" h="2052954">
                  <a:moveTo>
                    <a:pt x="19050" y="2043302"/>
                  </a:moveTo>
                  <a:lnTo>
                    <a:pt x="9525" y="2033777"/>
                  </a:lnTo>
                  <a:lnTo>
                    <a:pt x="19050" y="2033777"/>
                  </a:lnTo>
                  <a:lnTo>
                    <a:pt x="19050" y="2043302"/>
                  </a:lnTo>
                  <a:close/>
                </a:path>
                <a:path w="3054350" h="2052954">
                  <a:moveTo>
                    <a:pt x="3035046" y="2043302"/>
                  </a:moveTo>
                  <a:lnTo>
                    <a:pt x="19050" y="2043302"/>
                  </a:lnTo>
                  <a:lnTo>
                    <a:pt x="19050" y="2033777"/>
                  </a:lnTo>
                  <a:lnTo>
                    <a:pt x="3035046" y="2033777"/>
                  </a:lnTo>
                  <a:lnTo>
                    <a:pt x="3035046" y="2043302"/>
                  </a:lnTo>
                  <a:close/>
                </a:path>
                <a:path w="3054350" h="2052954">
                  <a:moveTo>
                    <a:pt x="3054096" y="2043302"/>
                  </a:moveTo>
                  <a:lnTo>
                    <a:pt x="3035046" y="2043302"/>
                  </a:lnTo>
                  <a:lnTo>
                    <a:pt x="3044571" y="2033777"/>
                  </a:lnTo>
                  <a:lnTo>
                    <a:pt x="3054096" y="2033777"/>
                  </a:lnTo>
                  <a:lnTo>
                    <a:pt x="3054096" y="2043302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126364" y="5970142"/>
            <a:ext cx="1446530" cy="46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50800" marR="5080" indent="-38100">
              <a:lnSpc>
                <a:spcPct val="1433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42065A"/>
                </a:solidFill>
                <a:latin typeface="Microsoft YaHei"/>
                <a:cs typeface="Microsoft YaHei"/>
              </a:rPr>
              <a:t>AskManyAI（网页</a:t>
            </a:r>
            <a:r>
              <a:rPr dirty="0" sz="1000" spc="-25" b="1">
                <a:solidFill>
                  <a:srgbClr val="42065A"/>
                </a:solidFill>
                <a:latin typeface="Microsoft YaHei"/>
                <a:cs typeface="Microsoft YaHei"/>
              </a:rPr>
              <a:t>）： </a:t>
            </a:r>
            <a:r>
              <a:rPr dirty="0" u="sng" sz="10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6"/>
              </a:rPr>
              <a:t>https://chat.scnet.cn/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731135" y="3082162"/>
            <a:ext cx="2582545" cy="46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42065A"/>
                </a:solidFill>
                <a:latin typeface="Microsoft YaHei"/>
                <a:cs typeface="Microsoft YaHei"/>
              </a:rPr>
              <a:t>硅基流动（网页+API）： </a:t>
            </a:r>
            <a:r>
              <a:rPr dirty="0" u="sng" sz="10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7"/>
              </a:rPr>
              <a:t>https://cloud.siliconflow.cn/i/9VzvgYQL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795460" y="5970142"/>
            <a:ext cx="1305560" cy="46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42065A"/>
                </a:solidFill>
                <a:latin typeface="Microsoft YaHei"/>
                <a:cs typeface="Microsoft YaHei"/>
              </a:rPr>
              <a:t>纳米AI搜索（网页</a:t>
            </a:r>
            <a:r>
              <a:rPr dirty="0" sz="1000" spc="-25" b="1">
                <a:solidFill>
                  <a:srgbClr val="42065A"/>
                </a:solidFill>
                <a:latin typeface="Microsoft YaHei"/>
                <a:cs typeface="Microsoft YaHei"/>
              </a:rPr>
              <a:t>）： </a:t>
            </a:r>
            <a:r>
              <a:rPr dirty="0" u="sng" sz="10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6"/>
              </a:rPr>
              <a:t>https://www.n.cn/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920257" y="5970142"/>
            <a:ext cx="1305560" cy="46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42065A"/>
                </a:solidFill>
                <a:latin typeface="Microsoft YaHei"/>
                <a:cs typeface="Microsoft YaHei"/>
              </a:rPr>
              <a:t>秘塔AI搜索（网页</a:t>
            </a:r>
            <a:r>
              <a:rPr dirty="0" sz="1000" spc="-25" b="1">
                <a:solidFill>
                  <a:srgbClr val="42065A"/>
                </a:solidFill>
                <a:latin typeface="Microsoft YaHei"/>
                <a:cs typeface="Microsoft YaHei"/>
              </a:rPr>
              <a:t>）： </a:t>
            </a:r>
            <a:r>
              <a:rPr dirty="0" u="sng" sz="10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6"/>
              </a:rPr>
              <a:t>https://metaso.cn/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5894070" y="3816858"/>
            <a:ext cx="3054350" cy="2039620"/>
            <a:chOff x="5894070" y="3816858"/>
            <a:chExt cx="3054350" cy="2039620"/>
          </a:xfrm>
        </p:grpSpPr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13120" y="3835908"/>
              <a:ext cx="3015996" cy="2001012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5894070" y="3816858"/>
              <a:ext cx="3054350" cy="2039620"/>
            </a:xfrm>
            <a:custGeom>
              <a:avLst/>
              <a:gdLst/>
              <a:ahLst/>
              <a:cxnLst/>
              <a:rect l="l" t="t" r="r" b="b"/>
              <a:pathLst>
                <a:path w="3054350" h="2039620">
                  <a:moveTo>
                    <a:pt x="3044571" y="2039112"/>
                  </a:moveTo>
                  <a:lnTo>
                    <a:pt x="9525" y="2039112"/>
                  </a:lnTo>
                  <a:lnTo>
                    <a:pt x="7404" y="2038870"/>
                  </a:lnTo>
                  <a:lnTo>
                    <a:pt x="0" y="2029587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3044571" y="0"/>
                  </a:lnTo>
                  <a:lnTo>
                    <a:pt x="3054096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020062"/>
                  </a:lnTo>
                  <a:lnTo>
                    <a:pt x="9525" y="2020062"/>
                  </a:lnTo>
                  <a:lnTo>
                    <a:pt x="19050" y="2029587"/>
                  </a:lnTo>
                  <a:lnTo>
                    <a:pt x="3054096" y="2029587"/>
                  </a:lnTo>
                  <a:lnTo>
                    <a:pt x="3053854" y="2031707"/>
                  </a:lnTo>
                  <a:lnTo>
                    <a:pt x="3046691" y="2038870"/>
                  </a:lnTo>
                  <a:lnTo>
                    <a:pt x="3044571" y="2039112"/>
                  </a:lnTo>
                  <a:close/>
                </a:path>
                <a:path w="3054350" h="203962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3054350" h="2039620">
                  <a:moveTo>
                    <a:pt x="3035046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3035046" y="9525"/>
                  </a:lnTo>
                  <a:lnTo>
                    <a:pt x="3035046" y="19050"/>
                  </a:lnTo>
                  <a:close/>
                </a:path>
                <a:path w="3054350" h="2039620">
                  <a:moveTo>
                    <a:pt x="3035046" y="2029587"/>
                  </a:moveTo>
                  <a:lnTo>
                    <a:pt x="3035046" y="9525"/>
                  </a:lnTo>
                  <a:lnTo>
                    <a:pt x="3044571" y="19050"/>
                  </a:lnTo>
                  <a:lnTo>
                    <a:pt x="3054096" y="19050"/>
                  </a:lnTo>
                  <a:lnTo>
                    <a:pt x="3054096" y="2020062"/>
                  </a:lnTo>
                  <a:lnTo>
                    <a:pt x="3044571" y="2020062"/>
                  </a:lnTo>
                  <a:lnTo>
                    <a:pt x="3035046" y="2029587"/>
                  </a:lnTo>
                  <a:close/>
                </a:path>
                <a:path w="3054350" h="2039620">
                  <a:moveTo>
                    <a:pt x="3054096" y="19050"/>
                  </a:moveTo>
                  <a:lnTo>
                    <a:pt x="3044571" y="19050"/>
                  </a:lnTo>
                  <a:lnTo>
                    <a:pt x="3035046" y="9525"/>
                  </a:lnTo>
                  <a:lnTo>
                    <a:pt x="3054096" y="9525"/>
                  </a:lnTo>
                  <a:lnTo>
                    <a:pt x="3054096" y="19050"/>
                  </a:lnTo>
                  <a:close/>
                </a:path>
                <a:path w="3054350" h="2039620">
                  <a:moveTo>
                    <a:pt x="19050" y="2029587"/>
                  </a:moveTo>
                  <a:lnTo>
                    <a:pt x="9525" y="2020062"/>
                  </a:lnTo>
                  <a:lnTo>
                    <a:pt x="19050" y="2020062"/>
                  </a:lnTo>
                  <a:lnTo>
                    <a:pt x="19050" y="2029587"/>
                  </a:lnTo>
                  <a:close/>
                </a:path>
                <a:path w="3054350" h="2039620">
                  <a:moveTo>
                    <a:pt x="3035046" y="2029587"/>
                  </a:moveTo>
                  <a:lnTo>
                    <a:pt x="19050" y="2029587"/>
                  </a:lnTo>
                  <a:lnTo>
                    <a:pt x="19050" y="2020062"/>
                  </a:lnTo>
                  <a:lnTo>
                    <a:pt x="3035046" y="2020062"/>
                  </a:lnTo>
                  <a:lnTo>
                    <a:pt x="3035046" y="2029587"/>
                  </a:lnTo>
                  <a:close/>
                </a:path>
                <a:path w="3054350" h="2039620">
                  <a:moveTo>
                    <a:pt x="3054096" y="2029587"/>
                  </a:moveTo>
                  <a:lnTo>
                    <a:pt x="3035046" y="2029587"/>
                  </a:lnTo>
                  <a:lnTo>
                    <a:pt x="3044571" y="2020062"/>
                  </a:lnTo>
                  <a:lnTo>
                    <a:pt x="3054096" y="2020062"/>
                  </a:lnTo>
                  <a:lnTo>
                    <a:pt x="3054096" y="2029587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8" name="object 18" descr=""/>
          <p:cNvGrpSpPr/>
          <p:nvPr/>
        </p:nvGrpSpPr>
        <p:grpSpPr>
          <a:xfrm>
            <a:off x="5891021" y="1047750"/>
            <a:ext cx="3152140" cy="2004060"/>
            <a:chOff x="5891021" y="1047750"/>
            <a:chExt cx="3152140" cy="2004060"/>
          </a:xfrm>
        </p:grpSpPr>
        <p:pic>
          <p:nvPicPr>
            <p:cNvPr id="19" name="object 1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10071" y="1066800"/>
              <a:ext cx="3113531" cy="1965960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891021" y="1047750"/>
              <a:ext cx="3152140" cy="2004060"/>
            </a:xfrm>
            <a:custGeom>
              <a:avLst/>
              <a:gdLst/>
              <a:ahLst/>
              <a:cxnLst/>
              <a:rect l="l" t="t" r="r" b="b"/>
              <a:pathLst>
                <a:path w="3152140" h="2004060">
                  <a:moveTo>
                    <a:pt x="3142106" y="2004060"/>
                  </a:moveTo>
                  <a:lnTo>
                    <a:pt x="9525" y="2004060"/>
                  </a:lnTo>
                  <a:lnTo>
                    <a:pt x="7404" y="2003818"/>
                  </a:lnTo>
                  <a:lnTo>
                    <a:pt x="0" y="1994535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3142106" y="0"/>
                  </a:lnTo>
                  <a:lnTo>
                    <a:pt x="3151631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985010"/>
                  </a:lnTo>
                  <a:lnTo>
                    <a:pt x="9525" y="1985010"/>
                  </a:lnTo>
                  <a:lnTo>
                    <a:pt x="19050" y="1994535"/>
                  </a:lnTo>
                  <a:lnTo>
                    <a:pt x="3151631" y="1994535"/>
                  </a:lnTo>
                  <a:lnTo>
                    <a:pt x="3151390" y="1996655"/>
                  </a:lnTo>
                  <a:lnTo>
                    <a:pt x="3144227" y="2003818"/>
                  </a:lnTo>
                  <a:lnTo>
                    <a:pt x="3142106" y="2004060"/>
                  </a:lnTo>
                  <a:close/>
                </a:path>
                <a:path w="3152140" h="200406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3152140" h="2004060">
                  <a:moveTo>
                    <a:pt x="3132581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3132581" y="9525"/>
                  </a:lnTo>
                  <a:lnTo>
                    <a:pt x="3132581" y="19050"/>
                  </a:lnTo>
                  <a:close/>
                </a:path>
                <a:path w="3152140" h="2004060">
                  <a:moveTo>
                    <a:pt x="3132581" y="1994535"/>
                  </a:moveTo>
                  <a:lnTo>
                    <a:pt x="3132581" y="9525"/>
                  </a:lnTo>
                  <a:lnTo>
                    <a:pt x="3142106" y="19050"/>
                  </a:lnTo>
                  <a:lnTo>
                    <a:pt x="3151631" y="19050"/>
                  </a:lnTo>
                  <a:lnTo>
                    <a:pt x="3151631" y="1985010"/>
                  </a:lnTo>
                  <a:lnTo>
                    <a:pt x="3142106" y="1985010"/>
                  </a:lnTo>
                  <a:lnTo>
                    <a:pt x="3132581" y="1994535"/>
                  </a:lnTo>
                  <a:close/>
                </a:path>
                <a:path w="3152140" h="2004060">
                  <a:moveTo>
                    <a:pt x="3151631" y="19050"/>
                  </a:moveTo>
                  <a:lnTo>
                    <a:pt x="3142106" y="19050"/>
                  </a:lnTo>
                  <a:lnTo>
                    <a:pt x="3132581" y="9525"/>
                  </a:lnTo>
                  <a:lnTo>
                    <a:pt x="3151631" y="9525"/>
                  </a:lnTo>
                  <a:lnTo>
                    <a:pt x="3151631" y="19050"/>
                  </a:lnTo>
                  <a:close/>
                </a:path>
                <a:path w="3152140" h="2004060">
                  <a:moveTo>
                    <a:pt x="19050" y="1994535"/>
                  </a:moveTo>
                  <a:lnTo>
                    <a:pt x="9525" y="1985010"/>
                  </a:lnTo>
                  <a:lnTo>
                    <a:pt x="19050" y="1985010"/>
                  </a:lnTo>
                  <a:lnTo>
                    <a:pt x="19050" y="1994535"/>
                  </a:lnTo>
                  <a:close/>
                </a:path>
                <a:path w="3152140" h="2004060">
                  <a:moveTo>
                    <a:pt x="3132581" y="1994535"/>
                  </a:moveTo>
                  <a:lnTo>
                    <a:pt x="19050" y="1994535"/>
                  </a:lnTo>
                  <a:lnTo>
                    <a:pt x="19050" y="1985010"/>
                  </a:lnTo>
                  <a:lnTo>
                    <a:pt x="3132581" y="1985010"/>
                  </a:lnTo>
                  <a:lnTo>
                    <a:pt x="3132581" y="1994535"/>
                  </a:lnTo>
                  <a:close/>
                </a:path>
                <a:path w="3152140" h="2004060">
                  <a:moveTo>
                    <a:pt x="3151631" y="1994535"/>
                  </a:moveTo>
                  <a:lnTo>
                    <a:pt x="3132581" y="1994535"/>
                  </a:lnTo>
                  <a:lnTo>
                    <a:pt x="3142106" y="1985010"/>
                  </a:lnTo>
                  <a:lnTo>
                    <a:pt x="3151631" y="1985010"/>
                  </a:lnTo>
                  <a:lnTo>
                    <a:pt x="3151631" y="1994535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1" name="object 21" descr=""/>
          <p:cNvGrpSpPr/>
          <p:nvPr/>
        </p:nvGrpSpPr>
        <p:grpSpPr>
          <a:xfrm>
            <a:off x="31242" y="1046225"/>
            <a:ext cx="5814060" cy="2018030"/>
            <a:chOff x="31242" y="1046225"/>
            <a:chExt cx="5814060" cy="2018030"/>
          </a:xfrm>
        </p:grpSpPr>
        <p:pic>
          <p:nvPicPr>
            <p:cNvPr id="22" name="object 22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735580" y="1065275"/>
              <a:ext cx="3090672" cy="1979676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2716530" y="1046225"/>
              <a:ext cx="3129280" cy="2018030"/>
            </a:xfrm>
            <a:custGeom>
              <a:avLst/>
              <a:gdLst/>
              <a:ahLst/>
              <a:cxnLst/>
              <a:rect l="l" t="t" r="r" b="b"/>
              <a:pathLst>
                <a:path w="3129279" h="2018030">
                  <a:moveTo>
                    <a:pt x="3119247" y="2017776"/>
                  </a:moveTo>
                  <a:lnTo>
                    <a:pt x="9525" y="2017776"/>
                  </a:lnTo>
                  <a:lnTo>
                    <a:pt x="7404" y="2017534"/>
                  </a:lnTo>
                  <a:lnTo>
                    <a:pt x="0" y="2008251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3119247" y="0"/>
                  </a:lnTo>
                  <a:lnTo>
                    <a:pt x="3128772" y="9525"/>
                  </a:lnTo>
                  <a:lnTo>
                    <a:pt x="19050" y="9525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1998726"/>
                  </a:lnTo>
                  <a:lnTo>
                    <a:pt x="9525" y="1998726"/>
                  </a:lnTo>
                  <a:lnTo>
                    <a:pt x="19050" y="2008251"/>
                  </a:lnTo>
                  <a:lnTo>
                    <a:pt x="3128772" y="2008251"/>
                  </a:lnTo>
                  <a:lnTo>
                    <a:pt x="3128530" y="2010371"/>
                  </a:lnTo>
                  <a:lnTo>
                    <a:pt x="3121367" y="2017534"/>
                  </a:lnTo>
                  <a:lnTo>
                    <a:pt x="3119247" y="2017776"/>
                  </a:lnTo>
                  <a:close/>
                </a:path>
                <a:path w="3129279" h="2018030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5"/>
                  </a:lnTo>
                  <a:lnTo>
                    <a:pt x="19050" y="19049"/>
                  </a:lnTo>
                  <a:close/>
                </a:path>
                <a:path w="3129279" h="2018030">
                  <a:moveTo>
                    <a:pt x="3109722" y="19049"/>
                  </a:moveTo>
                  <a:lnTo>
                    <a:pt x="19050" y="19049"/>
                  </a:lnTo>
                  <a:lnTo>
                    <a:pt x="19050" y="9525"/>
                  </a:lnTo>
                  <a:lnTo>
                    <a:pt x="3109722" y="9525"/>
                  </a:lnTo>
                  <a:lnTo>
                    <a:pt x="3109722" y="19049"/>
                  </a:lnTo>
                  <a:close/>
                </a:path>
                <a:path w="3129279" h="2018030">
                  <a:moveTo>
                    <a:pt x="3109722" y="2008251"/>
                  </a:moveTo>
                  <a:lnTo>
                    <a:pt x="3109722" y="9525"/>
                  </a:lnTo>
                  <a:lnTo>
                    <a:pt x="3119247" y="19049"/>
                  </a:lnTo>
                  <a:lnTo>
                    <a:pt x="3128772" y="19049"/>
                  </a:lnTo>
                  <a:lnTo>
                    <a:pt x="3128772" y="1998726"/>
                  </a:lnTo>
                  <a:lnTo>
                    <a:pt x="3119247" y="1998726"/>
                  </a:lnTo>
                  <a:lnTo>
                    <a:pt x="3109722" y="2008251"/>
                  </a:lnTo>
                  <a:close/>
                </a:path>
                <a:path w="3129279" h="2018030">
                  <a:moveTo>
                    <a:pt x="3128772" y="19049"/>
                  </a:moveTo>
                  <a:lnTo>
                    <a:pt x="3119247" y="19049"/>
                  </a:lnTo>
                  <a:lnTo>
                    <a:pt x="3109722" y="9525"/>
                  </a:lnTo>
                  <a:lnTo>
                    <a:pt x="3128772" y="9525"/>
                  </a:lnTo>
                  <a:lnTo>
                    <a:pt x="3128772" y="19049"/>
                  </a:lnTo>
                  <a:close/>
                </a:path>
                <a:path w="3129279" h="2018030">
                  <a:moveTo>
                    <a:pt x="19050" y="2008251"/>
                  </a:moveTo>
                  <a:lnTo>
                    <a:pt x="9525" y="1998726"/>
                  </a:lnTo>
                  <a:lnTo>
                    <a:pt x="19050" y="1998726"/>
                  </a:lnTo>
                  <a:lnTo>
                    <a:pt x="19050" y="2008251"/>
                  </a:lnTo>
                  <a:close/>
                </a:path>
                <a:path w="3129279" h="2018030">
                  <a:moveTo>
                    <a:pt x="3109722" y="2008251"/>
                  </a:moveTo>
                  <a:lnTo>
                    <a:pt x="19050" y="2008251"/>
                  </a:lnTo>
                  <a:lnTo>
                    <a:pt x="19050" y="1998726"/>
                  </a:lnTo>
                  <a:lnTo>
                    <a:pt x="3109722" y="1998726"/>
                  </a:lnTo>
                  <a:lnTo>
                    <a:pt x="3109722" y="2008251"/>
                  </a:lnTo>
                  <a:close/>
                </a:path>
                <a:path w="3129279" h="2018030">
                  <a:moveTo>
                    <a:pt x="3128772" y="2008251"/>
                  </a:moveTo>
                  <a:lnTo>
                    <a:pt x="3109722" y="2008251"/>
                  </a:lnTo>
                  <a:lnTo>
                    <a:pt x="3119247" y="1998726"/>
                  </a:lnTo>
                  <a:lnTo>
                    <a:pt x="3128772" y="1998726"/>
                  </a:lnTo>
                  <a:lnTo>
                    <a:pt x="3128772" y="2008251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292" y="1066799"/>
              <a:ext cx="2624328" cy="1978152"/>
            </a:xfrm>
            <a:prstGeom prst="rect">
              <a:avLst/>
            </a:prstGeom>
          </p:spPr>
        </p:pic>
        <p:sp>
          <p:nvSpPr>
            <p:cNvPr id="25" name="object 25" descr=""/>
            <p:cNvSpPr/>
            <p:nvPr/>
          </p:nvSpPr>
          <p:spPr>
            <a:xfrm>
              <a:off x="31242" y="1047749"/>
              <a:ext cx="2662555" cy="2016760"/>
            </a:xfrm>
            <a:custGeom>
              <a:avLst/>
              <a:gdLst/>
              <a:ahLst/>
              <a:cxnLst/>
              <a:rect l="l" t="t" r="r" b="b"/>
              <a:pathLst>
                <a:path w="2662555" h="2016760">
                  <a:moveTo>
                    <a:pt x="2652903" y="2016252"/>
                  </a:moveTo>
                  <a:lnTo>
                    <a:pt x="9525" y="2016252"/>
                  </a:lnTo>
                  <a:lnTo>
                    <a:pt x="7404" y="2016010"/>
                  </a:lnTo>
                  <a:lnTo>
                    <a:pt x="0" y="2006727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652903" y="0"/>
                  </a:lnTo>
                  <a:lnTo>
                    <a:pt x="2662428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997202"/>
                  </a:lnTo>
                  <a:lnTo>
                    <a:pt x="9525" y="1997202"/>
                  </a:lnTo>
                  <a:lnTo>
                    <a:pt x="19050" y="2006727"/>
                  </a:lnTo>
                  <a:lnTo>
                    <a:pt x="2662428" y="2006727"/>
                  </a:lnTo>
                  <a:lnTo>
                    <a:pt x="2662186" y="2008847"/>
                  </a:lnTo>
                  <a:lnTo>
                    <a:pt x="2655023" y="2016010"/>
                  </a:lnTo>
                  <a:lnTo>
                    <a:pt x="2652903" y="2016252"/>
                  </a:lnTo>
                  <a:close/>
                </a:path>
                <a:path w="2662555" h="201676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662555" h="2016760">
                  <a:moveTo>
                    <a:pt x="2643378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643378" y="9525"/>
                  </a:lnTo>
                  <a:lnTo>
                    <a:pt x="2643378" y="19050"/>
                  </a:lnTo>
                  <a:close/>
                </a:path>
                <a:path w="2662555" h="2016760">
                  <a:moveTo>
                    <a:pt x="2643378" y="2006727"/>
                  </a:moveTo>
                  <a:lnTo>
                    <a:pt x="2643378" y="9525"/>
                  </a:lnTo>
                  <a:lnTo>
                    <a:pt x="2652903" y="19050"/>
                  </a:lnTo>
                  <a:lnTo>
                    <a:pt x="2662428" y="19050"/>
                  </a:lnTo>
                  <a:lnTo>
                    <a:pt x="2662428" y="1997201"/>
                  </a:lnTo>
                  <a:lnTo>
                    <a:pt x="2652903" y="1997202"/>
                  </a:lnTo>
                  <a:lnTo>
                    <a:pt x="2643378" y="2006727"/>
                  </a:lnTo>
                  <a:close/>
                </a:path>
                <a:path w="2662555" h="2016760">
                  <a:moveTo>
                    <a:pt x="2662428" y="19050"/>
                  </a:moveTo>
                  <a:lnTo>
                    <a:pt x="2652903" y="19050"/>
                  </a:lnTo>
                  <a:lnTo>
                    <a:pt x="2643378" y="9525"/>
                  </a:lnTo>
                  <a:lnTo>
                    <a:pt x="2662428" y="9525"/>
                  </a:lnTo>
                  <a:lnTo>
                    <a:pt x="2662428" y="19050"/>
                  </a:lnTo>
                  <a:close/>
                </a:path>
                <a:path w="2662555" h="2016760">
                  <a:moveTo>
                    <a:pt x="19050" y="2006727"/>
                  </a:moveTo>
                  <a:lnTo>
                    <a:pt x="9525" y="1997202"/>
                  </a:lnTo>
                  <a:lnTo>
                    <a:pt x="19050" y="1997202"/>
                  </a:lnTo>
                  <a:lnTo>
                    <a:pt x="19050" y="2006727"/>
                  </a:lnTo>
                  <a:close/>
                </a:path>
                <a:path w="2662555" h="2016760">
                  <a:moveTo>
                    <a:pt x="2643378" y="2006727"/>
                  </a:moveTo>
                  <a:lnTo>
                    <a:pt x="19050" y="2006727"/>
                  </a:lnTo>
                  <a:lnTo>
                    <a:pt x="19050" y="1997202"/>
                  </a:lnTo>
                  <a:lnTo>
                    <a:pt x="2643378" y="1997202"/>
                  </a:lnTo>
                  <a:lnTo>
                    <a:pt x="2643378" y="2006727"/>
                  </a:lnTo>
                  <a:close/>
                </a:path>
                <a:path w="2662555" h="2016760">
                  <a:moveTo>
                    <a:pt x="2662428" y="2006727"/>
                  </a:moveTo>
                  <a:lnTo>
                    <a:pt x="2643378" y="2006727"/>
                  </a:lnTo>
                  <a:lnTo>
                    <a:pt x="2652903" y="1997202"/>
                  </a:lnTo>
                  <a:lnTo>
                    <a:pt x="2662428" y="1997201"/>
                  </a:lnTo>
                  <a:lnTo>
                    <a:pt x="2662428" y="2006727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5986779" y="3082162"/>
            <a:ext cx="1814830" cy="46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42065A"/>
                </a:solidFill>
                <a:latin typeface="Microsoft YaHei"/>
                <a:cs typeface="Microsoft YaHei"/>
              </a:rPr>
              <a:t>阿里百炼（API）： </a:t>
            </a:r>
            <a:r>
              <a:rPr dirty="0" u="sng" sz="10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12"/>
              </a:rPr>
              <a:t>https://account.aliyun.com/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3969" y="3198507"/>
            <a:ext cx="1408430" cy="3295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000" spc="-10" b="1">
                <a:solidFill>
                  <a:srgbClr val="42065A"/>
                </a:solidFill>
                <a:latin typeface="Microsoft YaHei"/>
                <a:cs typeface="Microsoft YaHei"/>
              </a:rPr>
              <a:t>国家超算平台（网页</a:t>
            </a:r>
            <a:r>
              <a:rPr dirty="0" sz="1000" spc="-50" b="1">
                <a:solidFill>
                  <a:srgbClr val="42065A"/>
                </a:solidFill>
                <a:latin typeface="Microsoft YaHei"/>
                <a:cs typeface="Microsoft YaHei"/>
              </a:rPr>
              <a:t>） </a:t>
            </a:r>
            <a:r>
              <a:rPr dirty="0" u="sng" sz="10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6"/>
              </a:rPr>
              <a:t>https://chat.scnet.cn/</a:t>
            </a:r>
            <a:endParaRPr sz="1000">
              <a:latin typeface="Microsoft YaHei"/>
              <a:cs typeface="Microsoft YaHei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9178290" y="3082162"/>
            <a:ext cx="2710180" cy="462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43300"/>
              </a:lnSpc>
              <a:spcBef>
                <a:spcPts val="100"/>
              </a:spcBef>
            </a:pPr>
            <a:r>
              <a:rPr dirty="0" sz="1000" spc="-10" b="1">
                <a:solidFill>
                  <a:srgbClr val="42065A"/>
                </a:solidFill>
                <a:latin typeface="Microsoft YaHei"/>
                <a:cs typeface="Microsoft YaHei"/>
              </a:rPr>
              <a:t>火山引擎（API）： </a:t>
            </a:r>
            <a:r>
              <a:rPr dirty="0" u="sng" sz="10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13"/>
              </a:rPr>
              <a:t>https://www.volcengine.com/product/ark</a:t>
            </a:r>
            <a:endParaRPr sz="1000">
              <a:latin typeface="Microsoft YaHei"/>
              <a:cs typeface="Microsoft YaHei"/>
            </a:endParaRPr>
          </a:p>
        </p:txBody>
      </p:sp>
      <p:grpSp>
        <p:nvGrpSpPr>
          <p:cNvPr id="29" name="object 29" descr=""/>
          <p:cNvGrpSpPr/>
          <p:nvPr/>
        </p:nvGrpSpPr>
        <p:grpSpPr>
          <a:xfrm>
            <a:off x="9082278" y="1037082"/>
            <a:ext cx="3106420" cy="2014855"/>
            <a:chOff x="9082278" y="1037082"/>
            <a:chExt cx="3106420" cy="2014855"/>
          </a:xfrm>
        </p:grpSpPr>
        <p:pic>
          <p:nvPicPr>
            <p:cNvPr id="30" name="object 3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101328" y="1056132"/>
              <a:ext cx="3067812" cy="1976627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9082278" y="1037082"/>
              <a:ext cx="3106420" cy="2014855"/>
            </a:xfrm>
            <a:custGeom>
              <a:avLst/>
              <a:gdLst/>
              <a:ahLst/>
              <a:cxnLst/>
              <a:rect l="l" t="t" r="r" b="b"/>
              <a:pathLst>
                <a:path w="3106420" h="2014855">
                  <a:moveTo>
                    <a:pt x="3096387" y="2014728"/>
                  </a:moveTo>
                  <a:lnTo>
                    <a:pt x="9525" y="2014728"/>
                  </a:lnTo>
                  <a:lnTo>
                    <a:pt x="7404" y="2014486"/>
                  </a:lnTo>
                  <a:lnTo>
                    <a:pt x="0" y="2005203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3096387" y="0"/>
                  </a:lnTo>
                  <a:lnTo>
                    <a:pt x="3105912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1995678"/>
                  </a:lnTo>
                  <a:lnTo>
                    <a:pt x="9525" y="1995678"/>
                  </a:lnTo>
                  <a:lnTo>
                    <a:pt x="19050" y="2005203"/>
                  </a:lnTo>
                  <a:lnTo>
                    <a:pt x="3105912" y="2005203"/>
                  </a:lnTo>
                  <a:lnTo>
                    <a:pt x="3105670" y="2007323"/>
                  </a:lnTo>
                  <a:lnTo>
                    <a:pt x="3098507" y="2014486"/>
                  </a:lnTo>
                  <a:lnTo>
                    <a:pt x="3096387" y="2014728"/>
                  </a:lnTo>
                  <a:close/>
                </a:path>
                <a:path w="3106420" h="201485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3106420" h="2014855">
                  <a:moveTo>
                    <a:pt x="3086862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3086862" y="9525"/>
                  </a:lnTo>
                  <a:lnTo>
                    <a:pt x="3086862" y="19050"/>
                  </a:lnTo>
                  <a:close/>
                </a:path>
                <a:path w="3106420" h="2014855">
                  <a:moveTo>
                    <a:pt x="3086862" y="2005203"/>
                  </a:moveTo>
                  <a:lnTo>
                    <a:pt x="3086862" y="9525"/>
                  </a:lnTo>
                  <a:lnTo>
                    <a:pt x="3096387" y="19050"/>
                  </a:lnTo>
                  <a:lnTo>
                    <a:pt x="3105912" y="19050"/>
                  </a:lnTo>
                  <a:lnTo>
                    <a:pt x="3105912" y="1995678"/>
                  </a:lnTo>
                  <a:lnTo>
                    <a:pt x="3096387" y="1995678"/>
                  </a:lnTo>
                  <a:lnTo>
                    <a:pt x="3086862" y="2005203"/>
                  </a:lnTo>
                  <a:close/>
                </a:path>
                <a:path w="3106420" h="2014855">
                  <a:moveTo>
                    <a:pt x="3105912" y="19050"/>
                  </a:moveTo>
                  <a:lnTo>
                    <a:pt x="3096387" y="19050"/>
                  </a:lnTo>
                  <a:lnTo>
                    <a:pt x="3086862" y="9525"/>
                  </a:lnTo>
                  <a:lnTo>
                    <a:pt x="3105912" y="9525"/>
                  </a:lnTo>
                  <a:lnTo>
                    <a:pt x="3105912" y="19050"/>
                  </a:lnTo>
                  <a:close/>
                </a:path>
                <a:path w="3106420" h="2014855">
                  <a:moveTo>
                    <a:pt x="19050" y="2005203"/>
                  </a:moveTo>
                  <a:lnTo>
                    <a:pt x="9525" y="1995678"/>
                  </a:lnTo>
                  <a:lnTo>
                    <a:pt x="19050" y="1995678"/>
                  </a:lnTo>
                  <a:lnTo>
                    <a:pt x="19050" y="2005203"/>
                  </a:lnTo>
                  <a:close/>
                </a:path>
                <a:path w="3106420" h="2014855">
                  <a:moveTo>
                    <a:pt x="3086862" y="2005203"/>
                  </a:moveTo>
                  <a:lnTo>
                    <a:pt x="19050" y="2005203"/>
                  </a:lnTo>
                  <a:lnTo>
                    <a:pt x="19050" y="1995678"/>
                  </a:lnTo>
                  <a:lnTo>
                    <a:pt x="3086862" y="1995678"/>
                  </a:lnTo>
                  <a:lnTo>
                    <a:pt x="3086862" y="2005203"/>
                  </a:lnTo>
                  <a:close/>
                </a:path>
                <a:path w="3106420" h="2014855">
                  <a:moveTo>
                    <a:pt x="3105912" y="2005203"/>
                  </a:moveTo>
                  <a:lnTo>
                    <a:pt x="3086862" y="2005203"/>
                  </a:lnTo>
                  <a:lnTo>
                    <a:pt x="3096387" y="1995678"/>
                  </a:lnTo>
                  <a:lnTo>
                    <a:pt x="3105912" y="1995678"/>
                  </a:lnTo>
                  <a:lnTo>
                    <a:pt x="3105912" y="2005203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2" name="object 32" descr=""/>
          <p:cNvGrpSpPr/>
          <p:nvPr/>
        </p:nvGrpSpPr>
        <p:grpSpPr>
          <a:xfrm>
            <a:off x="9033509" y="3818382"/>
            <a:ext cx="1209040" cy="2569845"/>
            <a:chOff x="9033509" y="3818382"/>
            <a:chExt cx="1209040" cy="2569845"/>
          </a:xfrm>
        </p:grpSpPr>
        <p:pic>
          <p:nvPicPr>
            <p:cNvPr id="33" name="object 3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052559" y="3837432"/>
              <a:ext cx="1170431" cy="2531364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9033509" y="3818382"/>
              <a:ext cx="1209040" cy="2569845"/>
            </a:xfrm>
            <a:custGeom>
              <a:avLst/>
              <a:gdLst/>
              <a:ahLst/>
              <a:cxnLst/>
              <a:rect l="l" t="t" r="r" b="b"/>
              <a:pathLst>
                <a:path w="1209040" h="2569845">
                  <a:moveTo>
                    <a:pt x="1199007" y="2569464"/>
                  </a:moveTo>
                  <a:lnTo>
                    <a:pt x="9525" y="2569464"/>
                  </a:lnTo>
                  <a:lnTo>
                    <a:pt x="7404" y="2569222"/>
                  </a:lnTo>
                  <a:lnTo>
                    <a:pt x="0" y="2559939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1199007" y="0"/>
                  </a:lnTo>
                  <a:lnTo>
                    <a:pt x="1208532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550414"/>
                  </a:lnTo>
                  <a:lnTo>
                    <a:pt x="9525" y="2550414"/>
                  </a:lnTo>
                  <a:lnTo>
                    <a:pt x="19050" y="2559939"/>
                  </a:lnTo>
                  <a:lnTo>
                    <a:pt x="1208532" y="2559939"/>
                  </a:lnTo>
                  <a:lnTo>
                    <a:pt x="1208290" y="2562059"/>
                  </a:lnTo>
                  <a:lnTo>
                    <a:pt x="1201127" y="2569222"/>
                  </a:lnTo>
                  <a:lnTo>
                    <a:pt x="1199007" y="2569464"/>
                  </a:lnTo>
                  <a:close/>
                </a:path>
                <a:path w="1209040" h="256984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1209040" h="2569845">
                  <a:moveTo>
                    <a:pt x="1189482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1189482" y="9525"/>
                  </a:lnTo>
                  <a:lnTo>
                    <a:pt x="1189482" y="19050"/>
                  </a:lnTo>
                  <a:close/>
                </a:path>
                <a:path w="1209040" h="2569845">
                  <a:moveTo>
                    <a:pt x="1189482" y="2559939"/>
                  </a:moveTo>
                  <a:lnTo>
                    <a:pt x="1189482" y="9525"/>
                  </a:lnTo>
                  <a:lnTo>
                    <a:pt x="1199007" y="19050"/>
                  </a:lnTo>
                  <a:lnTo>
                    <a:pt x="1208532" y="19050"/>
                  </a:lnTo>
                  <a:lnTo>
                    <a:pt x="1208532" y="2550414"/>
                  </a:lnTo>
                  <a:lnTo>
                    <a:pt x="1199007" y="2550414"/>
                  </a:lnTo>
                  <a:lnTo>
                    <a:pt x="1189482" y="2559939"/>
                  </a:lnTo>
                  <a:close/>
                </a:path>
                <a:path w="1209040" h="2569845">
                  <a:moveTo>
                    <a:pt x="1208532" y="19050"/>
                  </a:moveTo>
                  <a:lnTo>
                    <a:pt x="1199007" y="19050"/>
                  </a:lnTo>
                  <a:lnTo>
                    <a:pt x="1189482" y="9525"/>
                  </a:lnTo>
                  <a:lnTo>
                    <a:pt x="1208532" y="9525"/>
                  </a:lnTo>
                  <a:lnTo>
                    <a:pt x="1208532" y="19050"/>
                  </a:lnTo>
                  <a:close/>
                </a:path>
                <a:path w="1209040" h="2569845">
                  <a:moveTo>
                    <a:pt x="19050" y="2559939"/>
                  </a:moveTo>
                  <a:lnTo>
                    <a:pt x="9525" y="2550414"/>
                  </a:lnTo>
                  <a:lnTo>
                    <a:pt x="19050" y="2550414"/>
                  </a:lnTo>
                  <a:lnTo>
                    <a:pt x="19050" y="2559939"/>
                  </a:lnTo>
                  <a:close/>
                </a:path>
                <a:path w="1209040" h="2569845">
                  <a:moveTo>
                    <a:pt x="1189482" y="2559939"/>
                  </a:moveTo>
                  <a:lnTo>
                    <a:pt x="19050" y="2559939"/>
                  </a:lnTo>
                  <a:lnTo>
                    <a:pt x="19050" y="2550414"/>
                  </a:lnTo>
                  <a:lnTo>
                    <a:pt x="1189482" y="2550414"/>
                  </a:lnTo>
                  <a:lnTo>
                    <a:pt x="1189482" y="2559939"/>
                  </a:lnTo>
                  <a:close/>
                </a:path>
                <a:path w="1209040" h="2569845">
                  <a:moveTo>
                    <a:pt x="1208532" y="2559939"/>
                  </a:moveTo>
                  <a:lnTo>
                    <a:pt x="1189482" y="2559939"/>
                  </a:lnTo>
                  <a:lnTo>
                    <a:pt x="1199007" y="2550414"/>
                  </a:lnTo>
                  <a:lnTo>
                    <a:pt x="1208532" y="2550414"/>
                  </a:lnTo>
                  <a:lnTo>
                    <a:pt x="1208532" y="2559939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35" name="object 35" descr=""/>
          <p:cNvGrpSpPr/>
          <p:nvPr/>
        </p:nvGrpSpPr>
        <p:grpSpPr>
          <a:xfrm>
            <a:off x="10336530" y="3812285"/>
            <a:ext cx="1205865" cy="2563495"/>
            <a:chOff x="10336530" y="3812285"/>
            <a:chExt cx="1205865" cy="2563495"/>
          </a:xfrm>
        </p:grpSpPr>
        <p:pic>
          <p:nvPicPr>
            <p:cNvPr id="36" name="object 36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355580" y="3831335"/>
              <a:ext cx="1167383" cy="2525268"/>
            </a:xfrm>
            <a:prstGeom prst="rect">
              <a:avLst/>
            </a:prstGeom>
          </p:spPr>
        </p:pic>
        <p:sp>
          <p:nvSpPr>
            <p:cNvPr id="37" name="object 37" descr=""/>
            <p:cNvSpPr/>
            <p:nvPr/>
          </p:nvSpPr>
          <p:spPr>
            <a:xfrm>
              <a:off x="10336530" y="3812285"/>
              <a:ext cx="1205865" cy="2563495"/>
            </a:xfrm>
            <a:custGeom>
              <a:avLst/>
              <a:gdLst/>
              <a:ahLst/>
              <a:cxnLst/>
              <a:rect l="l" t="t" r="r" b="b"/>
              <a:pathLst>
                <a:path w="1205865" h="2563495">
                  <a:moveTo>
                    <a:pt x="1195959" y="2563367"/>
                  </a:moveTo>
                  <a:lnTo>
                    <a:pt x="9525" y="2563367"/>
                  </a:lnTo>
                  <a:lnTo>
                    <a:pt x="7404" y="2563126"/>
                  </a:lnTo>
                  <a:lnTo>
                    <a:pt x="0" y="2553842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1195959" y="0"/>
                  </a:lnTo>
                  <a:lnTo>
                    <a:pt x="1205484" y="9525"/>
                  </a:lnTo>
                  <a:lnTo>
                    <a:pt x="19050" y="9525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2544317"/>
                  </a:lnTo>
                  <a:lnTo>
                    <a:pt x="9525" y="2544317"/>
                  </a:lnTo>
                  <a:lnTo>
                    <a:pt x="19050" y="2553842"/>
                  </a:lnTo>
                  <a:lnTo>
                    <a:pt x="1205484" y="2553842"/>
                  </a:lnTo>
                  <a:lnTo>
                    <a:pt x="1205242" y="2555963"/>
                  </a:lnTo>
                  <a:lnTo>
                    <a:pt x="1198079" y="2563126"/>
                  </a:lnTo>
                  <a:lnTo>
                    <a:pt x="1195959" y="2563367"/>
                  </a:lnTo>
                  <a:close/>
                </a:path>
                <a:path w="1205865" h="2563495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5"/>
                  </a:lnTo>
                  <a:lnTo>
                    <a:pt x="19050" y="19049"/>
                  </a:lnTo>
                  <a:close/>
                </a:path>
                <a:path w="1205865" h="2563495">
                  <a:moveTo>
                    <a:pt x="1186434" y="19049"/>
                  </a:moveTo>
                  <a:lnTo>
                    <a:pt x="19050" y="19049"/>
                  </a:lnTo>
                  <a:lnTo>
                    <a:pt x="19050" y="9525"/>
                  </a:lnTo>
                  <a:lnTo>
                    <a:pt x="1186434" y="9525"/>
                  </a:lnTo>
                  <a:lnTo>
                    <a:pt x="1186434" y="19049"/>
                  </a:lnTo>
                  <a:close/>
                </a:path>
                <a:path w="1205865" h="2563495">
                  <a:moveTo>
                    <a:pt x="1186434" y="2553842"/>
                  </a:moveTo>
                  <a:lnTo>
                    <a:pt x="1186434" y="9525"/>
                  </a:lnTo>
                  <a:lnTo>
                    <a:pt x="1195958" y="19049"/>
                  </a:lnTo>
                  <a:lnTo>
                    <a:pt x="1205484" y="19049"/>
                  </a:lnTo>
                  <a:lnTo>
                    <a:pt x="1205484" y="2544317"/>
                  </a:lnTo>
                  <a:lnTo>
                    <a:pt x="1195959" y="2544317"/>
                  </a:lnTo>
                  <a:lnTo>
                    <a:pt x="1186434" y="2553842"/>
                  </a:lnTo>
                  <a:close/>
                </a:path>
                <a:path w="1205865" h="2563495">
                  <a:moveTo>
                    <a:pt x="1205484" y="19049"/>
                  </a:moveTo>
                  <a:lnTo>
                    <a:pt x="1195958" y="19049"/>
                  </a:lnTo>
                  <a:lnTo>
                    <a:pt x="1186434" y="9525"/>
                  </a:lnTo>
                  <a:lnTo>
                    <a:pt x="1205484" y="9525"/>
                  </a:lnTo>
                  <a:lnTo>
                    <a:pt x="1205484" y="19049"/>
                  </a:lnTo>
                  <a:close/>
                </a:path>
                <a:path w="1205865" h="2563495">
                  <a:moveTo>
                    <a:pt x="19050" y="2553842"/>
                  </a:moveTo>
                  <a:lnTo>
                    <a:pt x="9525" y="2544317"/>
                  </a:lnTo>
                  <a:lnTo>
                    <a:pt x="19050" y="2544317"/>
                  </a:lnTo>
                  <a:lnTo>
                    <a:pt x="19050" y="2553842"/>
                  </a:lnTo>
                  <a:close/>
                </a:path>
                <a:path w="1205865" h="2563495">
                  <a:moveTo>
                    <a:pt x="1186434" y="2553842"/>
                  </a:moveTo>
                  <a:lnTo>
                    <a:pt x="19050" y="2553842"/>
                  </a:lnTo>
                  <a:lnTo>
                    <a:pt x="19050" y="2544317"/>
                  </a:lnTo>
                  <a:lnTo>
                    <a:pt x="1186434" y="2544317"/>
                  </a:lnTo>
                  <a:lnTo>
                    <a:pt x="1186434" y="2553842"/>
                  </a:lnTo>
                  <a:close/>
                </a:path>
                <a:path w="1205865" h="2563495">
                  <a:moveTo>
                    <a:pt x="1205484" y="2553842"/>
                  </a:moveTo>
                  <a:lnTo>
                    <a:pt x="1186434" y="2553842"/>
                  </a:lnTo>
                  <a:lnTo>
                    <a:pt x="1195959" y="2544317"/>
                  </a:lnTo>
                  <a:lnTo>
                    <a:pt x="1205484" y="2544317"/>
                  </a:lnTo>
                  <a:lnTo>
                    <a:pt x="1205484" y="2553842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8" name="object 3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24</a:t>
            </a:r>
          </a:p>
        </p:txBody>
      </p:sp>
      <p:sp>
        <p:nvSpPr>
          <p:cNvPr id="39" name="object 39" descr=""/>
          <p:cNvSpPr txBox="1"/>
          <p:nvPr/>
        </p:nvSpPr>
        <p:spPr>
          <a:xfrm>
            <a:off x="9817100" y="6469606"/>
            <a:ext cx="1226820" cy="192405"/>
          </a:xfrm>
          <a:prstGeom prst="rect">
            <a:avLst/>
          </a:prstGeom>
        </p:spPr>
        <p:txBody>
          <a:bodyPr wrap="square" lIns="0" tIns="1905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50"/>
              </a:spcBef>
            </a:pPr>
            <a:r>
              <a:rPr dirty="0" sz="1000" b="1">
                <a:solidFill>
                  <a:srgbClr val="42065A"/>
                </a:solidFill>
                <a:latin typeface="Microsoft YaHei"/>
                <a:cs typeface="Microsoft YaHei"/>
              </a:rPr>
              <a:t>Molly</a:t>
            </a:r>
            <a:r>
              <a:rPr dirty="0" sz="1000" spc="5" b="1">
                <a:solidFill>
                  <a:srgbClr val="42065A"/>
                </a:solidFill>
                <a:latin typeface="Microsoft YaHei"/>
                <a:cs typeface="Microsoft YaHei"/>
              </a:rPr>
              <a:t> </a:t>
            </a:r>
            <a:r>
              <a:rPr dirty="0" sz="1000" spc="-10" b="1">
                <a:solidFill>
                  <a:srgbClr val="42065A"/>
                </a:solidFill>
                <a:latin typeface="Microsoft YaHei"/>
                <a:cs typeface="Microsoft YaHei"/>
              </a:rPr>
              <a:t>R1（小程序</a:t>
            </a:r>
            <a:r>
              <a:rPr dirty="0" sz="1000" spc="-50" b="1">
                <a:solidFill>
                  <a:srgbClr val="42065A"/>
                </a:solidFill>
                <a:latin typeface="Microsoft YaHei"/>
                <a:cs typeface="Microsoft YaHei"/>
              </a:rPr>
              <a:t>）</a:t>
            </a:r>
            <a:endParaRPr sz="1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897636"/>
            <a:ext cx="12192000" cy="568452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6038215" y="6644461"/>
            <a:ext cx="11620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spc="-5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92083" y="3914406"/>
              <a:ext cx="621995" cy="57066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674053" y="3914406"/>
              <a:ext cx="704011" cy="57066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91448" y="4836769"/>
              <a:ext cx="714006" cy="571322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707708" y="4836756"/>
              <a:ext cx="713346" cy="570661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0" y="6548628"/>
              <a:ext cx="12192000" cy="309880"/>
            </a:xfrm>
            <a:custGeom>
              <a:avLst/>
              <a:gdLst/>
              <a:ahLst/>
              <a:cxnLst/>
              <a:rect l="l" t="t" r="r" b="b"/>
              <a:pathLst>
                <a:path w="12192000" h="309879">
                  <a:moveTo>
                    <a:pt x="12192000" y="309372"/>
                  </a:moveTo>
                  <a:lnTo>
                    <a:pt x="0" y="309372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309372"/>
                  </a:lnTo>
                  <a:close/>
                </a:path>
              </a:pathLst>
            </a:custGeom>
            <a:solidFill>
              <a:srgbClr val="A138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08979" y="1297939"/>
              <a:ext cx="718299" cy="720001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80644" y="329184"/>
              <a:ext cx="1815083" cy="51054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242310" y="3957192"/>
            <a:ext cx="3150235" cy="13938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3335">
              <a:lnSpc>
                <a:spcPct val="100000"/>
              </a:lnSpc>
              <a:spcBef>
                <a:spcPts val="95"/>
              </a:spcBef>
            </a:pPr>
            <a:r>
              <a:rPr dirty="0" sz="2800" spc="245">
                <a:solidFill>
                  <a:srgbClr val="A13838"/>
                </a:solidFill>
                <a:latin typeface="SimSun"/>
                <a:cs typeface="SimSun"/>
              </a:rPr>
              <a:t>人工智能概念辨析</a:t>
            </a:r>
            <a:endParaRPr sz="2800">
              <a:latin typeface="SimSun"/>
              <a:cs typeface="SimSun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2800">
              <a:latin typeface="SimSun"/>
              <a:cs typeface="SimSun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2800" spc="220">
                <a:solidFill>
                  <a:srgbClr val="A13838"/>
                </a:solidFill>
                <a:latin typeface="SimSun"/>
                <a:cs typeface="SimSun"/>
              </a:rPr>
              <a:t>大模型原理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735113" y="3954652"/>
            <a:ext cx="2411095" cy="13963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1925320" algn="l"/>
              </a:tabLst>
            </a:pPr>
            <a:r>
              <a:rPr dirty="0" sz="2800" spc="215" b="1">
                <a:solidFill>
                  <a:srgbClr val="A13838"/>
                </a:solidFill>
                <a:latin typeface="Times New Roman"/>
                <a:cs typeface="Times New Roman"/>
              </a:rPr>
              <a:t>Deep</a:t>
            </a:r>
            <a:r>
              <a:rPr dirty="0" sz="2800" spc="-400" b="1">
                <a:solidFill>
                  <a:srgbClr val="A13838"/>
                </a:solidFill>
                <a:latin typeface="Times New Roman"/>
                <a:cs typeface="Times New Roman"/>
              </a:rPr>
              <a:t> </a:t>
            </a:r>
            <a:r>
              <a:rPr dirty="0" sz="2800" spc="195" b="1">
                <a:solidFill>
                  <a:srgbClr val="A13838"/>
                </a:solidFill>
                <a:latin typeface="Times New Roman"/>
                <a:cs typeface="Times New Roman"/>
              </a:rPr>
              <a:t>Seek</a:t>
            </a:r>
            <a:r>
              <a:rPr dirty="0" sz="2800" b="1">
                <a:solidFill>
                  <a:srgbClr val="A13838"/>
                </a:solidFill>
                <a:latin typeface="Times New Roman"/>
                <a:cs typeface="Times New Roman"/>
              </a:rPr>
              <a:t>	</a:t>
            </a:r>
            <a:r>
              <a:rPr dirty="0" sz="2800" spc="-30" b="1">
                <a:solidFill>
                  <a:srgbClr val="A13838"/>
                </a:solidFill>
                <a:latin typeface="Times New Roman"/>
                <a:cs typeface="Times New Roman"/>
              </a:rPr>
              <a:t>R</a:t>
            </a:r>
            <a:r>
              <a:rPr dirty="0" sz="2800" spc="-395" b="1">
                <a:solidFill>
                  <a:srgbClr val="A13838"/>
                </a:solidFill>
                <a:latin typeface="Times New Roman"/>
                <a:cs typeface="Times New Roman"/>
              </a:rPr>
              <a:t> </a:t>
            </a:r>
            <a:r>
              <a:rPr dirty="0" sz="2800" spc="-50" b="1">
                <a:solidFill>
                  <a:srgbClr val="A13838"/>
                </a:solidFill>
                <a:latin typeface="Times New Roman"/>
                <a:cs typeface="Times New Roman"/>
              </a:rPr>
              <a:t>1</a:t>
            </a:r>
            <a:endParaRPr sz="2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2800">
              <a:latin typeface="Times New Roman"/>
              <a:cs typeface="Times New Roman"/>
            </a:endParaRPr>
          </a:p>
          <a:p>
            <a:pPr marL="46355">
              <a:lnSpc>
                <a:spcPct val="100000"/>
              </a:lnSpc>
            </a:pPr>
            <a:r>
              <a:rPr dirty="0" sz="2800" spc="204">
                <a:solidFill>
                  <a:srgbClr val="A13838"/>
                </a:solidFill>
                <a:latin typeface="SimSun"/>
                <a:cs typeface="SimSun"/>
              </a:rPr>
              <a:t>落地应用</a:t>
            </a:r>
            <a:endParaRPr sz="2800">
              <a:latin typeface="SimSun"/>
              <a:cs typeface="SimSun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5311825" y="2199806"/>
            <a:ext cx="1619250" cy="1275715"/>
          </a:xfrm>
          <a:prstGeom prst="rect"/>
        </p:spPr>
        <p:txBody>
          <a:bodyPr wrap="square" lIns="0" tIns="190500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500"/>
              </a:spcBef>
            </a:pPr>
            <a:r>
              <a:rPr dirty="0" sz="4800" spc="-10"/>
              <a:t>目 录</a:t>
            </a:r>
            <a:endParaRPr sz="4800"/>
          </a:p>
          <a:p>
            <a:pPr marL="12700">
              <a:lnSpc>
                <a:spcPct val="100000"/>
              </a:lnSpc>
              <a:spcBef>
                <a:spcPts val="525"/>
              </a:spcBef>
            </a:pPr>
            <a:r>
              <a:rPr dirty="0" sz="1800" b="1">
                <a:solidFill>
                  <a:srgbClr val="C5926F"/>
                </a:solidFill>
                <a:latin typeface="Times New Roman"/>
                <a:cs typeface="Times New Roman"/>
              </a:rPr>
              <a:t>C</a:t>
            </a:r>
            <a:r>
              <a:rPr dirty="0" sz="1800" spc="-85" b="1">
                <a:solidFill>
                  <a:srgbClr val="C5926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C5926F"/>
                </a:solidFill>
                <a:latin typeface="Times New Roman"/>
                <a:cs typeface="Times New Roman"/>
              </a:rPr>
              <a:t>O</a:t>
            </a:r>
            <a:r>
              <a:rPr dirty="0" sz="1800" spc="-85" b="1">
                <a:solidFill>
                  <a:srgbClr val="C5926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C5926F"/>
                </a:solidFill>
                <a:latin typeface="Times New Roman"/>
                <a:cs typeface="Times New Roman"/>
              </a:rPr>
              <a:t>N</a:t>
            </a:r>
            <a:r>
              <a:rPr dirty="0" sz="1800" spc="-85" b="1">
                <a:solidFill>
                  <a:srgbClr val="C5926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C5926F"/>
                </a:solidFill>
                <a:latin typeface="Times New Roman"/>
                <a:cs typeface="Times New Roman"/>
              </a:rPr>
              <a:t>T</a:t>
            </a:r>
            <a:r>
              <a:rPr dirty="0" sz="1800" spc="-75" b="1">
                <a:solidFill>
                  <a:srgbClr val="C5926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C5926F"/>
                </a:solidFill>
                <a:latin typeface="Times New Roman"/>
                <a:cs typeface="Times New Roman"/>
              </a:rPr>
              <a:t>E</a:t>
            </a:r>
            <a:r>
              <a:rPr dirty="0" sz="1800" spc="-80" b="1">
                <a:solidFill>
                  <a:srgbClr val="C5926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C5926F"/>
                </a:solidFill>
                <a:latin typeface="Times New Roman"/>
                <a:cs typeface="Times New Roman"/>
              </a:rPr>
              <a:t>N</a:t>
            </a:r>
            <a:r>
              <a:rPr dirty="0" sz="1800" spc="-75" b="1">
                <a:solidFill>
                  <a:srgbClr val="C5926F"/>
                </a:solidFill>
                <a:latin typeface="Times New Roman"/>
                <a:cs typeface="Times New Roman"/>
              </a:rPr>
              <a:t> </a:t>
            </a:r>
            <a:r>
              <a:rPr dirty="0" sz="1800" b="1">
                <a:solidFill>
                  <a:srgbClr val="C5926F"/>
                </a:solidFill>
                <a:latin typeface="Times New Roman"/>
                <a:cs typeface="Times New Roman"/>
              </a:rPr>
              <a:t>T</a:t>
            </a:r>
            <a:r>
              <a:rPr dirty="0" sz="1800" spc="-75" b="1">
                <a:solidFill>
                  <a:srgbClr val="C5926F"/>
                </a:solidFill>
                <a:latin typeface="Times New Roman"/>
                <a:cs typeface="Times New Roman"/>
              </a:rPr>
              <a:t> </a:t>
            </a:r>
            <a:r>
              <a:rPr dirty="0" sz="1800" spc="-50" b="1">
                <a:solidFill>
                  <a:srgbClr val="C5926F"/>
                </a:solidFill>
                <a:latin typeface="Times New Roman"/>
                <a:cs typeface="Times New Roman"/>
              </a:rPr>
              <a:t>S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1465" y="252730"/>
            <a:ext cx="375856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DeepSeek</a:t>
            </a:r>
            <a:r>
              <a:rPr dirty="0" spc="-10"/>
              <a:t>私有化部署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611609" y="6426200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3B5D74"/>
                </a:solidFill>
                <a:latin typeface="SimSun"/>
                <a:cs typeface="SimSun"/>
              </a:rPr>
              <a:t>25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86460" y="825825"/>
            <a:ext cx="6310630" cy="1597660"/>
          </a:xfrm>
          <a:prstGeom prst="rect">
            <a:avLst/>
          </a:prstGeom>
        </p:spPr>
        <p:txBody>
          <a:bodyPr wrap="square" lIns="0" tIns="1758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85"/>
              </a:spcBef>
            </a:pPr>
            <a:r>
              <a:rPr dirty="0" sz="2000" spc="-15">
                <a:solidFill>
                  <a:srgbClr val="404040"/>
                </a:solidFill>
                <a:latin typeface="Microsoft YaHei"/>
                <a:cs typeface="Microsoft YaHei"/>
              </a:rPr>
              <a:t>模型的私有化部署的方式：</a:t>
            </a:r>
            <a:endParaRPr sz="20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1015"/>
              </a:spcBef>
              <a:buFont typeface="Arial"/>
              <a:buChar char="•"/>
              <a:tabLst>
                <a:tab pos="297815" algn="l"/>
              </a:tabLst>
            </a:pPr>
            <a:r>
              <a:rPr dirty="0" sz="1600" spc="-10">
                <a:solidFill>
                  <a:srgbClr val="404040"/>
                </a:solidFill>
                <a:latin typeface="Microsoft YaHei"/>
                <a:cs typeface="Microsoft YaHei"/>
              </a:rPr>
              <a:t>Ollama</a:t>
            </a: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部署: 个人本地部署</a:t>
            </a:r>
            <a:r>
              <a:rPr dirty="0" sz="1600" spc="-20">
                <a:solidFill>
                  <a:srgbClr val="A13838"/>
                </a:solidFill>
                <a:latin typeface="Microsoft YaHei"/>
                <a:cs typeface="Microsoft YaHei"/>
              </a:rPr>
              <a:t>【推荐】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，方便快速，适用于蒸馏模型</a:t>
            </a:r>
            <a:endParaRPr sz="16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7815" algn="l"/>
              </a:tabLst>
            </a:pPr>
            <a:r>
              <a:rPr dirty="0" sz="1600" spc="-10">
                <a:solidFill>
                  <a:srgbClr val="404040"/>
                </a:solidFill>
                <a:latin typeface="Microsoft YaHei"/>
                <a:cs typeface="Microsoft YaHei"/>
              </a:rPr>
              <a:t>vLLM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部署：生产、开发、垂直领域私有化部署，精度可控，更专业</a:t>
            </a:r>
            <a:endParaRPr sz="16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960"/>
              </a:spcBef>
              <a:buFont typeface="Arial"/>
              <a:buChar char="•"/>
              <a:tabLst>
                <a:tab pos="297815" algn="l"/>
              </a:tabLst>
            </a:pPr>
            <a:r>
              <a:rPr dirty="0" sz="1600" spc="-35">
                <a:solidFill>
                  <a:srgbClr val="404040"/>
                </a:solidFill>
                <a:latin typeface="Microsoft YaHei"/>
                <a:cs typeface="Microsoft YaHei"/>
              </a:rPr>
              <a:t>其它</a:t>
            </a:r>
            <a:endParaRPr sz="1600">
              <a:latin typeface="Microsoft YaHei"/>
              <a:cs typeface="Microsoft YaHei"/>
            </a:endParaRPr>
          </a:p>
        </p:txBody>
      </p:sp>
      <p:graphicFrame>
        <p:nvGraphicFramePr>
          <p:cNvPr id="8" name="object 8" descr=""/>
          <p:cNvGraphicFramePr>
            <a:graphicFrameLocks noGrp="1"/>
          </p:cNvGraphicFramePr>
          <p:nvPr/>
        </p:nvGraphicFramePr>
        <p:xfrm>
          <a:off x="495122" y="2461056"/>
          <a:ext cx="11135995" cy="394525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82365"/>
                <a:gridCol w="3682365"/>
                <a:gridCol w="3682364"/>
              </a:tblGrid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800" spc="-10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Model</a:t>
                      </a:r>
                      <a:endParaRPr sz="1800">
                        <a:latin typeface="SimSun"/>
                        <a:cs typeface="SimSun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F2D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800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Base</a:t>
                      </a:r>
                      <a:r>
                        <a:rPr dirty="0" sz="1800" spc="50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 </a:t>
                      </a:r>
                      <a:r>
                        <a:rPr dirty="0" sz="1800" spc="-10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Model</a:t>
                      </a:r>
                      <a:endParaRPr sz="1800">
                        <a:latin typeface="SimSun"/>
                        <a:cs typeface="SimSun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F2D1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800" spc="-25">
                          <a:solidFill>
                            <a:srgbClr val="FFFFFF"/>
                          </a:solidFill>
                          <a:latin typeface="SimSun"/>
                          <a:cs typeface="SimSun"/>
                        </a:rPr>
                        <a:t>特点</a:t>
                      </a:r>
                      <a:endParaRPr sz="1800">
                        <a:latin typeface="SimSun"/>
                        <a:cs typeface="SimSun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38100">
                      <a:solidFill>
                        <a:srgbClr val="FFFFFF"/>
                      </a:solidFill>
                      <a:prstDash val="solid"/>
                    </a:lnB>
                    <a:solidFill>
                      <a:srgbClr val="9F2D1B"/>
                    </a:solidFill>
                  </a:tcPr>
                </a:tc>
              </a:tr>
              <a:tr h="4927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600" spc="-10">
                          <a:latin typeface="SimSun"/>
                          <a:cs typeface="SimSun"/>
                        </a:rPr>
                        <a:t>DeepSeek-R1-Distill-Qwen-</a:t>
                      </a:r>
                      <a:r>
                        <a:rPr dirty="0" sz="1600" spc="-20">
                          <a:latin typeface="SimSun"/>
                          <a:cs typeface="SimSun"/>
                        </a:rPr>
                        <a:t>1.5B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u="sng" sz="1600" spc="-10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Qwen2.5-Math-</a:t>
                      </a:r>
                      <a:r>
                        <a:rPr dirty="0" u="sng" sz="1600" spc="-20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1.5B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 rowSpan="6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85"/>
                        </a:spcBef>
                      </a:pPr>
                      <a:endParaRPr sz="18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800" spc="-10">
                          <a:latin typeface="SimSun"/>
                          <a:cs typeface="SimSun"/>
                        </a:rPr>
                        <a:t>蒸馏模型，能力稍弱</a:t>
                      </a:r>
                      <a:endParaRPr sz="1800">
                        <a:latin typeface="SimSun"/>
                        <a:cs typeface="SimSun"/>
                      </a:endParaRPr>
                    </a:p>
                    <a:p>
                      <a:pPr algn="ctr"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r>
                        <a:rPr dirty="0" sz="1100" spc="-10">
                          <a:latin typeface="Microsoft YaHei"/>
                          <a:cs typeface="Microsoft YaHei"/>
                        </a:rPr>
                        <a:t>实际上是增加了推理能力的Qwen模型和Llama</a:t>
                      </a:r>
                      <a:r>
                        <a:rPr dirty="0" sz="1100" spc="-30">
                          <a:latin typeface="Microsoft YaHei"/>
                          <a:cs typeface="Microsoft YaHei"/>
                        </a:rPr>
                        <a:t>模型</a:t>
                      </a:r>
                      <a:endParaRPr sz="11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600" spc="-10">
                          <a:latin typeface="SimSun"/>
                          <a:cs typeface="SimSun"/>
                        </a:rPr>
                        <a:t>DeepSeek-R1-Distill-Qwen-</a:t>
                      </a:r>
                      <a:r>
                        <a:rPr dirty="0" sz="1600" spc="-25">
                          <a:latin typeface="SimSun"/>
                          <a:cs typeface="SimSun"/>
                        </a:rPr>
                        <a:t>7B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u="sng" sz="1600" spc="-10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Qwen2.5-Math-</a:t>
                      </a:r>
                      <a:r>
                        <a:rPr dirty="0" u="sng" sz="1600" spc="-25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7B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600" spc="-10">
                          <a:latin typeface="SimSun"/>
                          <a:cs typeface="SimSun"/>
                        </a:rPr>
                        <a:t>DeepSeek-R1-Distill-Llama-</a:t>
                      </a:r>
                      <a:r>
                        <a:rPr dirty="0" sz="1600" spc="-25">
                          <a:latin typeface="SimSun"/>
                          <a:cs typeface="SimSun"/>
                        </a:rPr>
                        <a:t>8B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u="sng" sz="1600" spc="-10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Llama-3.1-</a:t>
                      </a:r>
                      <a:r>
                        <a:rPr dirty="0" u="sng" sz="1600" spc="-25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8B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</a:tr>
              <a:tr h="4927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600" spc="-10">
                          <a:latin typeface="SimSun"/>
                          <a:cs typeface="SimSun"/>
                        </a:rPr>
                        <a:t>DeepSeek-R1-Distill-Qwen-</a:t>
                      </a:r>
                      <a:r>
                        <a:rPr dirty="0" sz="1600" spc="-25">
                          <a:latin typeface="SimSun"/>
                          <a:cs typeface="SimSun"/>
                        </a:rPr>
                        <a:t>14B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u="sng" sz="1600" spc="-10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Qwen2.5-</a:t>
                      </a:r>
                      <a:r>
                        <a:rPr dirty="0" u="sng" sz="1600" spc="-25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14B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600" spc="-10">
                          <a:latin typeface="SimSun"/>
                          <a:cs typeface="SimSun"/>
                        </a:rPr>
                        <a:t>DeepSeek-R1-Distill-Qwen-</a:t>
                      </a:r>
                      <a:r>
                        <a:rPr dirty="0" sz="1600" spc="-25">
                          <a:latin typeface="SimSun"/>
                          <a:cs typeface="SimSun"/>
                        </a:rPr>
                        <a:t>32B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u="sng" sz="1600" spc="-10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Qwen2.5-</a:t>
                      </a:r>
                      <a:r>
                        <a:rPr dirty="0" u="sng" sz="1600" spc="-25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32B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</a:tr>
              <a:tr h="49275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600" spc="-10">
                          <a:latin typeface="SimSun"/>
                          <a:cs typeface="SimSun"/>
                        </a:rPr>
                        <a:t>DeepSeek-R1-Distill-Llama-</a:t>
                      </a:r>
                      <a:r>
                        <a:rPr dirty="0" sz="1600" spc="-25">
                          <a:latin typeface="SimSun"/>
                          <a:cs typeface="SimSun"/>
                        </a:rPr>
                        <a:t>70B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u="sng" sz="1600" spc="-10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Llama-3.3-70B-Instruct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EFE8E7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381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</a:tr>
              <a:tr h="49339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sz="1600" spc="-10">
                          <a:latin typeface="SimSun"/>
                          <a:cs typeface="SimSun"/>
                        </a:rPr>
                        <a:t>DeepSeek-R1-</a:t>
                      </a:r>
                      <a:r>
                        <a:rPr dirty="0" sz="1600" spc="-20">
                          <a:latin typeface="SimSun"/>
                          <a:cs typeface="SimSun"/>
                        </a:rPr>
                        <a:t>671B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40"/>
                        </a:spcBef>
                      </a:pPr>
                      <a:r>
                        <a:rPr dirty="0" u="sng" sz="1600" spc="-10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DeepSeek-V3-</a:t>
                      </a:r>
                      <a:r>
                        <a:rPr dirty="0" u="sng" sz="1600" spc="-20">
                          <a:solidFill>
                            <a:srgbClr val="A63DDC"/>
                          </a:solidFill>
                          <a:uFill>
                            <a:solidFill>
                              <a:srgbClr val="A63DDC"/>
                            </a:solidFill>
                          </a:uFill>
                          <a:latin typeface="SimSun"/>
                          <a:cs typeface="SimSun"/>
                        </a:rPr>
                        <a:t>Base</a:t>
                      </a:r>
                      <a:endParaRPr sz="1600">
                        <a:latin typeface="SimSun"/>
                        <a:cs typeface="SimSun"/>
                      </a:endParaRPr>
                    </a:p>
                  </a:txBody>
                  <a:tcPr marL="0" marR="0" marB="0" marT="11938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10"/>
                        </a:spcBef>
                      </a:pPr>
                      <a:r>
                        <a:rPr dirty="0" sz="1800" spc="-10">
                          <a:latin typeface="SimSun"/>
                          <a:cs typeface="SimSun"/>
                        </a:rPr>
                        <a:t>满血版，能力最强</a:t>
                      </a:r>
                      <a:endParaRPr sz="1800">
                        <a:latin typeface="SimSun"/>
                        <a:cs typeface="SimSun"/>
                      </a:endParaRPr>
                    </a:p>
                  </a:txBody>
                  <a:tcPr marL="0" marR="0" marB="0" marT="102870">
                    <a:lnL w="12700">
                      <a:solidFill>
                        <a:srgbClr val="FFFFFF"/>
                      </a:solidFill>
                      <a:prstDash val="solid"/>
                    </a:lnL>
                    <a:lnR w="12700">
                      <a:solidFill>
                        <a:srgbClr val="FFFFFF"/>
                      </a:solidFill>
                      <a:prstDash val="solid"/>
                    </a:lnR>
                    <a:lnT w="12700">
                      <a:solidFill>
                        <a:srgbClr val="FFFFFF"/>
                      </a:solidFill>
                      <a:prstDash val="solid"/>
                    </a:lnT>
                    <a:lnB w="12700">
                      <a:solidFill>
                        <a:srgbClr val="FFFFFF"/>
                      </a:solidFill>
                      <a:prstDash val="solid"/>
                    </a:lnB>
                    <a:solidFill>
                      <a:srgbClr val="DFCDCC"/>
                    </a:solidFill>
                  </a:tcPr>
                </a:tc>
              </a:tr>
            </a:tbl>
          </a:graphicData>
        </a:graphic>
      </p:graphicFrame>
      <p:sp>
        <p:nvSpPr>
          <p:cNvPr id="9" name="object 9" descr=""/>
          <p:cNvSpPr txBox="1"/>
          <p:nvPr/>
        </p:nvSpPr>
        <p:spPr>
          <a:xfrm>
            <a:off x="4774260" y="6473736"/>
            <a:ext cx="192595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A13838"/>
                </a:solidFill>
                <a:latin typeface="Calibri"/>
                <a:cs typeface="Calibri"/>
              </a:rPr>
              <a:t>DeepSeek</a:t>
            </a:r>
            <a:r>
              <a:rPr dirty="0" sz="1800" spc="-100">
                <a:solidFill>
                  <a:srgbClr val="A13838"/>
                </a:solidFill>
                <a:latin typeface="Calibri"/>
                <a:cs typeface="Calibri"/>
              </a:rPr>
              <a:t> </a:t>
            </a:r>
            <a:r>
              <a:rPr dirty="0" sz="1800" spc="-10">
                <a:solidFill>
                  <a:srgbClr val="A13838"/>
                </a:solidFill>
                <a:latin typeface="Calibri"/>
                <a:cs typeface="Calibri"/>
              </a:rPr>
              <a:t>R1</a:t>
            </a:r>
            <a:r>
              <a:rPr dirty="0" sz="1800" spc="-20">
                <a:solidFill>
                  <a:srgbClr val="A13838"/>
                </a:solidFill>
                <a:latin typeface="Microsoft YaHei"/>
                <a:cs typeface="Microsoft YaHei"/>
              </a:rPr>
              <a:t>全家桶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91554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Microsoft YaHei"/>
                <a:cs typeface="Microsoft YaHei"/>
              </a:rPr>
              <a:t>部署</a:t>
            </a:r>
            <a:r>
              <a:rPr dirty="0" sz="3600" spc="-55" b="1">
                <a:solidFill>
                  <a:srgbClr val="FFFFFF"/>
                </a:solidFill>
                <a:latin typeface="Microsoft YaHei"/>
                <a:cs typeface="Microsoft YaHei"/>
              </a:rPr>
              <a:t>DeepSeek-</a:t>
            </a:r>
            <a:r>
              <a:rPr dirty="0" sz="3600" b="1">
                <a:solidFill>
                  <a:srgbClr val="FFFFFF"/>
                </a:solidFill>
                <a:latin typeface="Microsoft YaHei"/>
                <a:cs typeface="Microsoft YaHei"/>
              </a:rPr>
              <a:t>R1</a:t>
            </a:r>
            <a:r>
              <a:rPr dirty="0" sz="3600" spc="-5" b="1">
                <a:solidFill>
                  <a:srgbClr val="FFFFFF"/>
                </a:solidFill>
                <a:latin typeface="Microsoft YaHei"/>
                <a:cs typeface="Microsoft YaHei"/>
              </a:rPr>
              <a:t> 满血版的算力要求和性能</a:t>
            </a:r>
            <a:endParaRPr sz="36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69592" y="1190244"/>
            <a:ext cx="7446264" cy="52120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70854" y="2656840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">
                <a:solidFill>
                  <a:srgbClr val="A13838"/>
                </a:solidFill>
                <a:latin typeface="SimSun"/>
                <a:cs typeface="SimSun"/>
              </a:rPr>
              <a:t>模</a:t>
            </a:r>
            <a:endParaRPr sz="4800">
              <a:latin typeface="SimSun"/>
              <a:cs typeface="SimSu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332344" y="2656840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">
                <a:solidFill>
                  <a:srgbClr val="A13838"/>
                </a:solidFill>
                <a:latin typeface="SimSun"/>
                <a:cs typeface="SimSun"/>
              </a:rPr>
              <a:t>型</a:t>
            </a:r>
            <a:endParaRPr sz="4800">
              <a:latin typeface="SimSun"/>
              <a:cs typeface="SimSu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93834" y="2656840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">
                <a:solidFill>
                  <a:srgbClr val="A13838"/>
                </a:solidFill>
                <a:latin typeface="SimSun"/>
                <a:cs typeface="SimSun"/>
              </a:rPr>
              <a:t>原</a:t>
            </a:r>
            <a:endParaRPr sz="4800">
              <a:latin typeface="SimSun"/>
              <a:cs typeface="SimSu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855325" y="2656840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">
                <a:solidFill>
                  <a:srgbClr val="A13838"/>
                </a:solidFill>
                <a:latin typeface="SimSun"/>
                <a:cs typeface="SimSun"/>
              </a:rPr>
              <a:t>理</a:t>
            </a:r>
            <a:endParaRPr sz="4800">
              <a:latin typeface="SimSun"/>
              <a:cs typeface="SimSu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4027" y="398957"/>
            <a:ext cx="995654" cy="39803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7683" y="367550"/>
            <a:ext cx="444868" cy="44489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956048" cy="68580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73480" y="2743834"/>
            <a:ext cx="25019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75">
                <a:solidFill>
                  <a:srgbClr val="FFFFFF"/>
                </a:solidFill>
                <a:latin typeface="SimSun"/>
                <a:cs typeface="SimSun"/>
              </a:rPr>
              <a:t>PART</a:t>
            </a:r>
            <a:r>
              <a:rPr dirty="0" sz="5400" spc="20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5400" spc="25">
                <a:solidFill>
                  <a:srgbClr val="FFFFFF"/>
                </a:solidFill>
                <a:latin typeface="SimSun"/>
                <a:cs typeface="SimSun"/>
              </a:rPr>
              <a:t>03</a:t>
            </a:r>
            <a:endParaRPr sz="5400">
              <a:latin typeface="SimSun"/>
              <a:cs typeface="SimSu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89890" y="170814"/>
            <a:ext cx="3865245" cy="3138170"/>
            <a:chOff x="389890" y="170814"/>
            <a:chExt cx="3865245" cy="3138170"/>
          </a:xfrm>
        </p:grpSpPr>
        <p:sp>
          <p:nvSpPr>
            <p:cNvPr id="11" name="object 11" descr=""/>
            <p:cNvSpPr/>
            <p:nvPr/>
          </p:nvSpPr>
          <p:spPr>
            <a:xfrm>
              <a:off x="4087368" y="3116579"/>
              <a:ext cx="167640" cy="192405"/>
            </a:xfrm>
            <a:custGeom>
              <a:avLst/>
              <a:gdLst/>
              <a:ahLst/>
              <a:cxnLst/>
              <a:rect l="l" t="t" r="r" b="b"/>
              <a:pathLst>
                <a:path w="167639" h="192404">
                  <a:moveTo>
                    <a:pt x="0" y="192024"/>
                  </a:moveTo>
                  <a:lnTo>
                    <a:pt x="0" y="0"/>
                  </a:lnTo>
                  <a:lnTo>
                    <a:pt x="167640" y="96012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890" y="170814"/>
              <a:ext cx="718388" cy="720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32715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solidFill>
                  <a:srgbClr val="FFFFFF"/>
                </a:solidFill>
                <a:latin typeface="Microsoft YaHei"/>
                <a:cs typeface="Microsoft YaHei"/>
              </a:rPr>
              <a:t>GPT工作原理-</a:t>
            </a:r>
            <a:r>
              <a:rPr dirty="0" sz="3600" spc="-50" b="1">
                <a:solidFill>
                  <a:srgbClr val="FFFFFF"/>
                </a:solidFill>
                <a:latin typeface="Microsoft YaHei"/>
                <a:cs typeface="Microsoft YaHei"/>
              </a:rPr>
              <a:t>1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9532619" y="3398520"/>
            <a:ext cx="2449195" cy="577850"/>
          </a:xfrm>
          <a:prstGeom prst="rect">
            <a:avLst/>
          </a:prstGeom>
          <a:solidFill>
            <a:srgbClr val="A13838"/>
          </a:solidFill>
        </p:spPr>
        <p:txBody>
          <a:bodyPr wrap="square" lIns="0" tIns="140335" rIns="0" bIns="0" rtlCol="0" vert="horz">
            <a:spAutoFit/>
          </a:bodyPr>
          <a:lstStyle/>
          <a:p>
            <a:pPr marL="144780">
              <a:lnSpc>
                <a:spcPct val="100000"/>
              </a:lnSpc>
              <a:spcBef>
                <a:spcPts val="1105"/>
              </a:spcBef>
            </a:pPr>
            <a:r>
              <a:rPr dirty="0" sz="2000" spc="-10" b="1">
                <a:solidFill>
                  <a:srgbClr val="FFFFFF"/>
                </a:solidFill>
                <a:latin typeface="Microsoft YaHei"/>
                <a:cs typeface="Microsoft YaHei"/>
              </a:rPr>
              <a:t>概率预测</a:t>
            </a:r>
            <a:r>
              <a:rPr dirty="0" sz="2000" spc="-15" b="1">
                <a:solidFill>
                  <a:srgbClr val="FFFFFF"/>
                </a:solidFill>
                <a:latin typeface="Calibri"/>
                <a:cs typeface="Calibri"/>
              </a:rPr>
              <a:t>+</a:t>
            </a:r>
            <a:r>
              <a:rPr dirty="0" sz="2000" spc="-20" b="1">
                <a:solidFill>
                  <a:srgbClr val="FFFFFF"/>
                </a:solidFill>
                <a:latin typeface="Microsoft YaHei"/>
                <a:cs typeface="Microsoft YaHei"/>
              </a:rPr>
              <a:t>文字接龙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919979" y="1142364"/>
            <a:ext cx="4200525" cy="913129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5154167" y="1287780"/>
            <a:ext cx="3731260" cy="5537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1275" rIns="0" bIns="0" rtlCol="0" vert="horz">
            <a:spAutoFit/>
          </a:bodyPr>
          <a:lstStyle/>
          <a:p>
            <a:pPr marL="1236345">
              <a:lnSpc>
                <a:spcPct val="100000"/>
              </a:lnSpc>
              <a:spcBef>
                <a:spcPts val="325"/>
              </a:spcBef>
            </a:pPr>
            <a:r>
              <a:rPr dirty="0" sz="1600" b="1">
                <a:latin typeface="Microsoft YaHei"/>
                <a:cs typeface="Microsoft YaHei"/>
              </a:rPr>
              <a:t>1</a:t>
            </a:r>
            <a:r>
              <a:rPr dirty="0" sz="1600" spc="-25" b="1">
                <a:latin typeface="Microsoft YaHei"/>
                <a:cs typeface="Microsoft YaHei"/>
              </a:rPr>
              <a:t>. 收到提示词</a:t>
            </a:r>
            <a:endParaRPr sz="1600">
              <a:latin typeface="Microsoft YaHei"/>
              <a:cs typeface="Microsoft YaHei"/>
            </a:endParaRPr>
          </a:p>
          <a:p>
            <a:pPr marL="600075">
              <a:lnSpc>
                <a:spcPct val="100000"/>
              </a:lnSpc>
              <a:spcBef>
                <a:spcPts val="5"/>
              </a:spcBef>
            </a:pPr>
            <a:r>
              <a:rPr dirty="0" sz="1400" spc="-15">
                <a:latin typeface="Microsoft YaHei"/>
                <a:cs typeface="Microsoft YaHei"/>
              </a:rPr>
              <a:t>示例:“今天天气不错，我决定”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19979" y="4361815"/>
            <a:ext cx="4200525" cy="95122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5250179" y="4485132"/>
            <a:ext cx="3400425" cy="7670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0640" rIns="0" bIns="0" rtlCol="0" vert="horz">
            <a:spAutoFit/>
          </a:bodyPr>
          <a:lstStyle/>
          <a:p>
            <a:pPr marL="299720">
              <a:lnSpc>
                <a:spcPct val="100000"/>
              </a:lnSpc>
              <a:spcBef>
                <a:spcPts val="320"/>
              </a:spcBef>
            </a:pPr>
            <a:r>
              <a:rPr dirty="0" sz="1600" spc="-20" b="1">
                <a:latin typeface="Microsoft YaHei"/>
                <a:cs typeface="Microsoft YaHei"/>
              </a:rPr>
              <a:t>4.基于上下文预测下一个token</a:t>
            </a:r>
            <a:endParaRPr sz="1600">
              <a:latin typeface="Microsoft YaHei"/>
              <a:cs typeface="Microsoft YaHei"/>
            </a:endParaRPr>
          </a:p>
          <a:p>
            <a:pPr marL="377190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77190" algn="l"/>
              </a:tabLst>
            </a:pPr>
            <a:r>
              <a:rPr dirty="0" sz="1400" spc="-15">
                <a:latin typeface="Microsoft YaHei"/>
                <a:cs typeface="Microsoft YaHei"/>
              </a:rPr>
              <a:t>为可能的单词分配概率分数</a:t>
            </a:r>
            <a:endParaRPr sz="1400">
              <a:latin typeface="Microsoft YaHei"/>
              <a:cs typeface="Microsoft YaHei"/>
            </a:endParaRPr>
          </a:p>
          <a:p>
            <a:pPr marL="377190" indent="-285750">
              <a:lnSpc>
                <a:spcPct val="100000"/>
              </a:lnSpc>
              <a:buFont typeface="Arial"/>
              <a:buChar char="•"/>
              <a:tabLst>
                <a:tab pos="377190" algn="l"/>
              </a:tabLst>
            </a:pPr>
            <a:r>
              <a:rPr dirty="0" sz="1400" spc="-10">
                <a:latin typeface="Microsoft YaHei"/>
                <a:cs typeface="Microsoft YaHei"/>
              </a:rPr>
              <a:t>示例</a:t>
            </a:r>
            <a:r>
              <a:rPr dirty="0" sz="1400" spc="-10">
                <a:latin typeface="Calibri"/>
                <a:cs typeface="Calibri"/>
              </a:rPr>
              <a:t>:{</a:t>
            </a:r>
            <a:r>
              <a:rPr dirty="0" sz="1400" spc="-10">
                <a:latin typeface="Microsoft YaHei"/>
                <a:cs typeface="Microsoft YaHei"/>
              </a:rPr>
              <a:t>“去”</a:t>
            </a:r>
            <a:r>
              <a:rPr dirty="0" sz="1400">
                <a:latin typeface="Calibri"/>
                <a:cs typeface="Calibri"/>
              </a:rPr>
              <a:t>:0.7</a:t>
            </a:r>
            <a:r>
              <a:rPr dirty="0" sz="1400" spc="20">
                <a:latin typeface="Calibri"/>
                <a:cs typeface="Calibri"/>
              </a:rPr>
              <a:t>. </a:t>
            </a:r>
            <a:r>
              <a:rPr dirty="0" sz="1400" spc="-10">
                <a:latin typeface="Microsoft YaHei"/>
                <a:cs typeface="Microsoft YaHei"/>
              </a:rPr>
              <a:t>“停</a:t>
            </a:r>
            <a:r>
              <a:rPr dirty="0" sz="1400" spc="-10">
                <a:latin typeface="Calibri"/>
                <a:cs typeface="Calibri"/>
              </a:rPr>
              <a:t>":0.2,</a:t>
            </a:r>
            <a:r>
              <a:rPr dirty="0" sz="1400" spc="-10">
                <a:latin typeface="Microsoft YaHei"/>
                <a:cs typeface="Microsoft YaHei"/>
              </a:rPr>
              <a:t>“站</a:t>
            </a:r>
            <a:r>
              <a:rPr dirty="0" sz="1400" spc="-10">
                <a:latin typeface="Calibri"/>
                <a:cs typeface="Calibri"/>
              </a:rPr>
              <a:t>":0.1}</a:t>
            </a:r>
            <a:endParaRPr sz="1400">
              <a:latin typeface="Calibri"/>
              <a:cs typeface="Calibr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919979" y="5447665"/>
            <a:ext cx="4200525" cy="925829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5154167" y="5617464"/>
            <a:ext cx="3731260" cy="55372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127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5"/>
              </a:spcBef>
            </a:pPr>
            <a:r>
              <a:rPr dirty="0" sz="1600" spc="-10" b="1">
                <a:latin typeface="Calibri"/>
                <a:cs typeface="Calibri"/>
              </a:rPr>
              <a:t>5.</a:t>
            </a:r>
            <a:r>
              <a:rPr dirty="0" sz="1600" spc="-25" b="1">
                <a:latin typeface="Microsoft YaHei"/>
                <a:cs typeface="Microsoft YaHei"/>
              </a:rPr>
              <a:t>根据概率分数选择标记</a:t>
            </a:r>
            <a:endParaRPr sz="1600">
              <a:latin typeface="Microsoft YaHei"/>
              <a:cs typeface="Microsoft YaHei"/>
            </a:endParaRPr>
          </a:p>
          <a:p>
            <a:pPr algn="ctr" marL="1270">
              <a:lnSpc>
                <a:spcPct val="100000"/>
              </a:lnSpc>
              <a:spcBef>
                <a:spcPts val="5"/>
              </a:spcBef>
            </a:pPr>
            <a:r>
              <a:rPr dirty="0" sz="1400" spc="-20">
                <a:latin typeface="Microsoft YaHei"/>
                <a:cs typeface="Microsoft YaHei"/>
              </a:rPr>
              <a:t>示例:“去”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19979" y="3275965"/>
            <a:ext cx="4200525" cy="951229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5250179" y="3398520"/>
            <a:ext cx="3400425" cy="76835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1275" rIns="0" bIns="0" rtlCol="0" vert="horz">
            <a:spAutoFit/>
          </a:bodyPr>
          <a:lstStyle/>
          <a:p>
            <a:pPr marL="412115" indent="-160020">
              <a:lnSpc>
                <a:spcPct val="100000"/>
              </a:lnSpc>
              <a:spcBef>
                <a:spcPts val="325"/>
              </a:spcBef>
              <a:buSzPct val="93750"/>
              <a:buFont typeface="Calibri"/>
              <a:buAutoNum type="arabicPeriod" startAt="3"/>
              <a:tabLst>
                <a:tab pos="412115" algn="l"/>
              </a:tabLst>
            </a:pPr>
            <a:r>
              <a:rPr dirty="0" sz="1600" spc="-20" b="1">
                <a:latin typeface="Microsoft YaHei"/>
                <a:cs typeface="Microsoft YaHei"/>
              </a:rPr>
              <a:t>采用</a:t>
            </a:r>
            <a:r>
              <a:rPr dirty="0" sz="1600" spc="-30" b="1">
                <a:latin typeface="Calibri"/>
                <a:cs typeface="Calibri"/>
              </a:rPr>
              <a:t>Transformer</a:t>
            </a:r>
            <a:r>
              <a:rPr dirty="0" sz="1600" spc="-20" b="1">
                <a:latin typeface="Microsoft YaHei"/>
                <a:cs typeface="Microsoft YaHei"/>
              </a:rPr>
              <a:t>架构处理</a:t>
            </a:r>
            <a:r>
              <a:rPr dirty="0" sz="1600" spc="-20" b="1">
                <a:latin typeface="Calibri"/>
                <a:cs typeface="Calibri"/>
              </a:rPr>
              <a:t>token</a:t>
            </a:r>
            <a:endParaRPr sz="1600">
              <a:latin typeface="Calibri"/>
              <a:cs typeface="Calibri"/>
            </a:endParaRPr>
          </a:p>
          <a:p>
            <a:pPr lvl="1" marL="979805" indent="-28575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979805" algn="l"/>
              </a:tabLst>
            </a:pPr>
            <a:r>
              <a:rPr dirty="0" sz="1400" spc="-10">
                <a:latin typeface="Microsoft YaHei"/>
                <a:cs typeface="Microsoft YaHei"/>
              </a:rPr>
              <a:t>理解</a:t>
            </a:r>
            <a:r>
              <a:rPr dirty="0" sz="1400" spc="-25">
                <a:latin typeface="Microsoft YaHei"/>
                <a:cs typeface="Microsoft YaHei"/>
              </a:rPr>
              <a:t>token</a:t>
            </a:r>
            <a:r>
              <a:rPr dirty="0" sz="1400" spc="-20">
                <a:latin typeface="Microsoft YaHei"/>
                <a:cs typeface="Microsoft YaHei"/>
              </a:rPr>
              <a:t>之间的关系</a:t>
            </a:r>
            <a:endParaRPr sz="1400">
              <a:latin typeface="Microsoft YaHei"/>
              <a:cs typeface="Microsoft YaHei"/>
            </a:endParaRPr>
          </a:p>
          <a:p>
            <a:pPr lvl="1" marL="953135" indent="-285750">
              <a:lnSpc>
                <a:spcPct val="100000"/>
              </a:lnSpc>
              <a:buFont typeface="Arial"/>
              <a:buChar char="•"/>
              <a:tabLst>
                <a:tab pos="953135" algn="l"/>
              </a:tabLst>
            </a:pPr>
            <a:r>
              <a:rPr dirty="0" sz="1400" spc="-15">
                <a:latin typeface="Microsoft YaHei"/>
                <a:cs typeface="Microsoft YaHei"/>
              </a:rPr>
              <a:t>识别提示词的整体含义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8" name="object 18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919979" y="2190114"/>
            <a:ext cx="4200525" cy="951229"/>
          </a:xfrm>
          <a:prstGeom prst="rect">
            <a:avLst/>
          </a:prstGeom>
        </p:spPr>
      </p:pic>
      <p:sp>
        <p:nvSpPr>
          <p:cNvPr id="19" name="object 19" descr=""/>
          <p:cNvSpPr txBox="1"/>
          <p:nvPr/>
        </p:nvSpPr>
        <p:spPr>
          <a:xfrm>
            <a:off x="5230367" y="2313432"/>
            <a:ext cx="3529965" cy="76708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4064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dirty="0" sz="1600" spc="-10" b="1">
                <a:latin typeface="Calibri"/>
                <a:cs typeface="Calibri"/>
              </a:rPr>
              <a:t>2.</a:t>
            </a:r>
            <a:r>
              <a:rPr dirty="0" sz="1600" spc="-20" b="1">
                <a:latin typeface="Microsoft YaHei"/>
                <a:cs typeface="Microsoft YaHei"/>
              </a:rPr>
              <a:t>将输入拆分为</a:t>
            </a:r>
            <a:r>
              <a:rPr dirty="0" sz="1600" spc="-20" b="1">
                <a:latin typeface="Calibri"/>
                <a:cs typeface="Calibri"/>
              </a:rPr>
              <a:t>token</a:t>
            </a:r>
            <a:endParaRPr sz="16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Calibri"/>
                <a:cs typeface="Calibri"/>
              </a:rPr>
              <a:t>[</a:t>
            </a:r>
            <a:r>
              <a:rPr dirty="0" sz="1400" spc="-10">
                <a:latin typeface="Microsoft YaHei"/>
                <a:cs typeface="Microsoft YaHei"/>
              </a:rPr>
              <a:t>“今”</a:t>
            </a:r>
            <a:r>
              <a:rPr dirty="0" sz="1400">
                <a:latin typeface="Calibri"/>
                <a:cs typeface="Calibri"/>
              </a:rPr>
              <a:t>, </a:t>
            </a:r>
            <a:r>
              <a:rPr dirty="0" sz="1400" spc="-10">
                <a:latin typeface="Microsoft YaHei"/>
                <a:cs typeface="Microsoft YaHei"/>
              </a:rPr>
              <a:t>“天”</a:t>
            </a:r>
            <a:r>
              <a:rPr dirty="0" sz="1400">
                <a:latin typeface="Calibri"/>
                <a:cs typeface="Calibri"/>
              </a:rPr>
              <a:t>, </a:t>
            </a:r>
            <a:r>
              <a:rPr dirty="0" sz="1400" spc="-10">
                <a:latin typeface="Microsoft YaHei"/>
                <a:cs typeface="Microsoft YaHei"/>
              </a:rPr>
              <a:t>“天”</a:t>
            </a:r>
            <a:r>
              <a:rPr dirty="0" sz="1400">
                <a:latin typeface="Calibri"/>
                <a:cs typeface="Calibri"/>
              </a:rPr>
              <a:t>, </a:t>
            </a:r>
            <a:r>
              <a:rPr dirty="0" sz="1400" spc="-10">
                <a:latin typeface="Microsoft YaHei"/>
                <a:cs typeface="Microsoft YaHei"/>
              </a:rPr>
              <a:t>“气”</a:t>
            </a:r>
            <a:r>
              <a:rPr dirty="0" sz="1400">
                <a:latin typeface="Calibri"/>
                <a:cs typeface="Calibri"/>
              </a:rPr>
              <a:t>, </a:t>
            </a:r>
            <a:r>
              <a:rPr dirty="0" sz="1400" spc="-15">
                <a:latin typeface="Microsoft YaHei"/>
                <a:cs typeface="Microsoft YaHei"/>
              </a:rPr>
              <a:t>“不”</a:t>
            </a:r>
            <a:r>
              <a:rPr dirty="0" sz="1400" spc="-25">
                <a:latin typeface="Calibri"/>
                <a:cs typeface="Calibri"/>
              </a:rPr>
              <a:t>,</a:t>
            </a:r>
            <a:endParaRPr sz="14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dirty="0" sz="1400" spc="-10">
                <a:latin typeface="Microsoft YaHei"/>
                <a:cs typeface="Microsoft YaHei"/>
              </a:rPr>
              <a:t>“错”</a:t>
            </a:r>
            <a:r>
              <a:rPr dirty="0" sz="1400" spc="-10">
                <a:latin typeface="Calibri"/>
                <a:cs typeface="Calibri"/>
              </a:rPr>
              <a:t>, </a:t>
            </a:r>
            <a:r>
              <a:rPr dirty="0" sz="1400">
                <a:latin typeface="Microsoft YaHei"/>
                <a:cs typeface="Microsoft YaHei"/>
              </a:rPr>
              <a:t>“，”</a:t>
            </a:r>
            <a:r>
              <a:rPr dirty="0" sz="1400">
                <a:latin typeface="Calibri"/>
                <a:cs typeface="Calibri"/>
              </a:rPr>
              <a:t>, </a:t>
            </a:r>
            <a:r>
              <a:rPr dirty="0" sz="1400" spc="-10">
                <a:latin typeface="Microsoft YaHei"/>
                <a:cs typeface="Microsoft YaHei"/>
              </a:rPr>
              <a:t>“我”</a:t>
            </a:r>
            <a:r>
              <a:rPr dirty="0" sz="1400" spc="-5">
                <a:latin typeface="Calibri"/>
                <a:cs typeface="Calibri"/>
              </a:rPr>
              <a:t>, </a:t>
            </a:r>
            <a:r>
              <a:rPr dirty="0" sz="1400" spc="-10">
                <a:latin typeface="Microsoft YaHei"/>
                <a:cs typeface="Microsoft YaHei"/>
              </a:rPr>
              <a:t>“决”</a:t>
            </a:r>
            <a:r>
              <a:rPr dirty="0" sz="1400">
                <a:latin typeface="Calibri"/>
                <a:cs typeface="Calibri"/>
              </a:rPr>
              <a:t>, </a:t>
            </a:r>
            <a:r>
              <a:rPr dirty="0" sz="1400" spc="-15">
                <a:latin typeface="Microsoft YaHei"/>
                <a:cs typeface="Microsoft YaHei"/>
              </a:rPr>
              <a:t>“定”</a:t>
            </a:r>
            <a:r>
              <a:rPr dirty="0" sz="1400" spc="-25">
                <a:latin typeface="Calibri"/>
                <a:cs typeface="Calibri"/>
              </a:rPr>
              <a:t>]</a:t>
            </a:r>
            <a:endParaRPr sz="1400">
              <a:latin typeface="Calibri"/>
              <a:cs typeface="Calibri"/>
            </a:endParaRPr>
          </a:p>
        </p:txBody>
      </p:sp>
      <p:sp>
        <p:nvSpPr>
          <p:cNvPr id="20" name="object 20" descr=""/>
          <p:cNvSpPr/>
          <p:nvPr/>
        </p:nvSpPr>
        <p:spPr>
          <a:xfrm>
            <a:off x="9373120" y="4468812"/>
            <a:ext cx="339725" cy="1658620"/>
          </a:xfrm>
          <a:custGeom>
            <a:avLst/>
            <a:gdLst/>
            <a:ahLst/>
            <a:cxnLst/>
            <a:rect l="l" t="t" r="r" b="b"/>
            <a:pathLst>
              <a:path w="339725" h="1658620">
                <a:moveTo>
                  <a:pt x="99010" y="39230"/>
                </a:moveTo>
                <a:lnTo>
                  <a:pt x="94070" y="37522"/>
                </a:lnTo>
                <a:lnTo>
                  <a:pt x="93893" y="37522"/>
                </a:lnTo>
                <a:lnTo>
                  <a:pt x="89463" y="36322"/>
                </a:lnTo>
                <a:lnTo>
                  <a:pt x="42723" y="30006"/>
                </a:lnTo>
                <a:lnTo>
                  <a:pt x="7842" y="28575"/>
                </a:lnTo>
                <a:lnTo>
                  <a:pt x="0" y="28575"/>
                </a:lnTo>
                <a:lnTo>
                  <a:pt x="110" y="14884"/>
                </a:lnTo>
                <a:lnTo>
                  <a:pt x="229" y="0"/>
                </a:lnTo>
                <a:lnTo>
                  <a:pt x="7883" y="0"/>
                </a:lnTo>
                <a:lnTo>
                  <a:pt x="54979" y="2324"/>
                </a:lnTo>
                <a:lnTo>
                  <a:pt x="96762" y="8674"/>
                </a:lnTo>
                <a:lnTo>
                  <a:pt x="126797" y="33020"/>
                </a:lnTo>
                <a:lnTo>
                  <a:pt x="98222" y="33020"/>
                </a:lnTo>
                <a:lnTo>
                  <a:pt x="98222" y="37522"/>
                </a:lnTo>
                <a:lnTo>
                  <a:pt x="94050" y="37522"/>
                </a:lnTo>
                <a:lnTo>
                  <a:pt x="94812" y="37761"/>
                </a:lnTo>
                <a:lnTo>
                  <a:pt x="98222" y="37761"/>
                </a:lnTo>
                <a:lnTo>
                  <a:pt x="98222" y="38735"/>
                </a:lnTo>
                <a:lnTo>
                  <a:pt x="97752" y="38735"/>
                </a:lnTo>
                <a:lnTo>
                  <a:pt x="99010" y="39230"/>
                </a:lnTo>
                <a:close/>
              </a:path>
              <a:path w="339725" h="1658620">
                <a:moveTo>
                  <a:pt x="126797" y="41236"/>
                </a:moveTo>
                <a:lnTo>
                  <a:pt x="102451" y="41236"/>
                </a:lnTo>
                <a:lnTo>
                  <a:pt x="101093" y="40206"/>
                </a:lnTo>
                <a:lnTo>
                  <a:pt x="100374" y="39433"/>
                </a:lnTo>
                <a:lnTo>
                  <a:pt x="99227" y="37522"/>
                </a:lnTo>
                <a:lnTo>
                  <a:pt x="98340" y="34553"/>
                </a:lnTo>
                <a:lnTo>
                  <a:pt x="98222" y="33020"/>
                </a:lnTo>
                <a:lnTo>
                  <a:pt x="126797" y="33020"/>
                </a:lnTo>
                <a:lnTo>
                  <a:pt x="126797" y="41236"/>
                </a:lnTo>
                <a:close/>
              </a:path>
              <a:path w="339725" h="1658620">
                <a:moveTo>
                  <a:pt x="111993" y="829309"/>
                </a:moveTo>
                <a:lnTo>
                  <a:pt x="98222" y="34553"/>
                </a:lnTo>
                <a:lnTo>
                  <a:pt x="98369" y="35051"/>
                </a:lnTo>
                <a:lnTo>
                  <a:pt x="98868" y="36322"/>
                </a:lnTo>
                <a:lnTo>
                  <a:pt x="99081" y="37033"/>
                </a:lnTo>
                <a:lnTo>
                  <a:pt x="98933" y="37033"/>
                </a:lnTo>
                <a:lnTo>
                  <a:pt x="99155" y="37522"/>
                </a:lnTo>
                <a:lnTo>
                  <a:pt x="99264" y="37761"/>
                </a:lnTo>
                <a:lnTo>
                  <a:pt x="99954" y="38735"/>
                </a:lnTo>
                <a:lnTo>
                  <a:pt x="97752" y="38735"/>
                </a:lnTo>
                <a:lnTo>
                  <a:pt x="100469" y="39965"/>
                </a:lnTo>
                <a:lnTo>
                  <a:pt x="100869" y="40206"/>
                </a:lnTo>
                <a:lnTo>
                  <a:pt x="102451" y="41236"/>
                </a:lnTo>
                <a:lnTo>
                  <a:pt x="126797" y="41236"/>
                </a:lnTo>
                <a:lnTo>
                  <a:pt x="126797" y="802360"/>
                </a:lnTo>
                <a:lnTo>
                  <a:pt x="122568" y="802360"/>
                </a:lnTo>
                <a:lnTo>
                  <a:pt x="124125" y="803586"/>
                </a:lnTo>
                <a:lnTo>
                  <a:pt x="124805" y="804367"/>
                </a:lnTo>
                <a:lnTo>
                  <a:pt x="124931" y="804639"/>
                </a:lnTo>
                <a:lnTo>
                  <a:pt x="125751" y="806005"/>
                </a:lnTo>
                <a:lnTo>
                  <a:pt x="125939" y="806564"/>
                </a:lnTo>
                <a:lnTo>
                  <a:pt x="126679" y="809043"/>
                </a:lnTo>
                <a:lnTo>
                  <a:pt x="126797" y="810577"/>
                </a:lnTo>
                <a:lnTo>
                  <a:pt x="153367" y="810577"/>
                </a:lnTo>
                <a:lnTo>
                  <a:pt x="192148" y="814197"/>
                </a:lnTo>
                <a:lnTo>
                  <a:pt x="213177" y="814917"/>
                </a:lnTo>
                <a:lnTo>
                  <a:pt x="221223" y="814917"/>
                </a:lnTo>
                <a:lnTo>
                  <a:pt x="201765" y="815416"/>
                </a:lnTo>
                <a:lnTo>
                  <a:pt x="160465" y="818311"/>
                </a:lnTo>
                <a:lnTo>
                  <a:pt x="121844" y="825461"/>
                </a:lnTo>
                <a:lnTo>
                  <a:pt x="116040" y="827468"/>
                </a:lnTo>
                <a:lnTo>
                  <a:pt x="111993" y="829309"/>
                </a:lnTo>
                <a:close/>
              </a:path>
              <a:path w="339725" h="1658620">
                <a:moveTo>
                  <a:pt x="99227" y="37522"/>
                </a:moveTo>
                <a:lnTo>
                  <a:pt x="98933" y="37033"/>
                </a:lnTo>
                <a:lnTo>
                  <a:pt x="99081" y="37033"/>
                </a:lnTo>
                <a:lnTo>
                  <a:pt x="99227" y="37522"/>
                </a:lnTo>
                <a:close/>
              </a:path>
              <a:path w="339725" h="1658620">
                <a:moveTo>
                  <a:pt x="101093" y="40206"/>
                </a:moveTo>
                <a:lnTo>
                  <a:pt x="100469" y="39965"/>
                </a:lnTo>
                <a:lnTo>
                  <a:pt x="100317" y="39687"/>
                </a:lnTo>
                <a:lnTo>
                  <a:pt x="99855" y="39687"/>
                </a:lnTo>
                <a:lnTo>
                  <a:pt x="97752" y="38735"/>
                </a:lnTo>
                <a:lnTo>
                  <a:pt x="97577" y="38735"/>
                </a:lnTo>
                <a:lnTo>
                  <a:pt x="99010" y="39230"/>
                </a:lnTo>
                <a:lnTo>
                  <a:pt x="100069" y="39230"/>
                </a:lnTo>
                <a:lnTo>
                  <a:pt x="100179" y="39433"/>
                </a:lnTo>
                <a:lnTo>
                  <a:pt x="99683" y="39433"/>
                </a:lnTo>
                <a:lnTo>
                  <a:pt x="100500" y="39965"/>
                </a:lnTo>
                <a:lnTo>
                  <a:pt x="100654" y="39965"/>
                </a:lnTo>
                <a:lnTo>
                  <a:pt x="101093" y="40206"/>
                </a:lnTo>
                <a:close/>
              </a:path>
              <a:path w="339725" h="1658620">
                <a:moveTo>
                  <a:pt x="100069" y="39230"/>
                </a:moveTo>
                <a:lnTo>
                  <a:pt x="99010" y="39230"/>
                </a:lnTo>
                <a:lnTo>
                  <a:pt x="97752" y="38735"/>
                </a:lnTo>
                <a:lnTo>
                  <a:pt x="99799" y="38735"/>
                </a:lnTo>
                <a:lnTo>
                  <a:pt x="100069" y="39230"/>
                </a:lnTo>
                <a:close/>
              </a:path>
              <a:path w="339725" h="1658620">
                <a:moveTo>
                  <a:pt x="100876" y="39965"/>
                </a:moveTo>
                <a:lnTo>
                  <a:pt x="100483" y="39687"/>
                </a:lnTo>
                <a:lnTo>
                  <a:pt x="100317" y="39687"/>
                </a:lnTo>
                <a:lnTo>
                  <a:pt x="99799" y="38735"/>
                </a:lnTo>
                <a:lnTo>
                  <a:pt x="100397" y="39433"/>
                </a:lnTo>
                <a:lnTo>
                  <a:pt x="100526" y="39687"/>
                </a:lnTo>
                <a:lnTo>
                  <a:pt x="100876" y="39965"/>
                </a:lnTo>
                <a:close/>
              </a:path>
              <a:path w="339725" h="1658620">
                <a:moveTo>
                  <a:pt x="100252" y="39230"/>
                </a:moveTo>
                <a:lnTo>
                  <a:pt x="99768" y="38735"/>
                </a:lnTo>
                <a:lnTo>
                  <a:pt x="99954" y="38735"/>
                </a:lnTo>
                <a:lnTo>
                  <a:pt x="100252" y="39230"/>
                </a:lnTo>
                <a:close/>
              </a:path>
              <a:path w="339725" h="1658620">
                <a:moveTo>
                  <a:pt x="100776" y="39965"/>
                </a:moveTo>
                <a:lnTo>
                  <a:pt x="100146" y="39687"/>
                </a:lnTo>
                <a:lnTo>
                  <a:pt x="99683" y="39433"/>
                </a:lnTo>
                <a:lnTo>
                  <a:pt x="100179" y="39433"/>
                </a:lnTo>
                <a:lnTo>
                  <a:pt x="100469" y="39965"/>
                </a:lnTo>
                <a:lnTo>
                  <a:pt x="100483" y="39687"/>
                </a:lnTo>
                <a:lnTo>
                  <a:pt x="100776" y="39965"/>
                </a:lnTo>
                <a:close/>
              </a:path>
              <a:path w="339725" h="1658620">
                <a:moveTo>
                  <a:pt x="101142" y="40206"/>
                </a:moveTo>
                <a:lnTo>
                  <a:pt x="100693" y="39965"/>
                </a:lnTo>
                <a:lnTo>
                  <a:pt x="100526" y="39687"/>
                </a:lnTo>
                <a:lnTo>
                  <a:pt x="100836" y="39965"/>
                </a:lnTo>
                <a:lnTo>
                  <a:pt x="101030" y="40206"/>
                </a:lnTo>
                <a:close/>
              </a:path>
              <a:path w="339725" h="1658620">
                <a:moveTo>
                  <a:pt x="102451" y="41236"/>
                </a:moveTo>
                <a:lnTo>
                  <a:pt x="100500" y="39965"/>
                </a:lnTo>
                <a:lnTo>
                  <a:pt x="101000" y="40206"/>
                </a:lnTo>
                <a:lnTo>
                  <a:pt x="101142" y="40206"/>
                </a:lnTo>
                <a:lnTo>
                  <a:pt x="102451" y="41236"/>
                </a:lnTo>
                <a:close/>
              </a:path>
              <a:path w="339725" h="1658620">
                <a:moveTo>
                  <a:pt x="124449" y="803586"/>
                </a:moveTo>
                <a:lnTo>
                  <a:pt x="123181" y="802982"/>
                </a:lnTo>
                <a:lnTo>
                  <a:pt x="123359" y="802982"/>
                </a:lnTo>
                <a:lnTo>
                  <a:pt x="122568" y="802360"/>
                </a:lnTo>
                <a:lnTo>
                  <a:pt x="123523" y="802982"/>
                </a:lnTo>
                <a:lnTo>
                  <a:pt x="124102" y="803586"/>
                </a:lnTo>
                <a:lnTo>
                  <a:pt x="124449" y="803586"/>
                </a:lnTo>
                <a:close/>
              </a:path>
              <a:path w="339725" h="1658620">
                <a:moveTo>
                  <a:pt x="126797" y="806564"/>
                </a:moveTo>
                <a:lnTo>
                  <a:pt x="126086" y="806564"/>
                </a:lnTo>
                <a:lnTo>
                  <a:pt x="125654" y="805611"/>
                </a:lnTo>
                <a:lnTo>
                  <a:pt x="125514" y="805611"/>
                </a:lnTo>
                <a:lnTo>
                  <a:pt x="124931" y="804639"/>
                </a:lnTo>
                <a:lnTo>
                  <a:pt x="125099" y="804639"/>
                </a:lnTo>
                <a:lnTo>
                  <a:pt x="124526" y="803586"/>
                </a:lnTo>
                <a:lnTo>
                  <a:pt x="124102" y="803586"/>
                </a:lnTo>
                <a:lnTo>
                  <a:pt x="123523" y="802982"/>
                </a:lnTo>
                <a:lnTo>
                  <a:pt x="122568" y="802360"/>
                </a:lnTo>
                <a:lnTo>
                  <a:pt x="126797" y="802360"/>
                </a:lnTo>
                <a:lnTo>
                  <a:pt x="126797" y="802982"/>
                </a:lnTo>
                <a:lnTo>
                  <a:pt x="123181" y="802982"/>
                </a:lnTo>
                <a:lnTo>
                  <a:pt x="124282" y="803586"/>
                </a:lnTo>
                <a:lnTo>
                  <a:pt x="124537" y="803910"/>
                </a:lnTo>
                <a:lnTo>
                  <a:pt x="124873" y="803910"/>
                </a:lnTo>
                <a:lnTo>
                  <a:pt x="125337" y="804163"/>
                </a:lnTo>
                <a:lnTo>
                  <a:pt x="125725" y="804163"/>
                </a:lnTo>
                <a:lnTo>
                  <a:pt x="126174" y="804367"/>
                </a:lnTo>
                <a:lnTo>
                  <a:pt x="126010" y="804367"/>
                </a:lnTo>
                <a:lnTo>
                  <a:pt x="126701" y="804639"/>
                </a:lnTo>
                <a:lnTo>
                  <a:pt x="126797" y="805611"/>
                </a:lnTo>
                <a:lnTo>
                  <a:pt x="125654" y="805611"/>
                </a:lnTo>
                <a:lnTo>
                  <a:pt x="125772" y="806005"/>
                </a:lnTo>
                <a:lnTo>
                  <a:pt x="126797" y="806005"/>
                </a:lnTo>
                <a:lnTo>
                  <a:pt x="126797" y="806564"/>
                </a:lnTo>
                <a:close/>
              </a:path>
              <a:path w="339725" h="1658620">
                <a:moveTo>
                  <a:pt x="125099" y="804639"/>
                </a:moveTo>
                <a:lnTo>
                  <a:pt x="124768" y="804367"/>
                </a:lnTo>
                <a:lnTo>
                  <a:pt x="124493" y="803910"/>
                </a:lnTo>
                <a:lnTo>
                  <a:pt x="124195" y="803586"/>
                </a:lnTo>
                <a:lnTo>
                  <a:pt x="123559" y="802982"/>
                </a:lnTo>
                <a:lnTo>
                  <a:pt x="123118" y="802982"/>
                </a:lnTo>
                <a:lnTo>
                  <a:pt x="124449" y="803586"/>
                </a:lnTo>
                <a:lnTo>
                  <a:pt x="124702" y="803910"/>
                </a:lnTo>
                <a:lnTo>
                  <a:pt x="125099" y="804639"/>
                </a:lnTo>
                <a:close/>
              </a:path>
              <a:path w="339725" h="1658620">
                <a:moveTo>
                  <a:pt x="126797" y="804639"/>
                </a:moveTo>
                <a:lnTo>
                  <a:pt x="124449" y="803586"/>
                </a:lnTo>
                <a:lnTo>
                  <a:pt x="123523" y="802982"/>
                </a:lnTo>
                <a:lnTo>
                  <a:pt x="126797" y="802982"/>
                </a:lnTo>
                <a:lnTo>
                  <a:pt x="126797" y="804639"/>
                </a:lnTo>
                <a:close/>
              </a:path>
              <a:path w="339725" h="1658620">
                <a:moveTo>
                  <a:pt x="124646" y="804163"/>
                </a:moveTo>
                <a:lnTo>
                  <a:pt x="124102" y="803586"/>
                </a:lnTo>
                <a:lnTo>
                  <a:pt x="124537" y="803910"/>
                </a:lnTo>
                <a:lnTo>
                  <a:pt x="124646" y="804163"/>
                </a:lnTo>
                <a:close/>
              </a:path>
              <a:path w="339725" h="1658620">
                <a:moveTo>
                  <a:pt x="124947" y="803910"/>
                </a:moveTo>
                <a:lnTo>
                  <a:pt x="124282" y="803586"/>
                </a:lnTo>
                <a:lnTo>
                  <a:pt x="124449" y="803586"/>
                </a:lnTo>
                <a:lnTo>
                  <a:pt x="124947" y="803910"/>
                </a:lnTo>
                <a:close/>
              </a:path>
              <a:path w="339725" h="1658620">
                <a:moveTo>
                  <a:pt x="125725" y="804163"/>
                </a:moveTo>
                <a:lnTo>
                  <a:pt x="125337" y="804163"/>
                </a:lnTo>
                <a:lnTo>
                  <a:pt x="124449" y="803586"/>
                </a:lnTo>
                <a:lnTo>
                  <a:pt x="125725" y="804163"/>
                </a:lnTo>
                <a:close/>
              </a:path>
              <a:path w="339725" h="1658620">
                <a:moveTo>
                  <a:pt x="126775" y="804639"/>
                </a:moveTo>
                <a:lnTo>
                  <a:pt x="126010" y="804367"/>
                </a:lnTo>
                <a:lnTo>
                  <a:pt x="126174" y="804367"/>
                </a:lnTo>
                <a:lnTo>
                  <a:pt x="126775" y="804639"/>
                </a:lnTo>
                <a:close/>
              </a:path>
              <a:path w="339725" h="1658620">
                <a:moveTo>
                  <a:pt x="153367" y="810577"/>
                </a:moveTo>
                <a:lnTo>
                  <a:pt x="126797" y="810577"/>
                </a:lnTo>
                <a:lnTo>
                  <a:pt x="126797" y="804639"/>
                </a:lnTo>
                <a:lnTo>
                  <a:pt x="129608" y="805611"/>
                </a:lnTo>
                <a:lnTo>
                  <a:pt x="129443" y="805611"/>
                </a:lnTo>
                <a:lnTo>
                  <a:pt x="134884" y="807110"/>
                </a:lnTo>
                <a:lnTo>
                  <a:pt x="140772" y="808431"/>
                </a:lnTo>
                <a:lnTo>
                  <a:pt x="147657" y="809701"/>
                </a:lnTo>
                <a:lnTo>
                  <a:pt x="153367" y="810577"/>
                </a:lnTo>
                <a:close/>
              </a:path>
              <a:path w="339725" h="1658620">
                <a:moveTo>
                  <a:pt x="126679" y="809043"/>
                </a:moveTo>
                <a:lnTo>
                  <a:pt x="125772" y="806005"/>
                </a:lnTo>
                <a:lnTo>
                  <a:pt x="126086" y="806564"/>
                </a:lnTo>
                <a:lnTo>
                  <a:pt x="126797" y="806564"/>
                </a:lnTo>
                <a:lnTo>
                  <a:pt x="126679" y="809043"/>
                </a:lnTo>
                <a:close/>
              </a:path>
              <a:path w="339725" h="1658620">
                <a:moveTo>
                  <a:pt x="126797" y="809043"/>
                </a:moveTo>
                <a:lnTo>
                  <a:pt x="126632" y="808431"/>
                </a:lnTo>
                <a:lnTo>
                  <a:pt x="126797" y="808431"/>
                </a:lnTo>
                <a:lnTo>
                  <a:pt x="126797" y="809043"/>
                </a:lnTo>
                <a:close/>
              </a:path>
              <a:path w="339725" h="1658620">
                <a:moveTo>
                  <a:pt x="224790" y="843495"/>
                </a:moveTo>
                <a:lnTo>
                  <a:pt x="213170" y="843495"/>
                </a:lnTo>
                <a:lnTo>
                  <a:pt x="201765" y="843203"/>
                </a:lnTo>
                <a:lnTo>
                  <a:pt x="188358" y="842632"/>
                </a:lnTo>
                <a:lnTo>
                  <a:pt x="189080" y="842632"/>
                </a:lnTo>
                <a:lnTo>
                  <a:pt x="180150" y="842086"/>
                </a:lnTo>
                <a:lnTo>
                  <a:pt x="135332" y="836498"/>
                </a:lnTo>
                <a:lnTo>
                  <a:pt x="111993" y="829309"/>
                </a:lnTo>
                <a:lnTo>
                  <a:pt x="116040" y="827468"/>
                </a:lnTo>
                <a:lnTo>
                  <a:pt x="160465" y="818311"/>
                </a:lnTo>
                <a:lnTo>
                  <a:pt x="201765" y="815416"/>
                </a:lnTo>
                <a:lnTo>
                  <a:pt x="221223" y="814917"/>
                </a:lnTo>
                <a:lnTo>
                  <a:pt x="224790" y="814917"/>
                </a:lnTo>
                <a:lnTo>
                  <a:pt x="224790" y="843495"/>
                </a:lnTo>
                <a:close/>
              </a:path>
              <a:path w="339725" h="1658620">
                <a:moveTo>
                  <a:pt x="236862" y="843495"/>
                </a:moveTo>
                <a:lnTo>
                  <a:pt x="224790" y="843495"/>
                </a:lnTo>
                <a:lnTo>
                  <a:pt x="224790" y="814917"/>
                </a:lnTo>
                <a:lnTo>
                  <a:pt x="212418" y="814917"/>
                </a:lnTo>
                <a:lnTo>
                  <a:pt x="339205" y="815886"/>
                </a:lnTo>
                <a:lnTo>
                  <a:pt x="339205" y="842632"/>
                </a:lnTo>
                <a:lnTo>
                  <a:pt x="236862" y="843495"/>
                </a:lnTo>
                <a:close/>
              </a:path>
              <a:path w="339725" h="1658620">
                <a:moveTo>
                  <a:pt x="98316" y="1619629"/>
                </a:moveTo>
                <a:lnTo>
                  <a:pt x="98265" y="846683"/>
                </a:lnTo>
                <a:lnTo>
                  <a:pt x="98402" y="845781"/>
                </a:lnTo>
                <a:lnTo>
                  <a:pt x="98517" y="845028"/>
                </a:lnTo>
                <a:lnTo>
                  <a:pt x="98611" y="844410"/>
                </a:lnTo>
                <a:lnTo>
                  <a:pt x="98679" y="843965"/>
                </a:lnTo>
                <a:lnTo>
                  <a:pt x="98750" y="843495"/>
                </a:lnTo>
                <a:lnTo>
                  <a:pt x="111993" y="829309"/>
                </a:lnTo>
                <a:lnTo>
                  <a:pt x="116040" y="831151"/>
                </a:lnTo>
                <a:lnTo>
                  <a:pt x="121844" y="833158"/>
                </a:lnTo>
                <a:lnTo>
                  <a:pt x="160465" y="840308"/>
                </a:lnTo>
                <a:lnTo>
                  <a:pt x="189080" y="842632"/>
                </a:lnTo>
                <a:lnTo>
                  <a:pt x="188358" y="842632"/>
                </a:lnTo>
                <a:lnTo>
                  <a:pt x="201765" y="843203"/>
                </a:lnTo>
                <a:lnTo>
                  <a:pt x="213170" y="843495"/>
                </a:lnTo>
                <a:lnTo>
                  <a:pt x="221060" y="843495"/>
                </a:lnTo>
                <a:lnTo>
                  <a:pt x="203101" y="843965"/>
                </a:lnTo>
                <a:lnTo>
                  <a:pt x="163876" y="846683"/>
                </a:lnTo>
                <a:lnTo>
                  <a:pt x="153367" y="848042"/>
                </a:lnTo>
                <a:lnTo>
                  <a:pt x="126797" y="848042"/>
                </a:lnTo>
                <a:lnTo>
                  <a:pt x="126679" y="849576"/>
                </a:lnTo>
                <a:lnTo>
                  <a:pt x="125772" y="852614"/>
                </a:lnTo>
                <a:lnTo>
                  <a:pt x="124929" y="854252"/>
                </a:lnTo>
                <a:lnTo>
                  <a:pt x="124622" y="854455"/>
                </a:lnTo>
                <a:lnTo>
                  <a:pt x="123927" y="855228"/>
                </a:lnTo>
                <a:lnTo>
                  <a:pt x="122568" y="856259"/>
                </a:lnTo>
                <a:lnTo>
                  <a:pt x="126797" y="856259"/>
                </a:lnTo>
                <a:lnTo>
                  <a:pt x="126797" y="1617383"/>
                </a:lnTo>
                <a:lnTo>
                  <a:pt x="102451" y="1617383"/>
                </a:lnTo>
                <a:lnTo>
                  <a:pt x="101496" y="1618005"/>
                </a:lnTo>
                <a:lnTo>
                  <a:pt x="100716" y="1618592"/>
                </a:lnTo>
                <a:lnTo>
                  <a:pt x="99993" y="1618870"/>
                </a:lnTo>
                <a:lnTo>
                  <a:pt x="98316" y="1619629"/>
                </a:lnTo>
                <a:close/>
              </a:path>
              <a:path w="339725" h="1658620">
                <a:moveTo>
                  <a:pt x="126010" y="854252"/>
                </a:moveTo>
                <a:lnTo>
                  <a:pt x="127267" y="853757"/>
                </a:lnTo>
                <a:lnTo>
                  <a:pt x="126797" y="853757"/>
                </a:lnTo>
                <a:lnTo>
                  <a:pt x="126797" y="848042"/>
                </a:lnTo>
                <a:lnTo>
                  <a:pt x="153367" y="848042"/>
                </a:lnTo>
                <a:lnTo>
                  <a:pt x="148065" y="848844"/>
                </a:lnTo>
                <a:lnTo>
                  <a:pt x="141312" y="850074"/>
                </a:lnTo>
                <a:lnTo>
                  <a:pt x="135556" y="851344"/>
                </a:lnTo>
                <a:lnTo>
                  <a:pt x="130872" y="852614"/>
                </a:lnTo>
                <a:lnTo>
                  <a:pt x="126010" y="854252"/>
                </a:lnTo>
                <a:close/>
              </a:path>
              <a:path w="339725" h="1658620">
                <a:moveTo>
                  <a:pt x="124598" y="854966"/>
                </a:moveTo>
                <a:lnTo>
                  <a:pt x="124851" y="854772"/>
                </a:lnTo>
                <a:lnTo>
                  <a:pt x="125337" y="854455"/>
                </a:lnTo>
                <a:lnTo>
                  <a:pt x="124835" y="854455"/>
                </a:lnTo>
                <a:lnTo>
                  <a:pt x="125190" y="853757"/>
                </a:lnTo>
                <a:lnTo>
                  <a:pt x="125833" y="852614"/>
                </a:lnTo>
                <a:lnTo>
                  <a:pt x="126086" y="852055"/>
                </a:lnTo>
                <a:lnTo>
                  <a:pt x="125939" y="852055"/>
                </a:lnTo>
                <a:lnTo>
                  <a:pt x="126151" y="851344"/>
                </a:lnTo>
                <a:lnTo>
                  <a:pt x="126650" y="850074"/>
                </a:lnTo>
                <a:lnTo>
                  <a:pt x="126729" y="849576"/>
                </a:lnTo>
                <a:lnTo>
                  <a:pt x="126797" y="852055"/>
                </a:lnTo>
                <a:lnTo>
                  <a:pt x="126086" y="852055"/>
                </a:lnTo>
                <a:lnTo>
                  <a:pt x="125792" y="852614"/>
                </a:lnTo>
                <a:lnTo>
                  <a:pt x="126797" y="852614"/>
                </a:lnTo>
                <a:lnTo>
                  <a:pt x="126797" y="853757"/>
                </a:lnTo>
                <a:lnTo>
                  <a:pt x="127267" y="853757"/>
                </a:lnTo>
                <a:lnTo>
                  <a:pt x="126010" y="854252"/>
                </a:lnTo>
                <a:lnTo>
                  <a:pt x="126174" y="854252"/>
                </a:lnTo>
                <a:lnTo>
                  <a:pt x="125725" y="854455"/>
                </a:lnTo>
                <a:lnTo>
                  <a:pt x="125337" y="854455"/>
                </a:lnTo>
                <a:lnTo>
                  <a:pt x="124759" y="854772"/>
                </a:lnTo>
                <a:lnTo>
                  <a:pt x="125027" y="854772"/>
                </a:lnTo>
                <a:lnTo>
                  <a:pt x="124598" y="854966"/>
                </a:lnTo>
                <a:close/>
              </a:path>
              <a:path w="339725" h="1658620">
                <a:moveTo>
                  <a:pt x="124457" y="854772"/>
                </a:moveTo>
                <a:lnTo>
                  <a:pt x="124622" y="854455"/>
                </a:lnTo>
                <a:lnTo>
                  <a:pt x="125252" y="853757"/>
                </a:lnTo>
                <a:lnTo>
                  <a:pt x="124947" y="854252"/>
                </a:lnTo>
                <a:lnTo>
                  <a:pt x="124822" y="854455"/>
                </a:lnTo>
                <a:lnTo>
                  <a:pt x="124457" y="854772"/>
                </a:lnTo>
                <a:close/>
              </a:path>
              <a:path w="339725" h="1658620">
                <a:moveTo>
                  <a:pt x="126174" y="854252"/>
                </a:moveTo>
                <a:lnTo>
                  <a:pt x="126010" y="854252"/>
                </a:lnTo>
                <a:lnTo>
                  <a:pt x="127442" y="853757"/>
                </a:lnTo>
                <a:lnTo>
                  <a:pt x="127267" y="853757"/>
                </a:lnTo>
                <a:lnTo>
                  <a:pt x="126174" y="854252"/>
                </a:lnTo>
                <a:close/>
              </a:path>
              <a:path w="339725" h="1658620">
                <a:moveTo>
                  <a:pt x="126797" y="856259"/>
                </a:moveTo>
                <a:lnTo>
                  <a:pt x="122568" y="856259"/>
                </a:lnTo>
                <a:lnTo>
                  <a:pt x="124150" y="855228"/>
                </a:lnTo>
                <a:lnTo>
                  <a:pt x="124598" y="854966"/>
                </a:lnTo>
                <a:lnTo>
                  <a:pt x="127267" y="853757"/>
                </a:lnTo>
                <a:lnTo>
                  <a:pt x="126797" y="853757"/>
                </a:lnTo>
                <a:lnTo>
                  <a:pt x="126797" y="856259"/>
                </a:lnTo>
                <a:close/>
              </a:path>
              <a:path w="339725" h="1658620">
                <a:moveTo>
                  <a:pt x="123927" y="855228"/>
                </a:moveTo>
                <a:lnTo>
                  <a:pt x="124210" y="854966"/>
                </a:lnTo>
                <a:lnTo>
                  <a:pt x="124859" y="854455"/>
                </a:lnTo>
                <a:lnTo>
                  <a:pt x="124655" y="854772"/>
                </a:lnTo>
                <a:lnTo>
                  <a:pt x="124409" y="854966"/>
                </a:lnTo>
                <a:lnTo>
                  <a:pt x="123927" y="855228"/>
                </a:lnTo>
                <a:close/>
              </a:path>
              <a:path w="339725" h="1658620">
                <a:moveTo>
                  <a:pt x="124020" y="855228"/>
                </a:moveTo>
                <a:lnTo>
                  <a:pt x="124405" y="854966"/>
                </a:lnTo>
                <a:lnTo>
                  <a:pt x="124759" y="854772"/>
                </a:lnTo>
                <a:lnTo>
                  <a:pt x="124553" y="854966"/>
                </a:lnTo>
                <a:lnTo>
                  <a:pt x="124020" y="855228"/>
                </a:lnTo>
                <a:close/>
              </a:path>
              <a:path w="339725" h="1658620">
                <a:moveTo>
                  <a:pt x="124553" y="854966"/>
                </a:moveTo>
                <a:lnTo>
                  <a:pt x="124660" y="854772"/>
                </a:lnTo>
                <a:lnTo>
                  <a:pt x="124851" y="854772"/>
                </a:lnTo>
                <a:lnTo>
                  <a:pt x="124553" y="854966"/>
                </a:lnTo>
                <a:close/>
              </a:path>
              <a:path w="339725" h="1658620">
                <a:moveTo>
                  <a:pt x="122568" y="856259"/>
                </a:moveTo>
                <a:lnTo>
                  <a:pt x="123927" y="855228"/>
                </a:lnTo>
                <a:lnTo>
                  <a:pt x="124405" y="854966"/>
                </a:lnTo>
                <a:lnTo>
                  <a:pt x="124076" y="855228"/>
                </a:lnTo>
                <a:lnTo>
                  <a:pt x="122568" y="856259"/>
                </a:lnTo>
                <a:close/>
              </a:path>
              <a:path w="339725" h="1658620">
                <a:moveTo>
                  <a:pt x="124150" y="855228"/>
                </a:moveTo>
                <a:lnTo>
                  <a:pt x="124020" y="855228"/>
                </a:lnTo>
                <a:lnTo>
                  <a:pt x="124598" y="854966"/>
                </a:lnTo>
                <a:lnTo>
                  <a:pt x="124150" y="855228"/>
                </a:lnTo>
                <a:close/>
              </a:path>
              <a:path w="339725" h="1658620">
                <a:moveTo>
                  <a:pt x="100605" y="1618592"/>
                </a:moveTo>
                <a:lnTo>
                  <a:pt x="102451" y="1617383"/>
                </a:lnTo>
                <a:lnTo>
                  <a:pt x="101661" y="1618005"/>
                </a:lnTo>
                <a:lnTo>
                  <a:pt x="101901" y="1618005"/>
                </a:lnTo>
                <a:lnTo>
                  <a:pt x="100605" y="1618592"/>
                </a:lnTo>
                <a:close/>
              </a:path>
              <a:path w="339725" h="1658620">
                <a:moveTo>
                  <a:pt x="126797" y="1625600"/>
                </a:moveTo>
                <a:lnTo>
                  <a:pt x="98222" y="1625600"/>
                </a:lnTo>
                <a:lnTo>
                  <a:pt x="98340" y="1624066"/>
                </a:lnTo>
                <a:lnTo>
                  <a:pt x="102451" y="1617383"/>
                </a:lnTo>
                <a:lnTo>
                  <a:pt x="126797" y="1617383"/>
                </a:lnTo>
                <a:lnTo>
                  <a:pt x="126797" y="1625600"/>
                </a:lnTo>
                <a:close/>
              </a:path>
              <a:path w="339725" h="1658620">
                <a:moveTo>
                  <a:pt x="100364" y="1618870"/>
                </a:moveTo>
                <a:lnTo>
                  <a:pt x="100605" y="1618592"/>
                </a:lnTo>
                <a:lnTo>
                  <a:pt x="101901" y="1618005"/>
                </a:lnTo>
                <a:lnTo>
                  <a:pt x="100766" y="1618592"/>
                </a:lnTo>
                <a:lnTo>
                  <a:pt x="100364" y="1618870"/>
                </a:lnTo>
                <a:close/>
              </a:path>
              <a:path w="339725" h="1658620">
                <a:moveTo>
                  <a:pt x="100224" y="1619135"/>
                </a:moveTo>
                <a:lnTo>
                  <a:pt x="100260" y="1618870"/>
                </a:lnTo>
                <a:lnTo>
                  <a:pt x="101838" y="1618005"/>
                </a:lnTo>
                <a:lnTo>
                  <a:pt x="101461" y="1618005"/>
                </a:lnTo>
                <a:lnTo>
                  <a:pt x="100932" y="1618592"/>
                </a:lnTo>
                <a:lnTo>
                  <a:pt x="100224" y="1619135"/>
                </a:lnTo>
                <a:close/>
              </a:path>
              <a:path w="339725" h="1658620">
                <a:moveTo>
                  <a:pt x="100914" y="1618592"/>
                </a:moveTo>
                <a:lnTo>
                  <a:pt x="101461" y="1618005"/>
                </a:lnTo>
                <a:lnTo>
                  <a:pt x="101661" y="1618005"/>
                </a:lnTo>
                <a:lnTo>
                  <a:pt x="100914" y="1618592"/>
                </a:lnTo>
                <a:close/>
              </a:path>
              <a:path w="339725" h="1658620">
                <a:moveTo>
                  <a:pt x="98316" y="1619629"/>
                </a:moveTo>
                <a:lnTo>
                  <a:pt x="100605" y="1618592"/>
                </a:lnTo>
                <a:lnTo>
                  <a:pt x="99760" y="1619135"/>
                </a:lnTo>
                <a:lnTo>
                  <a:pt x="100212" y="1619135"/>
                </a:lnTo>
                <a:lnTo>
                  <a:pt x="100072" y="1619389"/>
                </a:lnTo>
                <a:lnTo>
                  <a:pt x="99010" y="1619389"/>
                </a:lnTo>
                <a:lnTo>
                  <a:pt x="98316" y="1619629"/>
                </a:lnTo>
                <a:close/>
              </a:path>
              <a:path w="339725" h="1658620">
                <a:moveTo>
                  <a:pt x="100212" y="1619135"/>
                </a:moveTo>
                <a:lnTo>
                  <a:pt x="99775" y="1619135"/>
                </a:lnTo>
                <a:lnTo>
                  <a:pt x="100594" y="1618592"/>
                </a:lnTo>
                <a:lnTo>
                  <a:pt x="100359" y="1618870"/>
                </a:lnTo>
                <a:lnTo>
                  <a:pt x="99775" y="1619135"/>
                </a:lnTo>
                <a:lnTo>
                  <a:pt x="100212" y="1619135"/>
                </a:lnTo>
                <a:close/>
              </a:path>
              <a:path w="339725" h="1658620">
                <a:moveTo>
                  <a:pt x="100214" y="1619389"/>
                </a:moveTo>
                <a:lnTo>
                  <a:pt x="100224" y="1619135"/>
                </a:lnTo>
                <a:lnTo>
                  <a:pt x="100562" y="1618870"/>
                </a:lnTo>
                <a:lnTo>
                  <a:pt x="100442" y="1619135"/>
                </a:lnTo>
                <a:lnTo>
                  <a:pt x="100214" y="1619389"/>
                </a:lnTo>
                <a:close/>
              </a:path>
              <a:path w="339725" h="1658620">
                <a:moveTo>
                  <a:pt x="98290" y="1624066"/>
                </a:moveTo>
                <a:lnTo>
                  <a:pt x="98222" y="1619629"/>
                </a:lnTo>
                <a:lnTo>
                  <a:pt x="98401" y="1619629"/>
                </a:lnTo>
                <a:lnTo>
                  <a:pt x="99010" y="1619389"/>
                </a:lnTo>
                <a:lnTo>
                  <a:pt x="100072" y="1619389"/>
                </a:lnTo>
                <a:lnTo>
                  <a:pt x="98933" y="1621586"/>
                </a:lnTo>
                <a:lnTo>
                  <a:pt x="99081" y="1621586"/>
                </a:lnTo>
                <a:lnTo>
                  <a:pt x="98523" y="1623453"/>
                </a:lnTo>
                <a:lnTo>
                  <a:pt x="98387" y="1623453"/>
                </a:lnTo>
                <a:lnTo>
                  <a:pt x="98290" y="1624066"/>
                </a:lnTo>
                <a:close/>
              </a:path>
              <a:path w="339725" h="1658620">
                <a:moveTo>
                  <a:pt x="11849" y="1658518"/>
                </a:moveTo>
                <a:lnTo>
                  <a:pt x="228" y="1658518"/>
                </a:lnTo>
                <a:lnTo>
                  <a:pt x="110" y="1643735"/>
                </a:lnTo>
                <a:lnTo>
                  <a:pt x="0" y="1629940"/>
                </a:lnTo>
                <a:lnTo>
                  <a:pt x="11850" y="1629940"/>
                </a:lnTo>
                <a:lnTo>
                  <a:pt x="22522" y="1629660"/>
                </a:lnTo>
                <a:lnTo>
                  <a:pt x="61494" y="1626920"/>
                </a:lnTo>
                <a:lnTo>
                  <a:pt x="95576" y="1620634"/>
                </a:lnTo>
                <a:lnTo>
                  <a:pt x="95411" y="1620634"/>
                </a:lnTo>
                <a:lnTo>
                  <a:pt x="98316" y="1619629"/>
                </a:lnTo>
                <a:lnTo>
                  <a:pt x="98222" y="1625600"/>
                </a:lnTo>
                <a:lnTo>
                  <a:pt x="126797" y="1625600"/>
                </a:lnTo>
                <a:lnTo>
                  <a:pt x="126760" y="1626920"/>
                </a:lnTo>
                <a:lnTo>
                  <a:pt x="126621" y="1627835"/>
                </a:lnTo>
                <a:lnTo>
                  <a:pt x="126507" y="1628584"/>
                </a:lnTo>
                <a:lnTo>
                  <a:pt x="126410" y="1629219"/>
                </a:lnTo>
                <a:lnTo>
                  <a:pt x="89688" y="1651520"/>
                </a:lnTo>
                <a:lnTo>
                  <a:pt x="44869" y="1657108"/>
                </a:lnTo>
                <a:lnTo>
                  <a:pt x="23254" y="1658226"/>
                </a:lnTo>
                <a:lnTo>
                  <a:pt x="11849" y="1658518"/>
                </a:lnTo>
                <a:close/>
              </a:path>
              <a:path w="339725" h="1658620">
                <a:moveTo>
                  <a:pt x="99081" y="1621586"/>
                </a:moveTo>
                <a:lnTo>
                  <a:pt x="98933" y="1621586"/>
                </a:lnTo>
                <a:lnTo>
                  <a:pt x="99435" y="1620634"/>
                </a:lnTo>
                <a:lnTo>
                  <a:pt x="99081" y="1621586"/>
                </a:lnTo>
                <a:close/>
              </a:path>
              <a:path w="339725" h="1658620">
                <a:moveTo>
                  <a:pt x="98340" y="1624066"/>
                </a:moveTo>
                <a:lnTo>
                  <a:pt x="98387" y="1623453"/>
                </a:lnTo>
                <a:lnTo>
                  <a:pt x="98523" y="1623453"/>
                </a:lnTo>
                <a:lnTo>
                  <a:pt x="98340" y="1624066"/>
                </a:lnTo>
                <a:close/>
              </a:path>
            </a:pathLst>
          </a:custGeom>
          <a:solidFill>
            <a:srgbClr val="BE46C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 descr=""/>
          <p:cNvSpPr txBox="1"/>
          <p:nvPr/>
        </p:nvSpPr>
        <p:spPr>
          <a:xfrm>
            <a:off x="9835515" y="4697095"/>
            <a:ext cx="1956435" cy="118427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20" b="1">
                <a:latin typeface="Microsoft YaHei"/>
                <a:cs typeface="Microsoft YaHei"/>
              </a:rPr>
              <a:t>自回归：重复步骤</a:t>
            </a:r>
            <a:r>
              <a:rPr dirty="0" sz="1600" spc="-10" b="1">
                <a:latin typeface="Calibri"/>
                <a:cs typeface="Calibri"/>
              </a:rPr>
              <a:t>4</a:t>
            </a:r>
            <a:r>
              <a:rPr dirty="0" sz="1600" spc="-50" b="1">
                <a:latin typeface="Microsoft YaHei"/>
                <a:cs typeface="Microsoft YaHei"/>
              </a:rPr>
              <a:t>和</a:t>
            </a:r>
            <a:r>
              <a:rPr dirty="0" sz="1600" spc="-20" b="1">
                <a:latin typeface="Microsoft YaHei"/>
                <a:cs typeface="Microsoft YaHei"/>
              </a:rPr>
              <a:t>步骤</a:t>
            </a:r>
            <a:r>
              <a:rPr dirty="0" sz="1600" spc="-10" b="1">
                <a:latin typeface="Calibri"/>
                <a:cs typeface="Calibri"/>
              </a:rPr>
              <a:t>5</a:t>
            </a:r>
            <a:r>
              <a:rPr dirty="0" sz="1600" spc="-25" b="1">
                <a:latin typeface="Microsoft YaHei"/>
                <a:cs typeface="Microsoft YaHei"/>
              </a:rPr>
              <a:t>直到形成完整的</a:t>
            </a:r>
            <a:r>
              <a:rPr dirty="0" sz="1600" spc="-35" b="1">
                <a:latin typeface="Microsoft YaHei"/>
                <a:cs typeface="Microsoft YaHei"/>
              </a:rPr>
              <a:t>句子</a:t>
            </a:r>
            <a:endParaRPr sz="1600">
              <a:latin typeface="Microsoft YaHei"/>
              <a:cs typeface="Microsoft YaHei"/>
            </a:endParaRPr>
          </a:p>
          <a:p>
            <a:pPr marL="12700" marR="109855">
              <a:lnSpc>
                <a:spcPct val="100000"/>
              </a:lnSpc>
              <a:spcBef>
                <a:spcPts val="5"/>
              </a:spcBef>
            </a:pPr>
            <a:r>
              <a:rPr dirty="0" sz="1400" spc="-10">
                <a:latin typeface="Microsoft YaHei"/>
                <a:cs typeface="Microsoft YaHei"/>
              </a:rPr>
              <a:t>示例</a:t>
            </a:r>
            <a:r>
              <a:rPr dirty="0" sz="1400" spc="-10">
                <a:latin typeface="Calibri"/>
                <a:cs typeface="Calibri"/>
              </a:rPr>
              <a:t>:</a:t>
            </a:r>
            <a:r>
              <a:rPr dirty="0" sz="1400" spc="-20">
                <a:latin typeface="Microsoft YaHei"/>
                <a:cs typeface="Microsoft YaHei"/>
              </a:rPr>
              <a:t>今天天气不错，我决定去公园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622617" y="2983547"/>
            <a:ext cx="464820" cy="1393190"/>
          </a:xfrm>
          <a:custGeom>
            <a:avLst/>
            <a:gdLst/>
            <a:ahLst/>
            <a:cxnLst/>
            <a:rect l="l" t="t" r="r" b="b"/>
            <a:pathLst>
              <a:path w="464819" h="1393189">
                <a:moveTo>
                  <a:pt x="4762" y="1388427"/>
                </a:moveTo>
                <a:lnTo>
                  <a:pt x="0" y="1388427"/>
                </a:lnTo>
                <a:lnTo>
                  <a:pt x="0" y="1350327"/>
                </a:lnTo>
                <a:lnTo>
                  <a:pt x="9525" y="1350327"/>
                </a:lnTo>
                <a:lnTo>
                  <a:pt x="9525" y="1383664"/>
                </a:lnTo>
                <a:lnTo>
                  <a:pt x="4762" y="1383664"/>
                </a:lnTo>
                <a:lnTo>
                  <a:pt x="4762" y="1388427"/>
                </a:lnTo>
                <a:close/>
              </a:path>
              <a:path w="464819" h="1393189">
                <a:moveTo>
                  <a:pt x="15557" y="1393189"/>
                </a:moveTo>
                <a:lnTo>
                  <a:pt x="4762" y="1393189"/>
                </a:lnTo>
                <a:lnTo>
                  <a:pt x="4762" y="1383664"/>
                </a:lnTo>
                <a:lnTo>
                  <a:pt x="9525" y="1383664"/>
                </a:lnTo>
                <a:lnTo>
                  <a:pt x="9525" y="1388427"/>
                </a:lnTo>
                <a:lnTo>
                  <a:pt x="15557" y="1388427"/>
                </a:lnTo>
                <a:lnTo>
                  <a:pt x="15557" y="1393189"/>
                </a:lnTo>
                <a:close/>
              </a:path>
              <a:path w="464819" h="1393189">
                <a:moveTo>
                  <a:pt x="15557" y="1388427"/>
                </a:moveTo>
                <a:lnTo>
                  <a:pt x="9525" y="1388427"/>
                </a:lnTo>
                <a:lnTo>
                  <a:pt x="9525" y="1383664"/>
                </a:lnTo>
                <a:lnTo>
                  <a:pt x="15557" y="1383664"/>
                </a:lnTo>
                <a:lnTo>
                  <a:pt x="15557" y="1388427"/>
                </a:lnTo>
                <a:close/>
              </a:path>
              <a:path w="464819" h="1393189">
                <a:moveTo>
                  <a:pt x="9525" y="1321752"/>
                </a:moveTo>
                <a:lnTo>
                  <a:pt x="0" y="1321752"/>
                </a:lnTo>
                <a:lnTo>
                  <a:pt x="0" y="1283652"/>
                </a:lnTo>
                <a:lnTo>
                  <a:pt x="9525" y="1283652"/>
                </a:lnTo>
                <a:lnTo>
                  <a:pt x="9525" y="1321752"/>
                </a:lnTo>
                <a:close/>
              </a:path>
              <a:path w="464819" h="1393189">
                <a:moveTo>
                  <a:pt x="9525" y="1255077"/>
                </a:moveTo>
                <a:lnTo>
                  <a:pt x="0" y="1255077"/>
                </a:lnTo>
                <a:lnTo>
                  <a:pt x="0" y="1216977"/>
                </a:lnTo>
                <a:lnTo>
                  <a:pt x="9525" y="1216977"/>
                </a:lnTo>
                <a:lnTo>
                  <a:pt x="9525" y="1255077"/>
                </a:lnTo>
                <a:close/>
              </a:path>
              <a:path w="464819" h="1393189">
                <a:moveTo>
                  <a:pt x="9525" y="1188402"/>
                </a:moveTo>
                <a:lnTo>
                  <a:pt x="0" y="1188402"/>
                </a:lnTo>
                <a:lnTo>
                  <a:pt x="0" y="1150302"/>
                </a:lnTo>
                <a:lnTo>
                  <a:pt x="9525" y="1150302"/>
                </a:lnTo>
                <a:lnTo>
                  <a:pt x="9525" y="1188402"/>
                </a:lnTo>
                <a:close/>
              </a:path>
              <a:path w="464819" h="1393189">
                <a:moveTo>
                  <a:pt x="9525" y="1121727"/>
                </a:moveTo>
                <a:lnTo>
                  <a:pt x="0" y="1121727"/>
                </a:lnTo>
                <a:lnTo>
                  <a:pt x="0" y="1083627"/>
                </a:lnTo>
                <a:lnTo>
                  <a:pt x="9525" y="1083627"/>
                </a:lnTo>
                <a:lnTo>
                  <a:pt x="9525" y="1121727"/>
                </a:lnTo>
                <a:close/>
              </a:path>
              <a:path w="464819" h="1393189">
                <a:moveTo>
                  <a:pt x="9525" y="1055052"/>
                </a:moveTo>
                <a:lnTo>
                  <a:pt x="0" y="1055052"/>
                </a:lnTo>
                <a:lnTo>
                  <a:pt x="0" y="1016952"/>
                </a:lnTo>
                <a:lnTo>
                  <a:pt x="9525" y="1016952"/>
                </a:lnTo>
                <a:lnTo>
                  <a:pt x="9525" y="1055052"/>
                </a:lnTo>
                <a:close/>
              </a:path>
              <a:path w="464819" h="1393189">
                <a:moveTo>
                  <a:pt x="9525" y="988377"/>
                </a:moveTo>
                <a:lnTo>
                  <a:pt x="0" y="988377"/>
                </a:lnTo>
                <a:lnTo>
                  <a:pt x="0" y="950277"/>
                </a:lnTo>
                <a:lnTo>
                  <a:pt x="9525" y="950277"/>
                </a:lnTo>
                <a:lnTo>
                  <a:pt x="9525" y="988377"/>
                </a:lnTo>
                <a:close/>
              </a:path>
              <a:path w="464819" h="1393189">
                <a:moveTo>
                  <a:pt x="9525" y="921702"/>
                </a:moveTo>
                <a:lnTo>
                  <a:pt x="0" y="921702"/>
                </a:lnTo>
                <a:lnTo>
                  <a:pt x="0" y="883602"/>
                </a:lnTo>
                <a:lnTo>
                  <a:pt x="9525" y="883602"/>
                </a:lnTo>
                <a:lnTo>
                  <a:pt x="9525" y="921702"/>
                </a:lnTo>
                <a:close/>
              </a:path>
              <a:path w="464819" h="1393189">
                <a:moveTo>
                  <a:pt x="9525" y="855027"/>
                </a:moveTo>
                <a:lnTo>
                  <a:pt x="0" y="855027"/>
                </a:lnTo>
                <a:lnTo>
                  <a:pt x="0" y="816927"/>
                </a:lnTo>
                <a:lnTo>
                  <a:pt x="9525" y="816927"/>
                </a:lnTo>
                <a:lnTo>
                  <a:pt x="9525" y="855027"/>
                </a:lnTo>
                <a:close/>
              </a:path>
              <a:path w="464819" h="1393189">
                <a:moveTo>
                  <a:pt x="9525" y="788352"/>
                </a:moveTo>
                <a:lnTo>
                  <a:pt x="0" y="788352"/>
                </a:lnTo>
                <a:lnTo>
                  <a:pt x="0" y="750252"/>
                </a:lnTo>
                <a:lnTo>
                  <a:pt x="9525" y="750252"/>
                </a:lnTo>
                <a:lnTo>
                  <a:pt x="9525" y="788352"/>
                </a:lnTo>
                <a:close/>
              </a:path>
              <a:path w="464819" h="1393189">
                <a:moveTo>
                  <a:pt x="9525" y="721677"/>
                </a:moveTo>
                <a:lnTo>
                  <a:pt x="0" y="721677"/>
                </a:lnTo>
                <a:lnTo>
                  <a:pt x="0" y="683577"/>
                </a:lnTo>
                <a:lnTo>
                  <a:pt x="9525" y="683577"/>
                </a:lnTo>
                <a:lnTo>
                  <a:pt x="9525" y="721677"/>
                </a:lnTo>
                <a:close/>
              </a:path>
              <a:path w="464819" h="1393189">
                <a:moveTo>
                  <a:pt x="9525" y="655002"/>
                </a:moveTo>
                <a:lnTo>
                  <a:pt x="0" y="655002"/>
                </a:lnTo>
                <a:lnTo>
                  <a:pt x="0" y="616902"/>
                </a:lnTo>
                <a:lnTo>
                  <a:pt x="9525" y="616902"/>
                </a:lnTo>
                <a:lnTo>
                  <a:pt x="9525" y="655002"/>
                </a:lnTo>
                <a:close/>
              </a:path>
              <a:path w="464819" h="1393189">
                <a:moveTo>
                  <a:pt x="9525" y="588327"/>
                </a:moveTo>
                <a:lnTo>
                  <a:pt x="0" y="588327"/>
                </a:lnTo>
                <a:lnTo>
                  <a:pt x="0" y="550227"/>
                </a:lnTo>
                <a:lnTo>
                  <a:pt x="9525" y="550227"/>
                </a:lnTo>
                <a:lnTo>
                  <a:pt x="9525" y="588327"/>
                </a:lnTo>
                <a:close/>
              </a:path>
              <a:path w="464819" h="1393189">
                <a:moveTo>
                  <a:pt x="9525" y="521652"/>
                </a:moveTo>
                <a:lnTo>
                  <a:pt x="0" y="521652"/>
                </a:lnTo>
                <a:lnTo>
                  <a:pt x="0" y="483552"/>
                </a:lnTo>
                <a:lnTo>
                  <a:pt x="9525" y="483552"/>
                </a:lnTo>
                <a:lnTo>
                  <a:pt x="9525" y="521652"/>
                </a:lnTo>
                <a:close/>
              </a:path>
              <a:path w="464819" h="1393189">
                <a:moveTo>
                  <a:pt x="9525" y="454977"/>
                </a:moveTo>
                <a:lnTo>
                  <a:pt x="0" y="454977"/>
                </a:lnTo>
                <a:lnTo>
                  <a:pt x="0" y="416877"/>
                </a:lnTo>
                <a:lnTo>
                  <a:pt x="9525" y="416877"/>
                </a:lnTo>
                <a:lnTo>
                  <a:pt x="9525" y="454977"/>
                </a:lnTo>
                <a:close/>
              </a:path>
              <a:path w="464819" h="1393189">
                <a:moveTo>
                  <a:pt x="9525" y="388302"/>
                </a:moveTo>
                <a:lnTo>
                  <a:pt x="0" y="388302"/>
                </a:lnTo>
                <a:lnTo>
                  <a:pt x="0" y="350202"/>
                </a:lnTo>
                <a:lnTo>
                  <a:pt x="9525" y="350202"/>
                </a:lnTo>
                <a:lnTo>
                  <a:pt x="9525" y="388302"/>
                </a:lnTo>
                <a:close/>
              </a:path>
              <a:path w="464819" h="1393189">
                <a:moveTo>
                  <a:pt x="9525" y="321627"/>
                </a:moveTo>
                <a:lnTo>
                  <a:pt x="0" y="321627"/>
                </a:lnTo>
                <a:lnTo>
                  <a:pt x="0" y="283527"/>
                </a:lnTo>
                <a:lnTo>
                  <a:pt x="9525" y="283527"/>
                </a:lnTo>
                <a:lnTo>
                  <a:pt x="9525" y="321627"/>
                </a:lnTo>
                <a:close/>
              </a:path>
              <a:path w="464819" h="1393189">
                <a:moveTo>
                  <a:pt x="9525" y="254952"/>
                </a:moveTo>
                <a:lnTo>
                  <a:pt x="0" y="254952"/>
                </a:lnTo>
                <a:lnTo>
                  <a:pt x="0" y="216852"/>
                </a:lnTo>
                <a:lnTo>
                  <a:pt x="9525" y="216852"/>
                </a:lnTo>
                <a:lnTo>
                  <a:pt x="9525" y="254952"/>
                </a:lnTo>
                <a:close/>
              </a:path>
              <a:path w="464819" h="1393189">
                <a:moveTo>
                  <a:pt x="9525" y="188277"/>
                </a:moveTo>
                <a:lnTo>
                  <a:pt x="0" y="188277"/>
                </a:lnTo>
                <a:lnTo>
                  <a:pt x="0" y="150177"/>
                </a:lnTo>
                <a:lnTo>
                  <a:pt x="9525" y="150177"/>
                </a:lnTo>
                <a:lnTo>
                  <a:pt x="9525" y="188277"/>
                </a:lnTo>
                <a:close/>
              </a:path>
              <a:path w="464819" h="1393189">
                <a:moveTo>
                  <a:pt x="9525" y="121602"/>
                </a:moveTo>
                <a:lnTo>
                  <a:pt x="0" y="121602"/>
                </a:lnTo>
                <a:lnTo>
                  <a:pt x="0" y="83502"/>
                </a:lnTo>
                <a:lnTo>
                  <a:pt x="9525" y="83502"/>
                </a:lnTo>
                <a:lnTo>
                  <a:pt x="9525" y="121602"/>
                </a:lnTo>
                <a:close/>
              </a:path>
              <a:path w="464819" h="1393189">
                <a:moveTo>
                  <a:pt x="9525" y="54927"/>
                </a:moveTo>
                <a:lnTo>
                  <a:pt x="0" y="54927"/>
                </a:lnTo>
                <a:lnTo>
                  <a:pt x="0" y="16827"/>
                </a:lnTo>
                <a:lnTo>
                  <a:pt x="9525" y="16827"/>
                </a:lnTo>
                <a:lnTo>
                  <a:pt x="9525" y="54927"/>
                </a:lnTo>
                <a:close/>
              </a:path>
              <a:path w="464819" h="1393189">
                <a:moveTo>
                  <a:pt x="59372" y="9525"/>
                </a:moveTo>
                <a:lnTo>
                  <a:pt x="21272" y="9525"/>
                </a:lnTo>
                <a:lnTo>
                  <a:pt x="21272" y="0"/>
                </a:lnTo>
                <a:lnTo>
                  <a:pt x="59372" y="0"/>
                </a:lnTo>
                <a:lnTo>
                  <a:pt x="59372" y="9525"/>
                </a:lnTo>
                <a:close/>
              </a:path>
              <a:path w="464819" h="1393189">
                <a:moveTo>
                  <a:pt x="126047" y="9525"/>
                </a:moveTo>
                <a:lnTo>
                  <a:pt x="87947" y="9525"/>
                </a:lnTo>
                <a:lnTo>
                  <a:pt x="87947" y="0"/>
                </a:lnTo>
                <a:lnTo>
                  <a:pt x="126047" y="0"/>
                </a:lnTo>
                <a:lnTo>
                  <a:pt x="126047" y="9525"/>
                </a:lnTo>
                <a:close/>
              </a:path>
              <a:path w="464819" h="1393189">
                <a:moveTo>
                  <a:pt x="192722" y="9525"/>
                </a:moveTo>
                <a:lnTo>
                  <a:pt x="154622" y="9525"/>
                </a:lnTo>
                <a:lnTo>
                  <a:pt x="154622" y="0"/>
                </a:lnTo>
                <a:lnTo>
                  <a:pt x="192722" y="0"/>
                </a:lnTo>
                <a:lnTo>
                  <a:pt x="192722" y="9525"/>
                </a:lnTo>
                <a:close/>
              </a:path>
              <a:path w="464819" h="1393189">
                <a:moveTo>
                  <a:pt x="259397" y="9525"/>
                </a:moveTo>
                <a:lnTo>
                  <a:pt x="221297" y="9525"/>
                </a:lnTo>
                <a:lnTo>
                  <a:pt x="221297" y="0"/>
                </a:lnTo>
                <a:lnTo>
                  <a:pt x="259397" y="0"/>
                </a:lnTo>
                <a:lnTo>
                  <a:pt x="259397" y="9525"/>
                </a:lnTo>
                <a:close/>
              </a:path>
              <a:path w="464819" h="1393189">
                <a:moveTo>
                  <a:pt x="326072" y="9525"/>
                </a:moveTo>
                <a:lnTo>
                  <a:pt x="287972" y="9525"/>
                </a:lnTo>
                <a:lnTo>
                  <a:pt x="287972" y="0"/>
                </a:lnTo>
                <a:lnTo>
                  <a:pt x="326072" y="0"/>
                </a:lnTo>
                <a:lnTo>
                  <a:pt x="326072" y="9525"/>
                </a:lnTo>
                <a:close/>
              </a:path>
              <a:path w="464819" h="1393189">
                <a:moveTo>
                  <a:pt x="392747" y="9525"/>
                </a:moveTo>
                <a:lnTo>
                  <a:pt x="354647" y="9525"/>
                </a:lnTo>
                <a:lnTo>
                  <a:pt x="354647" y="0"/>
                </a:lnTo>
                <a:lnTo>
                  <a:pt x="392747" y="0"/>
                </a:lnTo>
                <a:lnTo>
                  <a:pt x="392747" y="9525"/>
                </a:lnTo>
                <a:close/>
              </a:path>
              <a:path w="464819" h="1393189">
                <a:moveTo>
                  <a:pt x="459422" y="9525"/>
                </a:moveTo>
                <a:lnTo>
                  <a:pt x="421322" y="9525"/>
                </a:lnTo>
                <a:lnTo>
                  <a:pt x="421322" y="0"/>
                </a:lnTo>
                <a:lnTo>
                  <a:pt x="459422" y="0"/>
                </a:lnTo>
                <a:lnTo>
                  <a:pt x="459422" y="9525"/>
                </a:lnTo>
                <a:close/>
              </a:path>
              <a:path w="464819" h="1393189">
                <a:moveTo>
                  <a:pt x="464820" y="70802"/>
                </a:moveTo>
                <a:lnTo>
                  <a:pt x="455295" y="70802"/>
                </a:lnTo>
                <a:lnTo>
                  <a:pt x="455295" y="32702"/>
                </a:lnTo>
                <a:lnTo>
                  <a:pt x="464820" y="32702"/>
                </a:lnTo>
                <a:lnTo>
                  <a:pt x="464820" y="70802"/>
                </a:lnTo>
                <a:close/>
              </a:path>
              <a:path w="464819" h="1393189">
                <a:moveTo>
                  <a:pt x="464820" y="137477"/>
                </a:moveTo>
                <a:lnTo>
                  <a:pt x="455295" y="137477"/>
                </a:lnTo>
                <a:lnTo>
                  <a:pt x="455295" y="99377"/>
                </a:lnTo>
                <a:lnTo>
                  <a:pt x="464820" y="99377"/>
                </a:lnTo>
                <a:lnTo>
                  <a:pt x="464820" y="137477"/>
                </a:lnTo>
                <a:close/>
              </a:path>
              <a:path w="464819" h="1393189">
                <a:moveTo>
                  <a:pt x="464820" y="204152"/>
                </a:moveTo>
                <a:lnTo>
                  <a:pt x="455295" y="204152"/>
                </a:lnTo>
                <a:lnTo>
                  <a:pt x="455295" y="166052"/>
                </a:lnTo>
                <a:lnTo>
                  <a:pt x="464820" y="166052"/>
                </a:lnTo>
                <a:lnTo>
                  <a:pt x="464820" y="204152"/>
                </a:lnTo>
                <a:close/>
              </a:path>
              <a:path w="464819" h="1393189">
                <a:moveTo>
                  <a:pt x="464820" y="270827"/>
                </a:moveTo>
                <a:lnTo>
                  <a:pt x="455295" y="270827"/>
                </a:lnTo>
                <a:lnTo>
                  <a:pt x="455295" y="232727"/>
                </a:lnTo>
                <a:lnTo>
                  <a:pt x="464820" y="232727"/>
                </a:lnTo>
                <a:lnTo>
                  <a:pt x="464820" y="270827"/>
                </a:lnTo>
                <a:close/>
              </a:path>
              <a:path w="464819" h="1393189">
                <a:moveTo>
                  <a:pt x="464820" y="337502"/>
                </a:moveTo>
                <a:lnTo>
                  <a:pt x="455295" y="337502"/>
                </a:lnTo>
                <a:lnTo>
                  <a:pt x="455295" y="299402"/>
                </a:lnTo>
                <a:lnTo>
                  <a:pt x="464820" y="299402"/>
                </a:lnTo>
                <a:lnTo>
                  <a:pt x="464820" y="337502"/>
                </a:lnTo>
                <a:close/>
              </a:path>
              <a:path w="464819" h="1393189">
                <a:moveTo>
                  <a:pt x="464820" y="404177"/>
                </a:moveTo>
                <a:lnTo>
                  <a:pt x="455295" y="404177"/>
                </a:lnTo>
                <a:lnTo>
                  <a:pt x="455295" y="366077"/>
                </a:lnTo>
                <a:lnTo>
                  <a:pt x="464820" y="366077"/>
                </a:lnTo>
                <a:lnTo>
                  <a:pt x="464820" y="404177"/>
                </a:lnTo>
                <a:close/>
              </a:path>
              <a:path w="464819" h="1393189">
                <a:moveTo>
                  <a:pt x="464820" y="470852"/>
                </a:moveTo>
                <a:lnTo>
                  <a:pt x="455295" y="470852"/>
                </a:lnTo>
                <a:lnTo>
                  <a:pt x="455295" y="432752"/>
                </a:lnTo>
                <a:lnTo>
                  <a:pt x="464820" y="432752"/>
                </a:lnTo>
                <a:lnTo>
                  <a:pt x="464820" y="470852"/>
                </a:lnTo>
                <a:close/>
              </a:path>
              <a:path w="464819" h="1393189">
                <a:moveTo>
                  <a:pt x="464820" y="537527"/>
                </a:moveTo>
                <a:lnTo>
                  <a:pt x="455295" y="537527"/>
                </a:lnTo>
                <a:lnTo>
                  <a:pt x="455295" y="499427"/>
                </a:lnTo>
                <a:lnTo>
                  <a:pt x="464820" y="499427"/>
                </a:lnTo>
                <a:lnTo>
                  <a:pt x="464820" y="537527"/>
                </a:lnTo>
                <a:close/>
              </a:path>
              <a:path w="464819" h="1393189">
                <a:moveTo>
                  <a:pt x="464820" y="604202"/>
                </a:moveTo>
                <a:lnTo>
                  <a:pt x="455295" y="604202"/>
                </a:lnTo>
                <a:lnTo>
                  <a:pt x="455295" y="566102"/>
                </a:lnTo>
                <a:lnTo>
                  <a:pt x="464820" y="566102"/>
                </a:lnTo>
                <a:lnTo>
                  <a:pt x="464820" y="604202"/>
                </a:lnTo>
                <a:close/>
              </a:path>
              <a:path w="464819" h="1393189">
                <a:moveTo>
                  <a:pt x="464820" y="670877"/>
                </a:moveTo>
                <a:lnTo>
                  <a:pt x="455295" y="670877"/>
                </a:lnTo>
                <a:lnTo>
                  <a:pt x="455295" y="632777"/>
                </a:lnTo>
                <a:lnTo>
                  <a:pt x="464820" y="632777"/>
                </a:lnTo>
                <a:lnTo>
                  <a:pt x="464820" y="670877"/>
                </a:lnTo>
                <a:close/>
              </a:path>
              <a:path w="464819" h="1393189">
                <a:moveTo>
                  <a:pt x="464820" y="737552"/>
                </a:moveTo>
                <a:lnTo>
                  <a:pt x="455295" y="737552"/>
                </a:lnTo>
                <a:lnTo>
                  <a:pt x="455295" y="699452"/>
                </a:lnTo>
                <a:lnTo>
                  <a:pt x="464820" y="699452"/>
                </a:lnTo>
                <a:lnTo>
                  <a:pt x="464820" y="737552"/>
                </a:lnTo>
                <a:close/>
              </a:path>
              <a:path w="464819" h="1393189">
                <a:moveTo>
                  <a:pt x="464820" y="804227"/>
                </a:moveTo>
                <a:lnTo>
                  <a:pt x="455295" y="804227"/>
                </a:lnTo>
                <a:lnTo>
                  <a:pt x="455295" y="766127"/>
                </a:lnTo>
                <a:lnTo>
                  <a:pt x="464820" y="766127"/>
                </a:lnTo>
                <a:lnTo>
                  <a:pt x="464820" y="804227"/>
                </a:lnTo>
                <a:close/>
              </a:path>
              <a:path w="464819" h="1393189">
                <a:moveTo>
                  <a:pt x="464820" y="870902"/>
                </a:moveTo>
                <a:lnTo>
                  <a:pt x="455295" y="870902"/>
                </a:lnTo>
                <a:lnTo>
                  <a:pt x="455295" y="832802"/>
                </a:lnTo>
                <a:lnTo>
                  <a:pt x="464820" y="832802"/>
                </a:lnTo>
                <a:lnTo>
                  <a:pt x="464820" y="870902"/>
                </a:lnTo>
                <a:close/>
              </a:path>
              <a:path w="464819" h="1393189">
                <a:moveTo>
                  <a:pt x="464820" y="937577"/>
                </a:moveTo>
                <a:lnTo>
                  <a:pt x="455295" y="937577"/>
                </a:lnTo>
                <a:lnTo>
                  <a:pt x="455295" y="899477"/>
                </a:lnTo>
                <a:lnTo>
                  <a:pt x="464820" y="899477"/>
                </a:lnTo>
                <a:lnTo>
                  <a:pt x="464820" y="937577"/>
                </a:lnTo>
                <a:close/>
              </a:path>
              <a:path w="464819" h="1393189">
                <a:moveTo>
                  <a:pt x="464820" y="1004252"/>
                </a:moveTo>
                <a:lnTo>
                  <a:pt x="455295" y="1004252"/>
                </a:lnTo>
                <a:lnTo>
                  <a:pt x="455295" y="966152"/>
                </a:lnTo>
                <a:lnTo>
                  <a:pt x="464820" y="966152"/>
                </a:lnTo>
                <a:lnTo>
                  <a:pt x="464820" y="1004252"/>
                </a:lnTo>
                <a:close/>
              </a:path>
              <a:path w="464819" h="1393189">
                <a:moveTo>
                  <a:pt x="464820" y="1070927"/>
                </a:moveTo>
                <a:lnTo>
                  <a:pt x="455295" y="1070927"/>
                </a:lnTo>
                <a:lnTo>
                  <a:pt x="455295" y="1032827"/>
                </a:lnTo>
                <a:lnTo>
                  <a:pt x="464820" y="1032827"/>
                </a:lnTo>
                <a:lnTo>
                  <a:pt x="464820" y="1070927"/>
                </a:lnTo>
                <a:close/>
              </a:path>
              <a:path w="464819" h="1393189">
                <a:moveTo>
                  <a:pt x="464820" y="1137602"/>
                </a:moveTo>
                <a:lnTo>
                  <a:pt x="455295" y="1137602"/>
                </a:lnTo>
                <a:lnTo>
                  <a:pt x="455295" y="1099502"/>
                </a:lnTo>
                <a:lnTo>
                  <a:pt x="464820" y="1099502"/>
                </a:lnTo>
                <a:lnTo>
                  <a:pt x="464820" y="1137602"/>
                </a:lnTo>
                <a:close/>
              </a:path>
              <a:path w="464819" h="1393189">
                <a:moveTo>
                  <a:pt x="464820" y="1204277"/>
                </a:moveTo>
                <a:lnTo>
                  <a:pt x="455295" y="1204277"/>
                </a:lnTo>
                <a:lnTo>
                  <a:pt x="455295" y="1166177"/>
                </a:lnTo>
                <a:lnTo>
                  <a:pt x="464820" y="1166177"/>
                </a:lnTo>
                <a:lnTo>
                  <a:pt x="464820" y="1204277"/>
                </a:lnTo>
                <a:close/>
              </a:path>
              <a:path w="464819" h="1393189">
                <a:moveTo>
                  <a:pt x="464820" y="1270952"/>
                </a:moveTo>
                <a:lnTo>
                  <a:pt x="455295" y="1270952"/>
                </a:lnTo>
                <a:lnTo>
                  <a:pt x="455295" y="1232852"/>
                </a:lnTo>
                <a:lnTo>
                  <a:pt x="464820" y="1232852"/>
                </a:lnTo>
                <a:lnTo>
                  <a:pt x="464820" y="1270952"/>
                </a:lnTo>
                <a:close/>
              </a:path>
              <a:path w="464819" h="1393189">
                <a:moveTo>
                  <a:pt x="464820" y="1337627"/>
                </a:moveTo>
                <a:lnTo>
                  <a:pt x="455295" y="1337627"/>
                </a:lnTo>
                <a:lnTo>
                  <a:pt x="455295" y="1299527"/>
                </a:lnTo>
                <a:lnTo>
                  <a:pt x="464820" y="1299527"/>
                </a:lnTo>
                <a:lnTo>
                  <a:pt x="464820" y="1337627"/>
                </a:lnTo>
                <a:close/>
              </a:path>
              <a:path w="464819" h="1393189">
                <a:moveTo>
                  <a:pt x="455295" y="1388427"/>
                </a:moveTo>
                <a:lnTo>
                  <a:pt x="455295" y="1366202"/>
                </a:lnTo>
                <a:lnTo>
                  <a:pt x="464820" y="1366202"/>
                </a:lnTo>
                <a:lnTo>
                  <a:pt x="464820" y="1383664"/>
                </a:lnTo>
                <a:lnTo>
                  <a:pt x="460057" y="1383664"/>
                </a:lnTo>
                <a:lnTo>
                  <a:pt x="455295" y="1388427"/>
                </a:lnTo>
                <a:close/>
              </a:path>
              <a:path w="464819" h="1393189">
                <a:moveTo>
                  <a:pt x="460057" y="1393189"/>
                </a:moveTo>
                <a:lnTo>
                  <a:pt x="444182" y="1393189"/>
                </a:lnTo>
                <a:lnTo>
                  <a:pt x="444182" y="1383664"/>
                </a:lnTo>
                <a:lnTo>
                  <a:pt x="455295" y="1383664"/>
                </a:lnTo>
                <a:lnTo>
                  <a:pt x="455295" y="1388427"/>
                </a:lnTo>
                <a:lnTo>
                  <a:pt x="464820" y="1388427"/>
                </a:lnTo>
                <a:lnTo>
                  <a:pt x="464591" y="1389900"/>
                </a:lnTo>
                <a:lnTo>
                  <a:pt x="463905" y="1391221"/>
                </a:lnTo>
                <a:lnTo>
                  <a:pt x="462851" y="1392275"/>
                </a:lnTo>
                <a:lnTo>
                  <a:pt x="461530" y="1392961"/>
                </a:lnTo>
                <a:lnTo>
                  <a:pt x="460057" y="1393189"/>
                </a:lnTo>
                <a:close/>
              </a:path>
              <a:path w="464819" h="1393189">
                <a:moveTo>
                  <a:pt x="464820" y="1388427"/>
                </a:moveTo>
                <a:lnTo>
                  <a:pt x="455295" y="1388427"/>
                </a:lnTo>
                <a:lnTo>
                  <a:pt x="460057" y="1383664"/>
                </a:lnTo>
                <a:lnTo>
                  <a:pt x="464820" y="1383664"/>
                </a:lnTo>
                <a:lnTo>
                  <a:pt x="464820" y="1388427"/>
                </a:lnTo>
                <a:close/>
              </a:path>
              <a:path w="464819" h="1393189">
                <a:moveTo>
                  <a:pt x="415607" y="1393189"/>
                </a:moveTo>
                <a:lnTo>
                  <a:pt x="377507" y="1393189"/>
                </a:lnTo>
                <a:lnTo>
                  <a:pt x="377507" y="1383664"/>
                </a:lnTo>
                <a:lnTo>
                  <a:pt x="415607" y="1383664"/>
                </a:lnTo>
                <a:lnTo>
                  <a:pt x="415607" y="1393189"/>
                </a:lnTo>
                <a:close/>
              </a:path>
              <a:path w="464819" h="1393189">
                <a:moveTo>
                  <a:pt x="348932" y="1393189"/>
                </a:moveTo>
                <a:lnTo>
                  <a:pt x="310832" y="1393189"/>
                </a:lnTo>
                <a:lnTo>
                  <a:pt x="310832" y="1383664"/>
                </a:lnTo>
                <a:lnTo>
                  <a:pt x="348932" y="1383664"/>
                </a:lnTo>
                <a:lnTo>
                  <a:pt x="348932" y="1393189"/>
                </a:lnTo>
                <a:close/>
              </a:path>
              <a:path w="464819" h="1393189">
                <a:moveTo>
                  <a:pt x="282257" y="1393189"/>
                </a:moveTo>
                <a:lnTo>
                  <a:pt x="244157" y="1393189"/>
                </a:lnTo>
                <a:lnTo>
                  <a:pt x="244157" y="1383664"/>
                </a:lnTo>
                <a:lnTo>
                  <a:pt x="282257" y="1383664"/>
                </a:lnTo>
                <a:lnTo>
                  <a:pt x="282257" y="1393189"/>
                </a:lnTo>
                <a:close/>
              </a:path>
              <a:path w="464819" h="1393189">
                <a:moveTo>
                  <a:pt x="215582" y="1393189"/>
                </a:moveTo>
                <a:lnTo>
                  <a:pt x="177482" y="1393189"/>
                </a:lnTo>
                <a:lnTo>
                  <a:pt x="177482" y="1383664"/>
                </a:lnTo>
                <a:lnTo>
                  <a:pt x="215582" y="1383664"/>
                </a:lnTo>
                <a:lnTo>
                  <a:pt x="215582" y="1393189"/>
                </a:lnTo>
                <a:close/>
              </a:path>
              <a:path w="464819" h="1393189">
                <a:moveTo>
                  <a:pt x="148907" y="1393189"/>
                </a:moveTo>
                <a:lnTo>
                  <a:pt x="110807" y="1393189"/>
                </a:lnTo>
                <a:lnTo>
                  <a:pt x="110807" y="1383664"/>
                </a:lnTo>
                <a:lnTo>
                  <a:pt x="148907" y="1383664"/>
                </a:lnTo>
                <a:lnTo>
                  <a:pt x="148907" y="1393189"/>
                </a:lnTo>
                <a:close/>
              </a:path>
              <a:path w="464819" h="1393189">
                <a:moveTo>
                  <a:pt x="82232" y="1393189"/>
                </a:moveTo>
                <a:lnTo>
                  <a:pt x="44132" y="1393189"/>
                </a:lnTo>
                <a:lnTo>
                  <a:pt x="44132" y="1383664"/>
                </a:lnTo>
                <a:lnTo>
                  <a:pt x="82232" y="1383664"/>
                </a:lnTo>
                <a:lnTo>
                  <a:pt x="82232" y="1393189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744855" y="2994152"/>
            <a:ext cx="220345" cy="13055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26670" marR="5080" indent="-13970">
              <a:lnSpc>
                <a:spcPct val="140000"/>
              </a:lnSpc>
              <a:spcBef>
                <a:spcPts val="95"/>
              </a:spcBef>
            </a:pPr>
            <a:r>
              <a:rPr dirty="0" sz="2000" spc="-50" b="1">
                <a:latin typeface="Microsoft YaHei"/>
                <a:cs typeface="Microsoft YaHei"/>
              </a:rPr>
              <a:t>G </a:t>
            </a:r>
            <a:r>
              <a:rPr dirty="0" sz="2000" spc="-50" b="1">
                <a:solidFill>
                  <a:srgbClr val="A13838"/>
                </a:solidFill>
                <a:latin typeface="Microsoft YaHei"/>
                <a:cs typeface="Microsoft YaHei"/>
              </a:rPr>
              <a:t>P </a:t>
            </a:r>
            <a:r>
              <a:rPr dirty="0" sz="2000" spc="-50" b="1">
                <a:solidFill>
                  <a:srgbClr val="BE46C2"/>
                </a:solidFill>
                <a:latin typeface="Microsoft YaHei"/>
                <a:cs typeface="Microsoft YaHei"/>
              </a:rPr>
              <a:t>T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2347595" y="1939289"/>
            <a:ext cx="1130300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latin typeface="Microsoft YaHei"/>
                <a:cs typeface="Microsoft YaHei"/>
              </a:rPr>
              <a:t>Generative</a:t>
            </a:r>
            <a:endParaRPr sz="1600">
              <a:latin typeface="Microsoft YaHei"/>
              <a:cs typeface="Microsoft YaHei"/>
            </a:endParaRPr>
          </a:p>
          <a:p>
            <a:pPr marL="57150">
              <a:lnSpc>
                <a:spcPct val="100000"/>
              </a:lnSpc>
            </a:pPr>
            <a:r>
              <a:rPr dirty="0" sz="1600" spc="-20" b="1">
                <a:latin typeface="Microsoft YaHei"/>
                <a:cs typeface="Microsoft YaHei"/>
              </a:rPr>
              <a:t>（生成式</a:t>
            </a:r>
            <a:r>
              <a:rPr dirty="0" sz="1600" spc="-50" b="1"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2320289" y="3355975"/>
            <a:ext cx="1183640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 b="1">
                <a:solidFill>
                  <a:srgbClr val="A13838"/>
                </a:solidFill>
                <a:latin typeface="Microsoft YaHei"/>
                <a:cs typeface="Microsoft YaHei"/>
              </a:rPr>
              <a:t>Pre-trained</a:t>
            </a:r>
            <a:endParaRPr sz="1600">
              <a:latin typeface="Microsoft YaHei"/>
              <a:cs typeface="Microsoft YaHei"/>
            </a:endParaRPr>
          </a:p>
          <a:p>
            <a:pPr marL="84455">
              <a:lnSpc>
                <a:spcPct val="100000"/>
              </a:lnSpc>
            </a:pPr>
            <a:r>
              <a:rPr dirty="0" sz="1600" spc="-20" b="1">
                <a:solidFill>
                  <a:srgbClr val="A13838"/>
                </a:solidFill>
                <a:latin typeface="Microsoft YaHei"/>
                <a:cs typeface="Microsoft YaHei"/>
              </a:rPr>
              <a:t>（预训练</a:t>
            </a:r>
            <a:r>
              <a:rPr dirty="0" sz="1600" spc="-50" b="1">
                <a:solidFill>
                  <a:srgbClr val="A13838"/>
                </a:solidFill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2273935" y="4368038"/>
            <a:ext cx="1276985" cy="707390"/>
          </a:xfrm>
          <a:prstGeom prst="rect">
            <a:avLst/>
          </a:prstGeom>
        </p:spPr>
        <p:txBody>
          <a:bodyPr wrap="square" lIns="0" tIns="10985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dirty="0" sz="1600" spc="-10" b="1">
                <a:solidFill>
                  <a:srgbClr val="BE46C2"/>
                </a:solidFill>
                <a:latin typeface="Microsoft YaHei"/>
                <a:cs typeface="Microsoft YaHei"/>
              </a:rPr>
              <a:t>Transformer</a:t>
            </a:r>
            <a:endParaRPr sz="1600">
              <a:latin typeface="Microsoft YaHei"/>
              <a:cs typeface="Microsoft YaHei"/>
            </a:endParaRPr>
          </a:p>
          <a:p>
            <a:pPr marL="130175">
              <a:lnSpc>
                <a:spcPct val="100000"/>
              </a:lnSpc>
              <a:spcBef>
                <a:spcPts val="765"/>
              </a:spcBef>
            </a:pPr>
            <a:r>
              <a:rPr dirty="0" sz="1600" spc="-20" b="1">
                <a:solidFill>
                  <a:srgbClr val="BE46C2"/>
                </a:solidFill>
                <a:latin typeface="Microsoft YaHei"/>
                <a:cs typeface="Microsoft YaHei"/>
              </a:rPr>
              <a:t>（变换器</a:t>
            </a:r>
            <a:r>
              <a:rPr dirty="0" sz="1600" spc="-50" b="1">
                <a:solidFill>
                  <a:srgbClr val="BE46C2"/>
                </a:solidFill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380365" y="1691513"/>
            <a:ext cx="3933825" cy="3721100"/>
            <a:chOff x="380365" y="1691513"/>
            <a:chExt cx="3933825" cy="3721100"/>
          </a:xfrm>
        </p:grpSpPr>
        <p:sp>
          <p:nvSpPr>
            <p:cNvPr id="28" name="object 28" descr=""/>
            <p:cNvSpPr/>
            <p:nvPr/>
          </p:nvSpPr>
          <p:spPr>
            <a:xfrm>
              <a:off x="1082509" y="2357754"/>
              <a:ext cx="976630" cy="2301875"/>
            </a:xfrm>
            <a:custGeom>
              <a:avLst/>
              <a:gdLst/>
              <a:ahLst/>
              <a:cxnLst/>
              <a:rect l="l" t="t" r="r" b="b"/>
              <a:pathLst>
                <a:path w="976630" h="2301875">
                  <a:moveTo>
                    <a:pt x="51117" y="1327721"/>
                  </a:moveTo>
                  <a:lnTo>
                    <a:pt x="50774" y="1315021"/>
                  </a:lnTo>
                  <a:lnTo>
                    <a:pt x="0" y="1316355"/>
                  </a:lnTo>
                  <a:lnTo>
                    <a:pt x="330" y="1329055"/>
                  </a:lnTo>
                  <a:lnTo>
                    <a:pt x="51117" y="1327721"/>
                  </a:lnTo>
                  <a:close/>
                </a:path>
                <a:path w="976630" h="2301875">
                  <a:moveTo>
                    <a:pt x="52197" y="1799412"/>
                  </a:moveTo>
                  <a:lnTo>
                    <a:pt x="7670" y="1774977"/>
                  </a:lnTo>
                  <a:lnTo>
                    <a:pt x="1549" y="1786102"/>
                  </a:lnTo>
                  <a:lnTo>
                    <a:pt x="46088" y="1810550"/>
                  </a:lnTo>
                  <a:lnTo>
                    <a:pt x="52197" y="1799412"/>
                  </a:lnTo>
                  <a:close/>
                </a:path>
                <a:path w="976630" h="2301875">
                  <a:moveTo>
                    <a:pt x="73850" y="824712"/>
                  </a:moveTo>
                  <a:lnTo>
                    <a:pt x="65328" y="815289"/>
                  </a:lnTo>
                  <a:lnTo>
                    <a:pt x="27660" y="849363"/>
                  </a:lnTo>
                  <a:lnTo>
                    <a:pt x="36169" y="858786"/>
                  </a:lnTo>
                  <a:lnTo>
                    <a:pt x="73850" y="824712"/>
                  </a:lnTo>
                  <a:close/>
                </a:path>
                <a:path w="976630" h="2301875">
                  <a:moveTo>
                    <a:pt x="130136" y="1842185"/>
                  </a:moveTo>
                  <a:lnTo>
                    <a:pt x="85598" y="1817738"/>
                  </a:lnTo>
                  <a:lnTo>
                    <a:pt x="79489" y="1828876"/>
                  </a:lnTo>
                  <a:lnTo>
                    <a:pt x="124028" y="1853311"/>
                  </a:lnTo>
                  <a:lnTo>
                    <a:pt x="130136" y="1842185"/>
                  </a:lnTo>
                  <a:close/>
                </a:path>
                <a:path w="976630" h="2301875">
                  <a:moveTo>
                    <a:pt x="139776" y="765073"/>
                  </a:moveTo>
                  <a:lnTo>
                    <a:pt x="131267" y="755650"/>
                  </a:lnTo>
                  <a:lnTo>
                    <a:pt x="93586" y="789736"/>
                  </a:lnTo>
                  <a:lnTo>
                    <a:pt x="102108" y="799147"/>
                  </a:lnTo>
                  <a:lnTo>
                    <a:pt x="139776" y="765073"/>
                  </a:lnTo>
                  <a:close/>
                </a:path>
                <a:path w="976630" h="2301875">
                  <a:moveTo>
                    <a:pt x="139979" y="1325384"/>
                  </a:moveTo>
                  <a:lnTo>
                    <a:pt x="139649" y="1312684"/>
                  </a:lnTo>
                  <a:lnTo>
                    <a:pt x="88861" y="1314018"/>
                  </a:lnTo>
                  <a:lnTo>
                    <a:pt x="89204" y="1326718"/>
                  </a:lnTo>
                  <a:lnTo>
                    <a:pt x="139979" y="1325384"/>
                  </a:lnTo>
                  <a:close/>
                </a:path>
                <a:path w="976630" h="2301875">
                  <a:moveTo>
                    <a:pt x="205714" y="705434"/>
                  </a:moveTo>
                  <a:lnTo>
                    <a:pt x="197192" y="696023"/>
                  </a:lnTo>
                  <a:lnTo>
                    <a:pt x="159512" y="730097"/>
                  </a:lnTo>
                  <a:lnTo>
                    <a:pt x="168033" y="739508"/>
                  </a:lnTo>
                  <a:lnTo>
                    <a:pt x="205714" y="705434"/>
                  </a:lnTo>
                  <a:close/>
                </a:path>
                <a:path w="976630" h="2301875">
                  <a:moveTo>
                    <a:pt x="208076" y="1884946"/>
                  </a:moveTo>
                  <a:lnTo>
                    <a:pt x="163537" y="1860511"/>
                  </a:lnTo>
                  <a:lnTo>
                    <a:pt x="157429" y="1871637"/>
                  </a:lnTo>
                  <a:lnTo>
                    <a:pt x="201968" y="1896084"/>
                  </a:lnTo>
                  <a:lnTo>
                    <a:pt x="208076" y="1884946"/>
                  </a:lnTo>
                  <a:close/>
                </a:path>
                <a:path w="976630" h="2301875">
                  <a:moveTo>
                    <a:pt x="228854" y="1323047"/>
                  </a:moveTo>
                  <a:lnTo>
                    <a:pt x="228523" y="1310360"/>
                  </a:lnTo>
                  <a:lnTo>
                    <a:pt x="177736" y="1311694"/>
                  </a:lnTo>
                  <a:lnTo>
                    <a:pt x="178066" y="1324381"/>
                  </a:lnTo>
                  <a:lnTo>
                    <a:pt x="228854" y="1323047"/>
                  </a:lnTo>
                  <a:close/>
                </a:path>
                <a:path w="976630" h="2301875">
                  <a:moveTo>
                    <a:pt x="271640" y="645807"/>
                  </a:moveTo>
                  <a:lnTo>
                    <a:pt x="263118" y="636384"/>
                  </a:lnTo>
                  <a:lnTo>
                    <a:pt x="225450" y="670458"/>
                  </a:lnTo>
                  <a:lnTo>
                    <a:pt x="233972" y="679881"/>
                  </a:lnTo>
                  <a:lnTo>
                    <a:pt x="271640" y="645807"/>
                  </a:lnTo>
                  <a:close/>
                </a:path>
                <a:path w="976630" h="2301875">
                  <a:moveTo>
                    <a:pt x="286004" y="1927720"/>
                  </a:moveTo>
                  <a:lnTo>
                    <a:pt x="241477" y="1903272"/>
                  </a:lnTo>
                  <a:lnTo>
                    <a:pt x="235369" y="1914410"/>
                  </a:lnTo>
                  <a:lnTo>
                    <a:pt x="279895" y="1938845"/>
                  </a:lnTo>
                  <a:lnTo>
                    <a:pt x="286004" y="1927720"/>
                  </a:lnTo>
                  <a:close/>
                </a:path>
                <a:path w="976630" h="2301875">
                  <a:moveTo>
                    <a:pt x="317728" y="1320723"/>
                  </a:moveTo>
                  <a:lnTo>
                    <a:pt x="317385" y="1308023"/>
                  </a:lnTo>
                  <a:lnTo>
                    <a:pt x="266611" y="1309357"/>
                  </a:lnTo>
                  <a:lnTo>
                    <a:pt x="266941" y="1322057"/>
                  </a:lnTo>
                  <a:lnTo>
                    <a:pt x="317728" y="1320723"/>
                  </a:lnTo>
                  <a:close/>
                </a:path>
                <a:path w="976630" h="2301875">
                  <a:moveTo>
                    <a:pt x="337578" y="586168"/>
                  </a:moveTo>
                  <a:lnTo>
                    <a:pt x="329057" y="576745"/>
                  </a:lnTo>
                  <a:lnTo>
                    <a:pt x="291376" y="610831"/>
                  </a:lnTo>
                  <a:lnTo>
                    <a:pt x="299897" y="620242"/>
                  </a:lnTo>
                  <a:lnTo>
                    <a:pt x="337578" y="586168"/>
                  </a:lnTo>
                  <a:close/>
                </a:path>
                <a:path w="976630" h="2301875">
                  <a:moveTo>
                    <a:pt x="363943" y="1970481"/>
                  </a:moveTo>
                  <a:lnTo>
                    <a:pt x="319405" y="1946046"/>
                  </a:lnTo>
                  <a:lnTo>
                    <a:pt x="313296" y="1957184"/>
                  </a:lnTo>
                  <a:lnTo>
                    <a:pt x="357835" y="1981619"/>
                  </a:lnTo>
                  <a:lnTo>
                    <a:pt x="363943" y="1970481"/>
                  </a:lnTo>
                  <a:close/>
                </a:path>
                <a:path w="976630" h="2301875">
                  <a:moveTo>
                    <a:pt x="403504" y="526529"/>
                  </a:moveTo>
                  <a:lnTo>
                    <a:pt x="394982" y="517118"/>
                  </a:lnTo>
                  <a:lnTo>
                    <a:pt x="357314" y="551192"/>
                  </a:lnTo>
                  <a:lnTo>
                    <a:pt x="365823" y="560603"/>
                  </a:lnTo>
                  <a:lnTo>
                    <a:pt x="403504" y="526529"/>
                  </a:lnTo>
                  <a:close/>
                </a:path>
                <a:path w="976630" h="2301875">
                  <a:moveTo>
                    <a:pt x="406590" y="1318387"/>
                  </a:moveTo>
                  <a:lnTo>
                    <a:pt x="406260" y="1305687"/>
                  </a:lnTo>
                  <a:lnTo>
                    <a:pt x="355473" y="1307020"/>
                  </a:lnTo>
                  <a:lnTo>
                    <a:pt x="355803" y="1319720"/>
                  </a:lnTo>
                  <a:lnTo>
                    <a:pt x="406590" y="1318387"/>
                  </a:lnTo>
                  <a:close/>
                </a:path>
                <a:path w="976630" h="2301875">
                  <a:moveTo>
                    <a:pt x="441883" y="2013254"/>
                  </a:moveTo>
                  <a:lnTo>
                    <a:pt x="397344" y="1988820"/>
                  </a:lnTo>
                  <a:lnTo>
                    <a:pt x="391236" y="1999945"/>
                  </a:lnTo>
                  <a:lnTo>
                    <a:pt x="435775" y="2024392"/>
                  </a:lnTo>
                  <a:lnTo>
                    <a:pt x="441883" y="2013254"/>
                  </a:lnTo>
                  <a:close/>
                </a:path>
                <a:path w="976630" h="2301875">
                  <a:moveTo>
                    <a:pt x="469430" y="466902"/>
                  </a:moveTo>
                  <a:lnTo>
                    <a:pt x="460921" y="457479"/>
                  </a:lnTo>
                  <a:lnTo>
                    <a:pt x="423240" y="491553"/>
                  </a:lnTo>
                  <a:lnTo>
                    <a:pt x="431761" y="500976"/>
                  </a:lnTo>
                  <a:lnTo>
                    <a:pt x="469430" y="466902"/>
                  </a:lnTo>
                  <a:close/>
                </a:path>
                <a:path w="976630" h="2301875">
                  <a:moveTo>
                    <a:pt x="495465" y="1316050"/>
                  </a:moveTo>
                  <a:lnTo>
                    <a:pt x="495122" y="1303350"/>
                  </a:lnTo>
                  <a:lnTo>
                    <a:pt x="444347" y="1304683"/>
                  </a:lnTo>
                  <a:lnTo>
                    <a:pt x="444677" y="1317383"/>
                  </a:lnTo>
                  <a:lnTo>
                    <a:pt x="495465" y="1316050"/>
                  </a:lnTo>
                  <a:close/>
                </a:path>
                <a:path w="976630" h="2301875">
                  <a:moveTo>
                    <a:pt x="519823" y="2056015"/>
                  </a:moveTo>
                  <a:lnTo>
                    <a:pt x="475284" y="2031580"/>
                  </a:lnTo>
                  <a:lnTo>
                    <a:pt x="469176" y="2042718"/>
                  </a:lnTo>
                  <a:lnTo>
                    <a:pt x="513715" y="2067153"/>
                  </a:lnTo>
                  <a:lnTo>
                    <a:pt x="519823" y="2056015"/>
                  </a:lnTo>
                  <a:close/>
                </a:path>
                <a:path w="976630" h="2301875">
                  <a:moveTo>
                    <a:pt x="535368" y="407263"/>
                  </a:moveTo>
                  <a:lnTo>
                    <a:pt x="526846" y="397840"/>
                  </a:lnTo>
                  <a:lnTo>
                    <a:pt x="489165" y="431927"/>
                  </a:lnTo>
                  <a:lnTo>
                    <a:pt x="497687" y="441337"/>
                  </a:lnTo>
                  <a:lnTo>
                    <a:pt x="535368" y="407263"/>
                  </a:lnTo>
                  <a:close/>
                </a:path>
                <a:path w="976630" h="2301875">
                  <a:moveTo>
                    <a:pt x="584327" y="1313713"/>
                  </a:moveTo>
                  <a:lnTo>
                    <a:pt x="583996" y="1301026"/>
                  </a:lnTo>
                  <a:lnTo>
                    <a:pt x="533209" y="1302359"/>
                  </a:lnTo>
                  <a:lnTo>
                    <a:pt x="533552" y="1315046"/>
                  </a:lnTo>
                  <a:lnTo>
                    <a:pt x="584327" y="1313713"/>
                  </a:lnTo>
                  <a:close/>
                </a:path>
                <a:path w="976630" h="2301875">
                  <a:moveTo>
                    <a:pt x="597750" y="2098789"/>
                  </a:moveTo>
                  <a:lnTo>
                    <a:pt x="553224" y="2074354"/>
                  </a:lnTo>
                  <a:lnTo>
                    <a:pt x="547116" y="2085479"/>
                  </a:lnTo>
                  <a:lnTo>
                    <a:pt x="591642" y="2109927"/>
                  </a:lnTo>
                  <a:lnTo>
                    <a:pt x="597750" y="2098789"/>
                  </a:lnTo>
                  <a:close/>
                </a:path>
                <a:path w="976630" h="2301875">
                  <a:moveTo>
                    <a:pt x="601294" y="347624"/>
                  </a:moveTo>
                  <a:lnTo>
                    <a:pt x="592772" y="338213"/>
                  </a:lnTo>
                  <a:lnTo>
                    <a:pt x="555104" y="372287"/>
                  </a:lnTo>
                  <a:lnTo>
                    <a:pt x="563613" y="381711"/>
                  </a:lnTo>
                  <a:lnTo>
                    <a:pt x="601294" y="347624"/>
                  </a:lnTo>
                  <a:close/>
                </a:path>
                <a:path w="976630" h="2301875">
                  <a:moveTo>
                    <a:pt x="667232" y="287997"/>
                  </a:moveTo>
                  <a:lnTo>
                    <a:pt x="658710" y="278574"/>
                  </a:lnTo>
                  <a:lnTo>
                    <a:pt x="621030" y="312648"/>
                  </a:lnTo>
                  <a:lnTo>
                    <a:pt x="629551" y="322072"/>
                  </a:lnTo>
                  <a:lnTo>
                    <a:pt x="667232" y="287997"/>
                  </a:lnTo>
                  <a:close/>
                </a:path>
                <a:path w="976630" h="2301875">
                  <a:moveTo>
                    <a:pt x="673201" y="1311389"/>
                  </a:moveTo>
                  <a:lnTo>
                    <a:pt x="672871" y="1298689"/>
                  </a:lnTo>
                  <a:lnTo>
                    <a:pt x="622084" y="1300022"/>
                  </a:lnTo>
                  <a:lnTo>
                    <a:pt x="622414" y="1312722"/>
                  </a:lnTo>
                  <a:lnTo>
                    <a:pt x="673201" y="1311389"/>
                  </a:lnTo>
                  <a:close/>
                </a:path>
                <a:path w="976630" h="2301875">
                  <a:moveTo>
                    <a:pt x="675690" y="2141563"/>
                  </a:moveTo>
                  <a:lnTo>
                    <a:pt x="631151" y="2117115"/>
                  </a:lnTo>
                  <a:lnTo>
                    <a:pt x="625043" y="2128253"/>
                  </a:lnTo>
                  <a:lnTo>
                    <a:pt x="669582" y="2152688"/>
                  </a:lnTo>
                  <a:lnTo>
                    <a:pt x="675690" y="2141563"/>
                  </a:lnTo>
                  <a:close/>
                </a:path>
                <a:path w="976630" h="2301875">
                  <a:moveTo>
                    <a:pt x="733158" y="228358"/>
                  </a:moveTo>
                  <a:lnTo>
                    <a:pt x="724636" y="218935"/>
                  </a:lnTo>
                  <a:lnTo>
                    <a:pt x="686968" y="253022"/>
                  </a:lnTo>
                  <a:lnTo>
                    <a:pt x="695490" y="262432"/>
                  </a:lnTo>
                  <a:lnTo>
                    <a:pt x="733158" y="228358"/>
                  </a:lnTo>
                  <a:close/>
                </a:path>
                <a:path w="976630" h="2301875">
                  <a:moveTo>
                    <a:pt x="753630" y="2184323"/>
                  </a:moveTo>
                  <a:lnTo>
                    <a:pt x="709091" y="2159889"/>
                  </a:lnTo>
                  <a:lnTo>
                    <a:pt x="702983" y="2171014"/>
                  </a:lnTo>
                  <a:lnTo>
                    <a:pt x="747522" y="2195461"/>
                  </a:lnTo>
                  <a:lnTo>
                    <a:pt x="753630" y="2184323"/>
                  </a:lnTo>
                  <a:close/>
                </a:path>
                <a:path w="976630" h="2301875">
                  <a:moveTo>
                    <a:pt x="762063" y="1309052"/>
                  </a:moveTo>
                  <a:lnTo>
                    <a:pt x="761733" y="1296352"/>
                  </a:lnTo>
                  <a:lnTo>
                    <a:pt x="710958" y="1297686"/>
                  </a:lnTo>
                  <a:lnTo>
                    <a:pt x="711288" y="1310386"/>
                  </a:lnTo>
                  <a:lnTo>
                    <a:pt x="762063" y="1309052"/>
                  </a:lnTo>
                  <a:close/>
                </a:path>
                <a:path w="976630" h="2301875">
                  <a:moveTo>
                    <a:pt x="799084" y="168719"/>
                  </a:moveTo>
                  <a:lnTo>
                    <a:pt x="790575" y="159308"/>
                  </a:lnTo>
                  <a:lnTo>
                    <a:pt x="752894" y="193382"/>
                  </a:lnTo>
                  <a:lnTo>
                    <a:pt x="761415" y="202806"/>
                  </a:lnTo>
                  <a:lnTo>
                    <a:pt x="799084" y="168719"/>
                  </a:lnTo>
                  <a:close/>
                </a:path>
                <a:path w="976630" h="2301875">
                  <a:moveTo>
                    <a:pt x="831570" y="2227097"/>
                  </a:moveTo>
                  <a:lnTo>
                    <a:pt x="787031" y="2202650"/>
                  </a:lnTo>
                  <a:lnTo>
                    <a:pt x="780923" y="2213787"/>
                  </a:lnTo>
                  <a:lnTo>
                    <a:pt x="825449" y="2238222"/>
                  </a:lnTo>
                  <a:lnTo>
                    <a:pt x="831570" y="2227097"/>
                  </a:lnTo>
                  <a:close/>
                </a:path>
                <a:path w="976630" h="2301875">
                  <a:moveTo>
                    <a:pt x="850938" y="1306715"/>
                  </a:moveTo>
                  <a:lnTo>
                    <a:pt x="850887" y="1305102"/>
                  </a:lnTo>
                  <a:lnTo>
                    <a:pt x="850607" y="1294015"/>
                  </a:lnTo>
                  <a:lnTo>
                    <a:pt x="799820" y="1295349"/>
                  </a:lnTo>
                  <a:lnTo>
                    <a:pt x="799934" y="1299870"/>
                  </a:lnTo>
                  <a:lnTo>
                    <a:pt x="800150" y="1308049"/>
                  </a:lnTo>
                  <a:lnTo>
                    <a:pt x="850938" y="1306715"/>
                  </a:lnTo>
                  <a:close/>
                </a:path>
                <a:path w="976630" h="2301875">
                  <a:moveTo>
                    <a:pt x="865022" y="109093"/>
                  </a:moveTo>
                  <a:lnTo>
                    <a:pt x="856500" y="99669"/>
                  </a:lnTo>
                  <a:lnTo>
                    <a:pt x="818832" y="133743"/>
                  </a:lnTo>
                  <a:lnTo>
                    <a:pt x="827341" y="143167"/>
                  </a:lnTo>
                  <a:lnTo>
                    <a:pt x="865022" y="109093"/>
                  </a:lnTo>
                  <a:close/>
                </a:path>
                <a:path w="976630" h="2301875">
                  <a:moveTo>
                    <a:pt x="894880" y="1299210"/>
                  </a:moveTo>
                  <a:lnTo>
                    <a:pt x="885405" y="1294015"/>
                  </a:lnTo>
                  <a:lnTo>
                    <a:pt x="879233" y="1290637"/>
                  </a:lnTo>
                  <a:lnTo>
                    <a:pt x="879233" y="1305102"/>
                  </a:lnTo>
                  <a:lnTo>
                    <a:pt x="878928" y="1294155"/>
                  </a:lnTo>
                  <a:lnTo>
                    <a:pt x="878967" y="1295349"/>
                  </a:lnTo>
                  <a:lnTo>
                    <a:pt x="879094" y="1299870"/>
                  </a:lnTo>
                  <a:lnTo>
                    <a:pt x="879233" y="1305102"/>
                  </a:lnTo>
                  <a:lnTo>
                    <a:pt x="879233" y="1290637"/>
                  </a:lnTo>
                  <a:lnTo>
                    <a:pt x="807999" y="1251534"/>
                  </a:lnTo>
                  <a:lnTo>
                    <a:pt x="805929" y="1250810"/>
                  </a:lnTo>
                  <a:lnTo>
                    <a:pt x="804138" y="1250810"/>
                  </a:lnTo>
                  <a:lnTo>
                    <a:pt x="798639" y="1257909"/>
                  </a:lnTo>
                  <a:lnTo>
                    <a:pt x="799198" y="1259814"/>
                  </a:lnTo>
                  <a:lnTo>
                    <a:pt x="800315" y="1261452"/>
                  </a:lnTo>
                  <a:lnTo>
                    <a:pt x="801890" y="1262672"/>
                  </a:lnTo>
                  <a:lnTo>
                    <a:pt x="869683" y="1299870"/>
                  </a:lnTo>
                  <a:lnTo>
                    <a:pt x="803935" y="1340573"/>
                  </a:lnTo>
                  <a:lnTo>
                    <a:pt x="802424" y="1341869"/>
                  </a:lnTo>
                  <a:lnTo>
                    <a:pt x="801395" y="1343571"/>
                  </a:lnTo>
                  <a:lnTo>
                    <a:pt x="800938" y="1345501"/>
                  </a:lnTo>
                  <a:lnTo>
                    <a:pt x="801103" y="1347482"/>
                  </a:lnTo>
                  <a:lnTo>
                    <a:pt x="801878" y="1349324"/>
                  </a:lnTo>
                  <a:lnTo>
                    <a:pt x="803173" y="1350822"/>
                  </a:lnTo>
                  <a:lnTo>
                    <a:pt x="804875" y="1351851"/>
                  </a:lnTo>
                  <a:lnTo>
                    <a:pt x="806805" y="1352308"/>
                  </a:lnTo>
                  <a:lnTo>
                    <a:pt x="808786" y="1352143"/>
                  </a:lnTo>
                  <a:lnTo>
                    <a:pt x="810615" y="1351368"/>
                  </a:lnTo>
                  <a:lnTo>
                    <a:pt x="885355" y="1305102"/>
                  </a:lnTo>
                  <a:lnTo>
                    <a:pt x="894880" y="1299210"/>
                  </a:lnTo>
                  <a:close/>
                </a:path>
                <a:path w="976630" h="2301875">
                  <a:moveTo>
                    <a:pt x="909497" y="2269858"/>
                  </a:moveTo>
                  <a:lnTo>
                    <a:pt x="864971" y="2245423"/>
                  </a:lnTo>
                  <a:lnTo>
                    <a:pt x="858862" y="2256561"/>
                  </a:lnTo>
                  <a:lnTo>
                    <a:pt x="903389" y="2280996"/>
                  </a:lnTo>
                  <a:lnTo>
                    <a:pt x="909497" y="2269858"/>
                  </a:lnTo>
                  <a:close/>
                </a:path>
                <a:path w="976630" h="2301875">
                  <a:moveTo>
                    <a:pt x="930948" y="49453"/>
                  </a:moveTo>
                  <a:lnTo>
                    <a:pt x="922426" y="40030"/>
                  </a:lnTo>
                  <a:lnTo>
                    <a:pt x="884758" y="74117"/>
                  </a:lnTo>
                  <a:lnTo>
                    <a:pt x="893279" y="83527"/>
                  </a:lnTo>
                  <a:lnTo>
                    <a:pt x="930948" y="49453"/>
                  </a:lnTo>
                  <a:close/>
                </a:path>
                <a:path w="976630" h="2301875">
                  <a:moveTo>
                    <a:pt x="948855" y="2298700"/>
                  </a:moveTo>
                  <a:lnTo>
                    <a:pt x="947166" y="2295906"/>
                  </a:lnTo>
                  <a:lnTo>
                    <a:pt x="941400" y="2286292"/>
                  </a:lnTo>
                  <a:lnTo>
                    <a:pt x="897826" y="2213737"/>
                  </a:lnTo>
                  <a:lnTo>
                    <a:pt x="896556" y="2212213"/>
                  </a:lnTo>
                  <a:lnTo>
                    <a:pt x="894867" y="2211171"/>
                  </a:lnTo>
                  <a:lnTo>
                    <a:pt x="892937" y="2210689"/>
                  </a:lnTo>
                  <a:lnTo>
                    <a:pt x="890955" y="2210828"/>
                  </a:lnTo>
                  <a:lnTo>
                    <a:pt x="889114" y="2211565"/>
                  </a:lnTo>
                  <a:lnTo>
                    <a:pt x="887590" y="2212848"/>
                  </a:lnTo>
                  <a:lnTo>
                    <a:pt x="886548" y="2214524"/>
                  </a:lnTo>
                  <a:lnTo>
                    <a:pt x="886066" y="2216454"/>
                  </a:lnTo>
                  <a:lnTo>
                    <a:pt x="886206" y="2218436"/>
                  </a:lnTo>
                  <a:lnTo>
                    <a:pt x="886942" y="2220277"/>
                  </a:lnTo>
                  <a:lnTo>
                    <a:pt x="926744" y="2286584"/>
                  </a:lnTo>
                  <a:lnTo>
                    <a:pt x="849452" y="2288603"/>
                  </a:lnTo>
                  <a:lnTo>
                    <a:pt x="843267" y="2295118"/>
                  </a:lnTo>
                  <a:lnTo>
                    <a:pt x="843635" y="2297061"/>
                  </a:lnTo>
                  <a:lnTo>
                    <a:pt x="844524" y="2298700"/>
                  </a:lnTo>
                  <a:lnTo>
                    <a:pt x="846023" y="2300186"/>
                  </a:lnTo>
                  <a:lnTo>
                    <a:pt x="847813" y="2301036"/>
                  </a:lnTo>
                  <a:lnTo>
                    <a:pt x="849782" y="2301290"/>
                  </a:lnTo>
                  <a:lnTo>
                    <a:pt x="948855" y="2298700"/>
                  </a:lnTo>
                  <a:close/>
                </a:path>
                <a:path w="976630" h="2301875">
                  <a:moveTo>
                    <a:pt x="976160" y="0"/>
                  </a:moveTo>
                  <a:lnTo>
                    <a:pt x="879182" y="20383"/>
                  </a:lnTo>
                  <a:lnTo>
                    <a:pt x="874166" y="25920"/>
                  </a:lnTo>
                  <a:lnTo>
                    <a:pt x="874268" y="27914"/>
                  </a:lnTo>
                  <a:lnTo>
                    <a:pt x="874979" y="29768"/>
                  </a:lnTo>
                  <a:lnTo>
                    <a:pt x="876223" y="31318"/>
                  </a:lnTo>
                  <a:lnTo>
                    <a:pt x="877887" y="32397"/>
                  </a:lnTo>
                  <a:lnTo>
                    <a:pt x="879424" y="32816"/>
                  </a:lnTo>
                  <a:lnTo>
                    <a:pt x="881786" y="32816"/>
                  </a:lnTo>
                  <a:lnTo>
                    <a:pt x="953604" y="17729"/>
                  </a:lnTo>
                  <a:lnTo>
                    <a:pt x="956259" y="20662"/>
                  </a:lnTo>
                  <a:lnTo>
                    <a:pt x="934072" y="90614"/>
                  </a:lnTo>
                  <a:lnTo>
                    <a:pt x="933767" y="92583"/>
                  </a:lnTo>
                  <a:lnTo>
                    <a:pt x="934072" y="94462"/>
                  </a:lnTo>
                  <a:lnTo>
                    <a:pt x="934961" y="96227"/>
                  </a:lnTo>
                  <a:lnTo>
                    <a:pt x="936358" y="97650"/>
                  </a:lnTo>
                  <a:lnTo>
                    <a:pt x="938136" y="98564"/>
                  </a:lnTo>
                  <a:lnTo>
                    <a:pt x="940155" y="98882"/>
                  </a:lnTo>
                  <a:lnTo>
                    <a:pt x="942124" y="98564"/>
                  </a:lnTo>
                  <a:lnTo>
                    <a:pt x="943889" y="97650"/>
                  </a:lnTo>
                  <a:lnTo>
                    <a:pt x="945286" y="96227"/>
                  </a:lnTo>
                  <a:lnTo>
                    <a:pt x="946175" y="94462"/>
                  </a:lnTo>
                  <a:lnTo>
                    <a:pt x="968565" y="23901"/>
                  </a:lnTo>
                  <a:lnTo>
                    <a:pt x="974966" y="3746"/>
                  </a:lnTo>
                  <a:lnTo>
                    <a:pt x="976160" y="0"/>
                  </a:lnTo>
                  <a:close/>
                </a:path>
              </a:pathLst>
            </a:custGeom>
            <a:solidFill>
              <a:srgbClr val="6F2F9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" name="object 29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0365" y="1691513"/>
              <a:ext cx="3933698" cy="3721100"/>
            </a:xfrm>
            <a:prstGeom prst="rect">
              <a:avLst/>
            </a:prstGeom>
          </p:spPr>
        </p:pic>
      </p:grpSp>
      <p:sp>
        <p:nvSpPr>
          <p:cNvPr id="30" name="object 30" descr=""/>
          <p:cNvSpPr txBox="1"/>
          <p:nvPr/>
        </p:nvSpPr>
        <p:spPr>
          <a:xfrm>
            <a:off x="732790" y="5673090"/>
            <a:ext cx="321056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LLM:Large</a:t>
            </a:r>
            <a:r>
              <a:rPr dirty="0" sz="1800" spc="-70" b="1">
                <a:latin typeface="Microsoft YaHei"/>
                <a:cs typeface="Microsoft YaHei"/>
              </a:rPr>
              <a:t> </a:t>
            </a:r>
            <a:r>
              <a:rPr dirty="0" sz="1800" b="1">
                <a:latin typeface="Microsoft YaHei"/>
                <a:cs typeface="Microsoft YaHei"/>
              </a:rPr>
              <a:t>Language</a:t>
            </a:r>
            <a:r>
              <a:rPr dirty="0" sz="1800" spc="-70" b="1">
                <a:latin typeface="Microsoft YaHei"/>
                <a:cs typeface="Microsoft YaHei"/>
              </a:rPr>
              <a:t> </a:t>
            </a:r>
            <a:r>
              <a:rPr dirty="0" sz="1800" spc="-20" b="1">
                <a:latin typeface="Microsoft YaHei"/>
                <a:cs typeface="Microsoft YaHei"/>
              </a:rPr>
              <a:t>Model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32715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solidFill>
                  <a:srgbClr val="FFFFFF"/>
                </a:solidFill>
                <a:latin typeface="Microsoft YaHei"/>
                <a:cs typeface="Microsoft YaHei"/>
              </a:rPr>
              <a:t>GPT工作原理-</a:t>
            </a:r>
            <a:r>
              <a:rPr dirty="0" sz="3600" spc="-50" b="1">
                <a:solidFill>
                  <a:srgbClr val="FFFFFF"/>
                </a:solidFill>
                <a:latin typeface="Microsoft YaHei"/>
                <a:cs typeface="Microsoft YaHei"/>
              </a:rPr>
              <a:t>2</a:t>
            </a:r>
            <a:endParaRPr sz="36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6679" y="2104644"/>
            <a:ext cx="1513332" cy="1080515"/>
          </a:xfrm>
          <a:prstGeom prst="rect">
            <a:avLst/>
          </a:prstGeom>
        </p:spPr>
      </p:pic>
      <p:pic>
        <p:nvPicPr>
          <p:cNvPr id="10" name="object 10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316479" y="2249423"/>
            <a:ext cx="1159764" cy="792479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075176" y="1524000"/>
            <a:ext cx="1965960" cy="995172"/>
          </a:xfrm>
          <a:prstGeom prst="rect">
            <a:avLst/>
          </a:prstGeom>
        </p:spPr>
      </p:pic>
      <p:pic>
        <p:nvPicPr>
          <p:cNvPr id="12" name="object 1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4078223" y="2663951"/>
            <a:ext cx="1994916" cy="1005839"/>
          </a:xfrm>
          <a:prstGeom prst="rect">
            <a:avLst/>
          </a:prstGeom>
        </p:spPr>
      </p:pic>
      <p:pic>
        <p:nvPicPr>
          <p:cNvPr id="13" name="object 13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77218" y="3799928"/>
            <a:ext cx="1088993" cy="559257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64133" y="3842004"/>
            <a:ext cx="91503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Microsoft YaHei"/>
                <a:cs typeface="Microsoft YaHei"/>
              </a:rPr>
              <a:t>预训练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400" spc="-10">
                <a:latin typeface="Microsoft YaHei"/>
                <a:cs typeface="Microsoft YaHei"/>
              </a:rPr>
              <a:t>（自监督</a:t>
            </a:r>
            <a:r>
              <a:rPr dirty="0" sz="1400" spc="-60">
                <a:latin typeface="Microsoft YaHei"/>
                <a:cs typeface="Microsoft YaHei"/>
              </a:rPr>
              <a:t>）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380948" y="3799928"/>
            <a:ext cx="1088993" cy="559257"/>
          </a:xfrm>
          <a:prstGeom prst="rect">
            <a:avLst/>
          </a:prstGeom>
        </p:spPr>
      </p:pic>
      <p:sp>
        <p:nvSpPr>
          <p:cNvPr id="16" name="object 16" descr=""/>
          <p:cNvSpPr txBox="1"/>
          <p:nvPr/>
        </p:nvSpPr>
        <p:spPr>
          <a:xfrm>
            <a:off x="2556764" y="3948048"/>
            <a:ext cx="7372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Microsoft YaHei"/>
                <a:cs typeface="Microsoft YaHei"/>
              </a:rPr>
              <a:t>监督微调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284678" y="3799928"/>
            <a:ext cx="1088993" cy="559257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4460494" y="3842004"/>
            <a:ext cx="737235" cy="4533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1400" spc="-20" b="1">
                <a:latin typeface="Microsoft YaHei"/>
                <a:cs typeface="Microsoft YaHei"/>
              </a:rPr>
              <a:t>人类反馈强化学习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9" name="object 19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6252543" y="3799928"/>
            <a:ext cx="1088993" cy="559257"/>
          </a:xfrm>
          <a:prstGeom prst="rect">
            <a:avLst/>
          </a:prstGeom>
        </p:spPr>
      </p:pic>
      <p:sp>
        <p:nvSpPr>
          <p:cNvPr id="20" name="object 20" descr=""/>
          <p:cNvSpPr txBox="1"/>
          <p:nvPr/>
        </p:nvSpPr>
        <p:spPr>
          <a:xfrm>
            <a:off x="6428359" y="3948048"/>
            <a:ext cx="7372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Microsoft YaHei"/>
                <a:cs typeface="Microsoft YaHei"/>
              </a:rPr>
              <a:t>接收输入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68593" y="3799928"/>
            <a:ext cx="1088993" cy="559257"/>
          </a:xfrm>
          <a:prstGeom prst="rect">
            <a:avLst/>
          </a:prstGeom>
        </p:spPr>
      </p:pic>
      <p:sp>
        <p:nvSpPr>
          <p:cNvPr id="22" name="object 22" descr=""/>
          <p:cNvSpPr txBox="1"/>
          <p:nvPr/>
        </p:nvSpPr>
        <p:spPr>
          <a:xfrm>
            <a:off x="7844408" y="3948048"/>
            <a:ext cx="7372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Microsoft YaHei"/>
                <a:cs typeface="Microsoft YaHei"/>
              </a:rPr>
              <a:t>处理输入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23" name="object 23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9084643" y="3799928"/>
            <a:ext cx="1088993" cy="559257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9260458" y="3948048"/>
            <a:ext cx="7372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Microsoft YaHei"/>
                <a:cs typeface="Microsoft YaHei"/>
              </a:rPr>
              <a:t>进行推理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25" name="object 2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0500693" y="3799928"/>
            <a:ext cx="1088993" cy="559257"/>
          </a:xfrm>
          <a:prstGeom prst="rect">
            <a:avLst/>
          </a:prstGeom>
        </p:spPr>
      </p:pic>
      <p:sp>
        <p:nvSpPr>
          <p:cNvPr id="26" name="object 26" descr=""/>
          <p:cNvSpPr txBox="1"/>
          <p:nvPr/>
        </p:nvSpPr>
        <p:spPr>
          <a:xfrm>
            <a:off x="10676508" y="3948048"/>
            <a:ext cx="737235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20">
                <a:latin typeface="Microsoft YaHei"/>
                <a:cs typeface="Microsoft YaHei"/>
              </a:rPr>
              <a:t>生成输出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9251315" y="2827019"/>
            <a:ext cx="737235" cy="6667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1400" spc="-25" b="1">
                <a:latin typeface="Microsoft YaHei"/>
                <a:cs typeface="Microsoft YaHei"/>
              </a:rPr>
              <a:t>上下文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400" spc="-50" b="1">
                <a:latin typeface="Microsoft YaHei"/>
                <a:cs typeface="Microsoft YaHei"/>
              </a:rPr>
              <a:t>+</a:t>
            </a:r>
            <a:endParaRPr sz="14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400" spc="-20" b="1">
                <a:latin typeface="Microsoft YaHei"/>
                <a:cs typeface="Microsoft YaHei"/>
              </a:rPr>
              <a:t>训练知识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8" name="object 28" descr=""/>
          <p:cNvSpPr/>
          <p:nvPr/>
        </p:nvSpPr>
        <p:spPr>
          <a:xfrm>
            <a:off x="1009332" y="4449076"/>
            <a:ext cx="3833495" cy="477520"/>
          </a:xfrm>
          <a:custGeom>
            <a:avLst/>
            <a:gdLst/>
            <a:ahLst/>
            <a:cxnLst/>
            <a:rect l="l" t="t" r="r" b="b"/>
            <a:pathLst>
              <a:path w="3833495" h="477520">
                <a:moveTo>
                  <a:pt x="1884934" y="223520"/>
                </a:moveTo>
                <a:lnTo>
                  <a:pt x="1883206" y="220979"/>
                </a:lnTo>
                <a:lnTo>
                  <a:pt x="1883714" y="220979"/>
                </a:lnTo>
                <a:lnTo>
                  <a:pt x="1881962" y="219710"/>
                </a:lnTo>
                <a:lnTo>
                  <a:pt x="1882749" y="219710"/>
                </a:lnTo>
                <a:lnTo>
                  <a:pt x="1880971" y="218439"/>
                </a:lnTo>
                <a:lnTo>
                  <a:pt x="38036" y="218439"/>
                </a:lnTo>
                <a:lnTo>
                  <a:pt x="34988" y="217170"/>
                </a:lnTo>
                <a:lnTo>
                  <a:pt x="15849" y="177800"/>
                </a:lnTo>
                <a:lnTo>
                  <a:pt x="8178" y="135889"/>
                </a:lnTo>
                <a:lnTo>
                  <a:pt x="2806" y="82550"/>
                </a:lnTo>
                <a:lnTo>
                  <a:pt x="723" y="43179"/>
                </a:lnTo>
                <a:lnTo>
                  <a:pt x="0" y="0"/>
                </a:lnTo>
                <a:lnTo>
                  <a:pt x="12700" y="0"/>
                </a:lnTo>
                <a:lnTo>
                  <a:pt x="12877" y="21589"/>
                </a:lnTo>
                <a:lnTo>
                  <a:pt x="13423" y="41910"/>
                </a:lnTo>
                <a:lnTo>
                  <a:pt x="15481" y="82550"/>
                </a:lnTo>
                <a:lnTo>
                  <a:pt x="20751" y="134620"/>
                </a:lnTo>
                <a:lnTo>
                  <a:pt x="23037" y="149860"/>
                </a:lnTo>
                <a:lnTo>
                  <a:pt x="23237" y="149860"/>
                </a:lnTo>
                <a:lnTo>
                  <a:pt x="25488" y="162560"/>
                </a:lnTo>
                <a:lnTo>
                  <a:pt x="28168" y="175260"/>
                </a:lnTo>
                <a:lnTo>
                  <a:pt x="29565" y="180339"/>
                </a:lnTo>
                <a:lnTo>
                  <a:pt x="31000" y="185420"/>
                </a:lnTo>
                <a:lnTo>
                  <a:pt x="32448" y="189229"/>
                </a:lnTo>
                <a:lnTo>
                  <a:pt x="34023" y="194310"/>
                </a:lnTo>
                <a:lnTo>
                  <a:pt x="34459" y="194310"/>
                </a:lnTo>
                <a:lnTo>
                  <a:pt x="35534" y="196850"/>
                </a:lnTo>
                <a:lnTo>
                  <a:pt x="35382" y="196850"/>
                </a:lnTo>
                <a:lnTo>
                  <a:pt x="37033" y="200660"/>
                </a:lnTo>
                <a:lnTo>
                  <a:pt x="37376" y="200660"/>
                </a:lnTo>
                <a:lnTo>
                  <a:pt x="38493" y="203200"/>
                </a:lnTo>
                <a:lnTo>
                  <a:pt x="39033" y="203200"/>
                </a:lnTo>
                <a:lnTo>
                  <a:pt x="39890" y="204470"/>
                </a:lnTo>
                <a:lnTo>
                  <a:pt x="39382" y="204470"/>
                </a:lnTo>
                <a:lnTo>
                  <a:pt x="41135" y="205739"/>
                </a:lnTo>
                <a:lnTo>
                  <a:pt x="40347" y="205739"/>
                </a:lnTo>
                <a:lnTo>
                  <a:pt x="42125" y="207010"/>
                </a:lnTo>
                <a:lnTo>
                  <a:pt x="1885061" y="207010"/>
                </a:lnTo>
                <a:lnTo>
                  <a:pt x="1888109" y="208279"/>
                </a:lnTo>
                <a:lnTo>
                  <a:pt x="1898582" y="222250"/>
                </a:lnTo>
                <a:lnTo>
                  <a:pt x="1884603" y="222250"/>
                </a:lnTo>
                <a:lnTo>
                  <a:pt x="1884934" y="223520"/>
                </a:lnTo>
                <a:close/>
              </a:path>
              <a:path w="3833495" h="477520">
                <a:moveTo>
                  <a:pt x="3823185" y="149860"/>
                </a:moveTo>
                <a:lnTo>
                  <a:pt x="3810457" y="149860"/>
                </a:lnTo>
                <a:lnTo>
                  <a:pt x="3812717" y="134620"/>
                </a:lnTo>
                <a:lnTo>
                  <a:pt x="3814749" y="118110"/>
                </a:lnTo>
                <a:lnTo>
                  <a:pt x="3816540" y="100329"/>
                </a:lnTo>
                <a:lnTo>
                  <a:pt x="3818026" y="82550"/>
                </a:lnTo>
                <a:lnTo>
                  <a:pt x="3819133" y="63500"/>
                </a:lnTo>
                <a:lnTo>
                  <a:pt x="3819207" y="62229"/>
                </a:lnTo>
                <a:lnTo>
                  <a:pt x="3820029" y="43179"/>
                </a:lnTo>
                <a:lnTo>
                  <a:pt x="3820083" y="41910"/>
                </a:lnTo>
                <a:lnTo>
                  <a:pt x="3820617" y="21589"/>
                </a:lnTo>
                <a:lnTo>
                  <a:pt x="3820795" y="0"/>
                </a:lnTo>
                <a:lnTo>
                  <a:pt x="3833495" y="0"/>
                </a:lnTo>
                <a:lnTo>
                  <a:pt x="3833317" y="21589"/>
                </a:lnTo>
                <a:lnTo>
                  <a:pt x="3832803" y="41910"/>
                </a:lnTo>
                <a:lnTo>
                  <a:pt x="3832771" y="43179"/>
                </a:lnTo>
                <a:lnTo>
                  <a:pt x="3831937" y="62229"/>
                </a:lnTo>
                <a:lnTo>
                  <a:pt x="3831882" y="63500"/>
                </a:lnTo>
                <a:lnTo>
                  <a:pt x="3830688" y="82550"/>
                </a:lnTo>
                <a:lnTo>
                  <a:pt x="3829277" y="100329"/>
                </a:lnTo>
                <a:lnTo>
                  <a:pt x="3829177" y="101600"/>
                </a:lnTo>
                <a:lnTo>
                  <a:pt x="3827386" y="119379"/>
                </a:lnTo>
                <a:lnTo>
                  <a:pt x="3825316" y="135889"/>
                </a:lnTo>
                <a:lnTo>
                  <a:pt x="3823185" y="149860"/>
                </a:lnTo>
                <a:close/>
              </a:path>
              <a:path w="3833495" h="477520">
                <a:moveTo>
                  <a:pt x="23237" y="149860"/>
                </a:moveTo>
                <a:lnTo>
                  <a:pt x="23037" y="149860"/>
                </a:lnTo>
                <a:lnTo>
                  <a:pt x="23012" y="148589"/>
                </a:lnTo>
                <a:lnTo>
                  <a:pt x="23237" y="149860"/>
                </a:lnTo>
                <a:close/>
              </a:path>
              <a:path w="3833495" h="477520">
                <a:moveTo>
                  <a:pt x="3812997" y="194310"/>
                </a:moveTo>
                <a:lnTo>
                  <a:pt x="3799471" y="194310"/>
                </a:lnTo>
                <a:lnTo>
                  <a:pt x="3800970" y="189229"/>
                </a:lnTo>
                <a:lnTo>
                  <a:pt x="3802430" y="185420"/>
                </a:lnTo>
                <a:lnTo>
                  <a:pt x="3805275" y="175260"/>
                </a:lnTo>
                <a:lnTo>
                  <a:pt x="3807955" y="162560"/>
                </a:lnTo>
                <a:lnTo>
                  <a:pt x="3810482" y="148589"/>
                </a:lnTo>
                <a:lnTo>
                  <a:pt x="3810457" y="149860"/>
                </a:lnTo>
                <a:lnTo>
                  <a:pt x="3823185" y="149860"/>
                </a:lnTo>
                <a:lnTo>
                  <a:pt x="3822992" y="151129"/>
                </a:lnTo>
                <a:lnTo>
                  <a:pt x="3820426" y="165100"/>
                </a:lnTo>
                <a:lnTo>
                  <a:pt x="3817645" y="177800"/>
                </a:lnTo>
                <a:lnTo>
                  <a:pt x="3816146" y="184150"/>
                </a:lnTo>
                <a:lnTo>
                  <a:pt x="3814610" y="189229"/>
                </a:lnTo>
                <a:lnTo>
                  <a:pt x="3812997" y="194310"/>
                </a:lnTo>
                <a:close/>
              </a:path>
              <a:path w="3833495" h="477520">
                <a:moveTo>
                  <a:pt x="34459" y="194310"/>
                </a:moveTo>
                <a:lnTo>
                  <a:pt x="34023" y="194310"/>
                </a:lnTo>
                <a:lnTo>
                  <a:pt x="33921" y="193039"/>
                </a:lnTo>
                <a:lnTo>
                  <a:pt x="34459" y="194310"/>
                </a:lnTo>
                <a:close/>
              </a:path>
              <a:path w="3833495" h="477520">
                <a:moveTo>
                  <a:pt x="3810173" y="200660"/>
                </a:moveTo>
                <a:lnTo>
                  <a:pt x="3796461" y="200660"/>
                </a:lnTo>
                <a:lnTo>
                  <a:pt x="3798112" y="196850"/>
                </a:lnTo>
                <a:lnTo>
                  <a:pt x="3797960" y="196850"/>
                </a:lnTo>
                <a:lnTo>
                  <a:pt x="3799573" y="193039"/>
                </a:lnTo>
                <a:lnTo>
                  <a:pt x="3799471" y="194310"/>
                </a:lnTo>
                <a:lnTo>
                  <a:pt x="3812997" y="194310"/>
                </a:lnTo>
                <a:lnTo>
                  <a:pt x="3811333" y="198120"/>
                </a:lnTo>
                <a:lnTo>
                  <a:pt x="3810173" y="200660"/>
                </a:lnTo>
                <a:close/>
              </a:path>
              <a:path w="3833495" h="477520">
                <a:moveTo>
                  <a:pt x="37376" y="200660"/>
                </a:moveTo>
                <a:lnTo>
                  <a:pt x="37033" y="200660"/>
                </a:lnTo>
                <a:lnTo>
                  <a:pt x="36817" y="199389"/>
                </a:lnTo>
                <a:lnTo>
                  <a:pt x="37376" y="200660"/>
                </a:lnTo>
                <a:close/>
              </a:path>
              <a:path w="3833495" h="477520">
                <a:moveTo>
                  <a:pt x="3808979" y="203200"/>
                </a:moveTo>
                <a:lnTo>
                  <a:pt x="3795001" y="203200"/>
                </a:lnTo>
                <a:lnTo>
                  <a:pt x="3796690" y="199389"/>
                </a:lnTo>
                <a:lnTo>
                  <a:pt x="3796461" y="200660"/>
                </a:lnTo>
                <a:lnTo>
                  <a:pt x="3810173" y="200660"/>
                </a:lnTo>
                <a:lnTo>
                  <a:pt x="3809593" y="201929"/>
                </a:lnTo>
                <a:lnTo>
                  <a:pt x="3808979" y="203200"/>
                </a:lnTo>
                <a:close/>
              </a:path>
              <a:path w="3833495" h="477520">
                <a:moveTo>
                  <a:pt x="39033" y="203200"/>
                </a:moveTo>
                <a:lnTo>
                  <a:pt x="38493" y="203200"/>
                </a:lnTo>
                <a:lnTo>
                  <a:pt x="38176" y="201929"/>
                </a:lnTo>
                <a:lnTo>
                  <a:pt x="39033" y="203200"/>
                </a:lnTo>
                <a:close/>
              </a:path>
              <a:path w="3833495" h="477520">
                <a:moveTo>
                  <a:pt x="1923097" y="425398"/>
                </a:moveTo>
                <a:lnTo>
                  <a:pt x="1922919" y="403860"/>
                </a:lnTo>
                <a:lnTo>
                  <a:pt x="1922373" y="383539"/>
                </a:lnTo>
                <a:lnTo>
                  <a:pt x="1921536" y="363220"/>
                </a:lnTo>
                <a:lnTo>
                  <a:pt x="1921484" y="361950"/>
                </a:lnTo>
                <a:lnTo>
                  <a:pt x="1918779" y="323850"/>
                </a:lnTo>
                <a:lnTo>
                  <a:pt x="1916747" y="304145"/>
                </a:lnTo>
                <a:lnTo>
                  <a:pt x="1918576" y="289560"/>
                </a:lnTo>
                <a:lnTo>
                  <a:pt x="1920900" y="274320"/>
                </a:lnTo>
                <a:lnTo>
                  <a:pt x="1923465" y="260350"/>
                </a:lnTo>
                <a:lnTo>
                  <a:pt x="1926247" y="247650"/>
                </a:lnTo>
                <a:lnTo>
                  <a:pt x="1927745" y="242570"/>
                </a:lnTo>
                <a:lnTo>
                  <a:pt x="1929282" y="236220"/>
                </a:lnTo>
                <a:lnTo>
                  <a:pt x="1948434" y="207010"/>
                </a:lnTo>
                <a:lnTo>
                  <a:pt x="3791369" y="207010"/>
                </a:lnTo>
                <a:lnTo>
                  <a:pt x="3793147" y="205739"/>
                </a:lnTo>
                <a:lnTo>
                  <a:pt x="3792359" y="205739"/>
                </a:lnTo>
                <a:lnTo>
                  <a:pt x="3794112" y="204470"/>
                </a:lnTo>
                <a:lnTo>
                  <a:pt x="3793604" y="204470"/>
                </a:lnTo>
                <a:lnTo>
                  <a:pt x="3795318" y="201929"/>
                </a:lnTo>
                <a:lnTo>
                  <a:pt x="3795001" y="203200"/>
                </a:lnTo>
                <a:lnTo>
                  <a:pt x="3808979" y="203200"/>
                </a:lnTo>
                <a:lnTo>
                  <a:pt x="3795458" y="218439"/>
                </a:lnTo>
                <a:lnTo>
                  <a:pt x="1952523" y="218439"/>
                </a:lnTo>
                <a:lnTo>
                  <a:pt x="1950745" y="219710"/>
                </a:lnTo>
                <a:lnTo>
                  <a:pt x="1951532" y="219710"/>
                </a:lnTo>
                <a:lnTo>
                  <a:pt x="1949780" y="220979"/>
                </a:lnTo>
                <a:lnTo>
                  <a:pt x="1950288" y="220979"/>
                </a:lnTo>
                <a:lnTo>
                  <a:pt x="1949430" y="222250"/>
                </a:lnTo>
                <a:lnTo>
                  <a:pt x="1948891" y="222250"/>
                </a:lnTo>
                <a:lnTo>
                  <a:pt x="1947773" y="224789"/>
                </a:lnTo>
                <a:lnTo>
                  <a:pt x="1947430" y="224789"/>
                </a:lnTo>
                <a:lnTo>
                  <a:pt x="1945779" y="228600"/>
                </a:lnTo>
                <a:lnTo>
                  <a:pt x="1945932" y="228600"/>
                </a:lnTo>
                <a:lnTo>
                  <a:pt x="1944856" y="231139"/>
                </a:lnTo>
                <a:lnTo>
                  <a:pt x="1944420" y="231139"/>
                </a:lnTo>
                <a:lnTo>
                  <a:pt x="1942934" y="236220"/>
                </a:lnTo>
                <a:lnTo>
                  <a:pt x="1941461" y="240029"/>
                </a:lnTo>
                <a:lnTo>
                  <a:pt x="1938616" y="250189"/>
                </a:lnTo>
                <a:lnTo>
                  <a:pt x="1935937" y="262889"/>
                </a:lnTo>
                <a:lnTo>
                  <a:pt x="1933639" y="275589"/>
                </a:lnTo>
                <a:lnTo>
                  <a:pt x="1933435" y="275589"/>
                </a:lnTo>
                <a:lnTo>
                  <a:pt x="1931174" y="290829"/>
                </a:lnTo>
                <a:lnTo>
                  <a:pt x="1929142" y="307339"/>
                </a:lnTo>
                <a:lnTo>
                  <a:pt x="1927352" y="325120"/>
                </a:lnTo>
                <a:lnTo>
                  <a:pt x="1925965" y="342900"/>
                </a:lnTo>
                <a:lnTo>
                  <a:pt x="1925866" y="344170"/>
                </a:lnTo>
                <a:lnTo>
                  <a:pt x="1924763" y="361950"/>
                </a:lnTo>
                <a:lnTo>
                  <a:pt x="1924685" y="363220"/>
                </a:lnTo>
                <a:lnTo>
                  <a:pt x="1923808" y="383539"/>
                </a:lnTo>
                <a:lnTo>
                  <a:pt x="1923275" y="403860"/>
                </a:lnTo>
                <a:lnTo>
                  <a:pt x="1923097" y="425398"/>
                </a:lnTo>
                <a:close/>
              </a:path>
              <a:path w="3833495" h="477520">
                <a:moveTo>
                  <a:pt x="42405" y="207010"/>
                </a:moveTo>
                <a:lnTo>
                  <a:pt x="42125" y="207010"/>
                </a:lnTo>
                <a:lnTo>
                  <a:pt x="40906" y="205739"/>
                </a:lnTo>
                <a:lnTo>
                  <a:pt x="41478" y="205739"/>
                </a:lnTo>
                <a:lnTo>
                  <a:pt x="42405" y="207010"/>
                </a:lnTo>
                <a:close/>
              </a:path>
              <a:path w="3833495" h="477520">
                <a:moveTo>
                  <a:pt x="42710" y="207010"/>
                </a:moveTo>
                <a:lnTo>
                  <a:pt x="40906" y="205739"/>
                </a:lnTo>
                <a:lnTo>
                  <a:pt x="41490" y="205739"/>
                </a:lnTo>
                <a:lnTo>
                  <a:pt x="42710" y="207010"/>
                </a:lnTo>
                <a:close/>
              </a:path>
              <a:path w="3833495" h="477520">
                <a:moveTo>
                  <a:pt x="3790784" y="207010"/>
                </a:moveTo>
                <a:lnTo>
                  <a:pt x="3792004" y="205739"/>
                </a:lnTo>
                <a:lnTo>
                  <a:pt x="3792588" y="205739"/>
                </a:lnTo>
                <a:lnTo>
                  <a:pt x="3790784" y="207010"/>
                </a:lnTo>
                <a:close/>
              </a:path>
              <a:path w="3833495" h="477520">
                <a:moveTo>
                  <a:pt x="3791369" y="207010"/>
                </a:moveTo>
                <a:lnTo>
                  <a:pt x="3791089" y="207010"/>
                </a:lnTo>
                <a:lnTo>
                  <a:pt x="3792029" y="205739"/>
                </a:lnTo>
                <a:lnTo>
                  <a:pt x="3792588" y="205739"/>
                </a:lnTo>
                <a:lnTo>
                  <a:pt x="3791369" y="207010"/>
                </a:lnTo>
                <a:close/>
              </a:path>
              <a:path w="3833495" h="477520">
                <a:moveTo>
                  <a:pt x="1881606" y="219710"/>
                </a:moveTo>
                <a:lnTo>
                  <a:pt x="40043" y="218439"/>
                </a:lnTo>
                <a:lnTo>
                  <a:pt x="1880387" y="218439"/>
                </a:lnTo>
                <a:lnTo>
                  <a:pt x="1881606" y="219710"/>
                </a:lnTo>
                <a:close/>
              </a:path>
              <a:path w="3833495" h="477520">
                <a:moveTo>
                  <a:pt x="1882190" y="219710"/>
                </a:moveTo>
                <a:lnTo>
                  <a:pt x="1880387" y="218439"/>
                </a:lnTo>
                <a:lnTo>
                  <a:pt x="1880971" y="218439"/>
                </a:lnTo>
                <a:lnTo>
                  <a:pt x="1882190" y="219710"/>
                </a:lnTo>
                <a:close/>
              </a:path>
              <a:path w="3833495" h="477520">
                <a:moveTo>
                  <a:pt x="1951304" y="219710"/>
                </a:moveTo>
                <a:lnTo>
                  <a:pt x="1952523" y="218439"/>
                </a:lnTo>
                <a:lnTo>
                  <a:pt x="1953107" y="218439"/>
                </a:lnTo>
                <a:lnTo>
                  <a:pt x="1951304" y="219710"/>
                </a:lnTo>
                <a:close/>
              </a:path>
              <a:path w="3833495" h="477520">
                <a:moveTo>
                  <a:pt x="1952307" y="219710"/>
                </a:moveTo>
                <a:lnTo>
                  <a:pt x="1951888" y="219710"/>
                </a:lnTo>
                <a:lnTo>
                  <a:pt x="1953107" y="218439"/>
                </a:lnTo>
                <a:lnTo>
                  <a:pt x="3795458" y="218439"/>
                </a:lnTo>
                <a:lnTo>
                  <a:pt x="1952307" y="219710"/>
                </a:lnTo>
                <a:close/>
              </a:path>
              <a:path w="3833495" h="477520">
                <a:moveTo>
                  <a:pt x="1886292" y="226060"/>
                </a:moveTo>
                <a:lnTo>
                  <a:pt x="1884603" y="222250"/>
                </a:lnTo>
                <a:lnTo>
                  <a:pt x="1898582" y="222250"/>
                </a:lnTo>
                <a:lnTo>
                  <a:pt x="1899196" y="223520"/>
                </a:lnTo>
                <a:lnTo>
                  <a:pt x="1899776" y="224789"/>
                </a:lnTo>
                <a:lnTo>
                  <a:pt x="1886064" y="224789"/>
                </a:lnTo>
                <a:lnTo>
                  <a:pt x="1886292" y="226060"/>
                </a:lnTo>
                <a:close/>
              </a:path>
              <a:path w="3833495" h="477520">
                <a:moveTo>
                  <a:pt x="1948573" y="223520"/>
                </a:moveTo>
                <a:lnTo>
                  <a:pt x="1948891" y="222250"/>
                </a:lnTo>
                <a:lnTo>
                  <a:pt x="1949430" y="222250"/>
                </a:lnTo>
                <a:lnTo>
                  <a:pt x="1948573" y="223520"/>
                </a:lnTo>
                <a:close/>
              </a:path>
              <a:path w="3833495" h="477520">
                <a:moveTo>
                  <a:pt x="1889175" y="232410"/>
                </a:moveTo>
                <a:lnTo>
                  <a:pt x="1887562" y="228600"/>
                </a:lnTo>
                <a:lnTo>
                  <a:pt x="1887715" y="228600"/>
                </a:lnTo>
                <a:lnTo>
                  <a:pt x="1886064" y="224789"/>
                </a:lnTo>
                <a:lnTo>
                  <a:pt x="1899776" y="224789"/>
                </a:lnTo>
                <a:lnTo>
                  <a:pt x="1900936" y="227329"/>
                </a:lnTo>
                <a:lnTo>
                  <a:pt x="1902599" y="231139"/>
                </a:lnTo>
                <a:lnTo>
                  <a:pt x="1889074" y="231139"/>
                </a:lnTo>
                <a:lnTo>
                  <a:pt x="1889175" y="232410"/>
                </a:lnTo>
                <a:close/>
              </a:path>
              <a:path w="3833495" h="477520">
                <a:moveTo>
                  <a:pt x="1947214" y="226060"/>
                </a:moveTo>
                <a:lnTo>
                  <a:pt x="1947430" y="224789"/>
                </a:lnTo>
                <a:lnTo>
                  <a:pt x="1947773" y="224789"/>
                </a:lnTo>
                <a:lnTo>
                  <a:pt x="1947214" y="226060"/>
                </a:lnTo>
                <a:close/>
              </a:path>
              <a:path w="3833495" h="477520">
                <a:moveTo>
                  <a:pt x="1900085" y="276860"/>
                </a:moveTo>
                <a:lnTo>
                  <a:pt x="1890649" y="236220"/>
                </a:lnTo>
                <a:lnTo>
                  <a:pt x="1889074" y="231139"/>
                </a:lnTo>
                <a:lnTo>
                  <a:pt x="1902599" y="231139"/>
                </a:lnTo>
                <a:lnTo>
                  <a:pt x="1904212" y="236220"/>
                </a:lnTo>
                <a:lnTo>
                  <a:pt x="1905749" y="242570"/>
                </a:lnTo>
                <a:lnTo>
                  <a:pt x="1907247" y="247650"/>
                </a:lnTo>
                <a:lnTo>
                  <a:pt x="1910029" y="260350"/>
                </a:lnTo>
                <a:lnTo>
                  <a:pt x="1912594" y="274320"/>
                </a:lnTo>
                <a:lnTo>
                  <a:pt x="1912788" y="275589"/>
                </a:lnTo>
                <a:lnTo>
                  <a:pt x="1900059" y="275589"/>
                </a:lnTo>
                <a:lnTo>
                  <a:pt x="1900085" y="276860"/>
                </a:lnTo>
                <a:close/>
              </a:path>
              <a:path w="3833495" h="477520">
                <a:moveTo>
                  <a:pt x="1944319" y="232410"/>
                </a:moveTo>
                <a:lnTo>
                  <a:pt x="1944420" y="231139"/>
                </a:lnTo>
                <a:lnTo>
                  <a:pt x="1944856" y="231139"/>
                </a:lnTo>
                <a:lnTo>
                  <a:pt x="1944319" y="232410"/>
                </a:lnTo>
                <a:close/>
              </a:path>
              <a:path w="3833495" h="477520">
                <a:moveTo>
                  <a:pt x="1910397" y="425398"/>
                </a:moveTo>
                <a:lnTo>
                  <a:pt x="1909673" y="383539"/>
                </a:lnTo>
                <a:lnTo>
                  <a:pt x="1907690" y="344170"/>
                </a:lnTo>
                <a:lnTo>
                  <a:pt x="1902345" y="290829"/>
                </a:lnTo>
                <a:lnTo>
                  <a:pt x="1900059" y="275589"/>
                </a:lnTo>
                <a:lnTo>
                  <a:pt x="1912788" y="275589"/>
                </a:lnTo>
                <a:lnTo>
                  <a:pt x="1914918" y="289560"/>
                </a:lnTo>
                <a:lnTo>
                  <a:pt x="1916747" y="304145"/>
                </a:lnTo>
                <a:lnTo>
                  <a:pt x="1916506" y="306070"/>
                </a:lnTo>
                <a:lnTo>
                  <a:pt x="1914715" y="323850"/>
                </a:lnTo>
                <a:lnTo>
                  <a:pt x="1913204" y="342900"/>
                </a:lnTo>
                <a:lnTo>
                  <a:pt x="1912010" y="361950"/>
                </a:lnTo>
                <a:lnTo>
                  <a:pt x="1911121" y="383539"/>
                </a:lnTo>
                <a:lnTo>
                  <a:pt x="1910588" y="403860"/>
                </a:lnTo>
                <a:lnTo>
                  <a:pt x="1910397" y="425398"/>
                </a:lnTo>
                <a:close/>
              </a:path>
              <a:path w="3833495" h="477520">
                <a:moveTo>
                  <a:pt x="1933409" y="276860"/>
                </a:moveTo>
                <a:lnTo>
                  <a:pt x="1933435" y="275589"/>
                </a:lnTo>
                <a:lnTo>
                  <a:pt x="1933639" y="275589"/>
                </a:lnTo>
                <a:lnTo>
                  <a:pt x="1933409" y="276860"/>
                </a:lnTo>
                <a:close/>
              </a:path>
              <a:path w="3833495" h="477520">
                <a:moveTo>
                  <a:pt x="1922665" y="477520"/>
                </a:moveTo>
                <a:lnTo>
                  <a:pt x="1910829" y="477520"/>
                </a:lnTo>
                <a:lnTo>
                  <a:pt x="1910397" y="425398"/>
                </a:lnTo>
                <a:lnTo>
                  <a:pt x="1910588" y="403860"/>
                </a:lnTo>
                <a:lnTo>
                  <a:pt x="1911121" y="383539"/>
                </a:lnTo>
                <a:lnTo>
                  <a:pt x="1911958" y="363220"/>
                </a:lnTo>
                <a:lnTo>
                  <a:pt x="1912010" y="361950"/>
                </a:lnTo>
                <a:lnTo>
                  <a:pt x="1914715" y="323850"/>
                </a:lnTo>
                <a:lnTo>
                  <a:pt x="1916747" y="304145"/>
                </a:lnTo>
                <a:lnTo>
                  <a:pt x="1916988" y="306070"/>
                </a:lnTo>
                <a:lnTo>
                  <a:pt x="1921484" y="361950"/>
                </a:lnTo>
                <a:lnTo>
                  <a:pt x="1922919" y="403860"/>
                </a:lnTo>
                <a:lnTo>
                  <a:pt x="1923097" y="425398"/>
                </a:lnTo>
                <a:lnTo>
                  <a:pt x="1922665" y="477520"/>
                </a:lnTo>
                <a:close/>
              </a:path>
            </a:pathLst>
          </a:custGeom>
          <a:solidFill>
            <a:srgbClr val="C83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 descr=""/>
          <p:cNvSpPr txBox="1"/>
          <p:nvPr/>
        </p:nvSpPr>
        <p:spPr>
          <a:xfrm>
            <a:off x="2042795" y="4970145"/>
            <a:ext cx="17665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阶段</a:t>
            </a:r>
            <a:r>
              <a:rPr dirty="0" sz="1800" spc="-10" b="1">
                <a:latin typeface="Microsoft YaHei"/>
                <a:cs typeface="Microsoft YaHei"/>
              </a:rPr>
              <a:t>1</a:t>
            </a:r>
            <a:r>
              <a:rPr dirty="0" sz="1800" spc="-15" b="1">
                <a:latin typeface="Microsoft YaHei"/>
                <a:cs typeface="Microsoft YaHei"/>
              </a:rPr>
              <a:t>：模型训练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30" name="object 30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2232660" y="5381244"/>
            <a:ext cx="1117091" cy="861060"/>
          </a:xfrm>
          <a:prstGeom prst="rect">
            <a:avLst/>
          </a:prstGeom>
        </p:spPr>
      </p:pic>
      <p:sp>
        <p:nvSpPr>
          <p:cNvPr id="31" name="object 31" descr=""/>
          <p:cNvSpPr/>
          <p:nvPr/>
        </p:nvSpPr>
        <p:spPr>
          <a:xfrm>
            <a:off x="6805612" y="4449076"/>
            <a:ext cx="4205605" cy="477520"/>
          </a:xfrm>
          <a:custGeom>
            <a:avLst/>
            <a:gdLst/>
            <a:ahLst/>
            <a:cxnLst/>
            <a:rect l="l" t="t" r="r" b="b"/>
            <a:pathLst>
              <a:path w="4205605" h="477520">
                <a:moveTo>
                  <a:pt x="2070976" y="223520"/>
                </a:moveTo>
                <a:lnTo>
                  <a:pt x="2069261" y="220979"/>
                </a:lnTo>
                <a:lnTo>
                  <a:pt x="2069769" y="220979"/>
                </a:lnTo>
                <a:lnTo>
                  <a:pt x="2068017" y="219710"/>
                </a:lnTo>
                <a:lnTo>
                  <a:pt x="2068804" y="219710"/>
                </a:lnTo>
                <a:lnTo>
                  <a:pt x="2067026" y="218439"/>
                </a:lnTo>
                <a:lnTo>
                  <a:pt x="38036" y="218439"/>
                </a:lnTo>
                <a:lnTo>
                  <a:pt x="34988" y="217170"/>
                </a:lnTo>
                <a:lnTo>
                  <a:pt x="15849" y="177800"/>
                </a:lnTo>
                <a:lnTo>
                  <a:pt x="8178" y="135889"/>
                </a:lnTo>
                <a:lnTo>
                  <a:pt x="2806" y="82550"/>
                </a:lnTo>
                <a:lnTo>
                  <a:pt x="723" y="43179"/>
                </a:lnTo>
                <a:lnTo>
                  <a:pt x="0" y="0"/>
                </a:lnTo>
                <a:lnTo>
                  <a:pt x="12700" y="0"/>
                </a:lnTo>
                <a:lnTo>
                  <a:pt x="12877" y="21589"/>
                </a:lnTo>
                <a:lnTo>
                  <a:pt x="13423" y="41910"/>
                </a:lnTo>
                <a:lnTo>
                  <a:pt x="15481" y="82550"/>
                </a:lnTo>
                <a:lnTo>
                  <a:pt x="20751" y="134620"/>
                </a:lnTo>
                <a:lnTo>
                  <a:pt x="23037" y="149860"/>
                </a:lnTo>
                <a:lnTo>
                  <a:pt x="23237" y="149860"/>
                </a:lnTo>
                <a:lnTo>
                  <a:pt x="25488" y="162560"/>
                </a:lnTo>
                <a:lnTo>
                  <a:pt x="28168" y="175260"/>
                </a:lnTo>
                <a:lnTo>
                  <a:pt x="29565" y="180339"/>
                </a:lnTo>
                <a:lnTo>
                  <a:pt x="31000" y="185420"/>
                </a:lnTo>
                <a:lnTo>
                  <a:pt x="32448" y="189229"/>
                </a:lnTo>
                <a:lnTo>
                  <a:pt x="34023" y="194310"/>
                </a:lnTo>
                <a:lnTo>
                  <a:pt x="34459" y="194310"/>
                </a:lnTo>
                <a:lnTo>
                  <a:pt x="35534" y="196850"/>
                </a:lnTo>
                <a:lnTo>
                  <a:pt x="35382" y="196850"/>
                </a:lnTo>
                <a:lnTo>
                  <a:pt x="37033" y="200660"/>
                </a:lnTo>
                <a:lnTo>
                  <a:pt x="37367" y="200660"/>
                </a:lnTo>
                <a:lnTo>
                  <a:pt x="38493" y="203200"/>
                </a:lnTo>
                <a:lnTo>
                  <a:pt x="39027" y="203200"/>
                </a:lnTo>
                <a:lnTo>
                  <a:pt x="39890" y="204470"/>
                </a:lnTo>
                <a:lnTo>
                  <a:pt x="39382" y="204470"/>
                </a:lnTo>
                <a:lnTo>
                  <a:pt x="41135" y="205739"/>
                </a:lnTo>
                <a:lnTo>
                  <a:pt x="40347" y="205739"/>
                </a:lnTo>
                <a:lnTo>
                  <a:pt x="42125" y="207010"/>
                </a:lnTo>
                <a:lnTo>
                  <a:pt x="2071116" y="207010"/>
                </a:lnTo>
                <a:lnTo>
                  <a:pt x="2074164" y="208279"/>
                </a:lnTo>
                <a:lnTo>
                  <a:pt x="2084637" y="222250"/>
                </a:lnTo>
                <a:lnTo>
                  <a:pt x="2070658" y="222250"/>
                </a:lnTo>
                <a:lnTo>
                  <a:pt x="2070976" y="223520"/>
                </a:lnTo>
                <a:close/>
              </a:path>
              <a:path w="4205605" h="477520">
                <a:moveTo>
                  <a:pt x="4195295" y="149860"/>
                </a:moveTo>
                <a:lnTo>
                  <a:pt x="4182567" y="149860"/>
                </a:lnTo>
                <a:lnTo>
                  <a:pt x="4184827" y="134620"/>
                </a:lnTo>
                <a:lnTo>
                  <a:pt x="4186859" y="118110"/>
                </a:lnTo>
                <a:lnTo>
                  <a:pt x="4188650" y="100329"/>
                </a:lnTo>
                <a:lnTo>
                  <a:pt x="4190136" y="82550"/>
                </a:lnTo>
                <a:lnTo>
                  <a:pt x="4191243" y="63500"/>
                </a:lnTo>
                <a:lnTo>
                  <a:pt x="4191317" y="62229"/>
                </a:lnTo>
                <a:lnTo>
                  <a:pt x="4192139" y="43179"/>
                </a:lnTo>
                <a:lnTo>
                  <a:pt x="4192193" y="41910"/>
                </a:lnTo>
                <a:lnTo>
                  <a:pt x="4192727" y="21589"/>
                </a:lnTo>
                <a:lnTo>
                  <a:pt x="4192904" y="0"/>
                </a:lnTo>
                <a:lnTo>
                  <a:pt x="4205605" y="0"/>
                </a:lnTo>
                <a:lnTo>
                  <a:pt x="4205414" y="21589"/>
                </a:lnTo>
                <a:lnTo>
                  <a:pt x="4204912" y="41910"/>
                </a:lnTo>
                <a:lnTo>
                  <a:pt x="4204881" y="43179"/>
                </a:lnTo>
                <a:lnTo>
                  <a:pt x="4204047" y="62229"/>
                </a:lnTo>
                <a:lnTo>
                  <a:pt x="4203992" y="63500"/>
                </a:lnTo>
                <a:lnTo>
                  <a:pt x="4202798" y="82550"/>
                </a:lnTo>
                <a:lnTo>
                  <a:pt x="4201387" y="100329"/>
                </a:lnTo>
                <a:lnTo>
                  <a:pt x="4201286" y="101600"/>
                </a:lnTo>
                <a:lnTo>
                  <a:pt x="4199496" y="119379"/>
                </a:lnTo>
                <a:lnTo>
                  <a:pt x="4197426" y="135889"/>
                </a:lnTo>
                <a:lnTo>
                  <a:pt x="4195295" y="149860"/>
                </a:lnTo>
                <a:close/>
              </a:path>
              <a:path w="4205605" h="477520">
                <a:moveTo>
                  <a:pt x="23237" y="149860"/>
                </a:moveTo>
                <a:lnTo>
                  <a:pt x="23037" y="149860"/>
                </a:lnTo>
                <a:lnTo>
                  <a:pt x="23012" y="148589"/>
                </a:lnTo>
                <a:lnTo>
                  <a:pt x="23237" y="149860"/>
                </a:lnTo>
                <a:close/>
              </a:path>
              <a:path w="4205605" h="477520">
                <a:moveTo>
                  <a:pt x="4185107" y="194310"/>
                </a:moveTo>
                <a:lnTo>
                  <a:pt x="4171581" y="194310"/>
                </a:lnTo>
                <a:lnTo>
                  <a:pt x="4173080" y="189229"/>
                </a:lnTo>
                <a:lnTo>
                  <a:pt x="4174540" y="185420"/>
                </a:lnTo>
                <a:lnTo>
                  <a:pt x="4177372" y="175260"/>
                </a:lnTo>
                <a:lnTo>
                  <a:pt x="4180065" y="162560"/>
                </a:lnTo>
                <a:lnTo>
                  <a:pt x="4182592" y="148589"/>
                </a:lnTo>
                <a:lnTo>
                  <a:pt x="4182567" y="149860"/>
                </a:lnTo>
                <a:lnTo>
                  <a:pt x="4195295" y="149860"/>
                </a:lnTo>
                <a:lnTo>
                  <a:pt x="4195102" y="151129"/>
                </a:lnTo>
                <a:lnTo>
                  <a:pt x="4192536" y="165100"/>
                </a:lnTo>
                <a:lnTo>
                  <a:pt x="4189755" y="177800"/>
                </a:lnTo>
                <a:lnTo>
                  <a:pt x="4188256" y="184150"/>
                </a:lnTo>
                <a:lnTo>
                  <a:pt x="4186720" y="189229"/>
                </a:lnTo>
                <a:lnTo>
                  <a:pt x="4185107" y="194310"/>
                </a:lnTo>
                <a:close/>
              </a:path>
              <a:path w="4205605" h="477520">
                <a:moveTo>
                  <a:pt x="34459" y="194310"/>
                </a:moveTo>
                <a:lnTo>
                  <a:pt x="34023" y="194310"/>
                </a:lnTo>
                <a:lnTo>
                  <a:pt x="33921" y="193039"/>
                </a:lnTo>
                <a:lnTo>
                  <a:pt x="34459" y="194310"/>
                </a:lnTo>
                <a:close/>
              </a:path>
              <a:path w="4205605" h="477520">
                <a:moveTo>
                  <a:pt x="4182283" y="200660"/>
                </a:moveTo>
                <a:lnTo>
                  <a:pt x="4168571" y="200660"/>
                </a:lnTo>
                <a:lnTo>
                  <a:pt x="4170222" y="196850"/>
                </a:lnTo>
                <a:lnTo>
                  <a:pt x="4170070" y="196850"/>
                </a:lnTo>
                <a:lnTo>
                  <a:pt x="4171683" y="193039"/>
                </a:lnTo>
                <a:lnTo>
                  <a:pt x="4171581" y="194310"/>
                </a:lnTo>
                <a:lnTo>
                  <a:pt x="4185107" y="194310"/>
                </a:lnTo>
                <a:lnTo>
                  <a:pt x="4183443" y="198120"/>
                </a:lnTo>
                <a:lnTo>
                  <a:pt x="4182283" y="200660"/>
                </a:lnTo>
                <a:close/>
              </a:path>
              <a:path w="4205605" h="477520">
                <a:moveTo>
                  <a:pt x="37367" y="200660"/>
                </a:moveTo>
                <a:lnTo>
                  <a:pt x="37033" y="200660"/>
                </a:lnTo>
                <a:lnTo>
                  <a:pt x="36804" y="199389"/>
                </a:lnTo>
                <a:lnTo>
                  <a:pt x="37367" y="200660"/>
                </a:lnTo>
                <a:close/>
              </a:path>
              <a:path w="4205605" h="477520">
                <a:moveTo>
                  <a:pt x="4181089" y="203200"/>
                </a:moveTo>
                <a:lnTo>
                  <a:pt x="4167111" y="203200"/>
                </a:lnTo>
                <a:lnTo>
                  <a:pt x="4168787" y="199389"/>
                </a:lnTo>
                <a:lnTo>
                  <a:pt x="4168571" y="200660"/>
                </a:lnTo>
                <a:lnTo>
                  <a:pt x="4182283" y="200660"/>
                </a:lnTo>
                <a:lnTo>
                  <a:pt x="4181703" y="201929"/>
                </a:lnTo>
                <a:lnTo>
                  <a:pt x="4181089" y="203200"/>
                </a:lnTo>
                <a:close/>
              </a:path>
              <a:path w="4205605" h="477520">
                <a:moveTo>
                  <a:pt x="39027" y="203200"/>
                </a:moveTo>
                <a:lnTo>
                  <a:pt x="38493" y="203200"/>
                </a:lnTo>
                <a:lnTo>
                  <a:pt x="38163" y="201929"/>
                </a:lnTo>
                <a:lnTo>
                  <a:pt x="39027" y="203200"/>
                </a:lnTo>
                <a:close/>
              </a:path>
              <a:path w="4205605" h="477520">
                <a:moveTo>
                  <a:pt x="2109152" y="425396"/>
                </a:moveTo>
                <a:lnTo>
                  <a:pt x="2108961" y="403860"/>
                </a:lnTo>
                <a:lnTo>
                  <a:pt x="2108428" y="383539"/>
                </a:lnTo>
                <a:lnTo>
                  <a:pt x="2107591" y="363220"/>
                </a:lnTo>
                <a:lnTo>
                  <a:pt x="2107539" y="361950"/>
                </a:lnTo>
                <a:lnTo>
                  <a:pt x="2106425" y="344170"/>
                </a:lnTo>
                <a:lnTo>
                  <a:pt x="2106345" y="342900"/>
                </a:lnTo>
                <a:lnTo>
                  <a:pt x="2104935" y="325120"/>
                </a:lnTo>
                <a:lnTo>
                  <a:pt x="2104834" y="323850"/>
                </a:lnTo>
                <a:lnTo>
                  <a:pt x="2103043" y="306070"/>
                </a:lnTo>
                <a:lnTo>
                  <a:pt x="2102802" y="304145"/>
                </a:lnTo>
                <a:lnTo>
                  <a:pt x="2104631" y="289560"/>
                </a:lnTo>
                <a:lnTo>
                  <a:pt x="2106955" y="274320"/>
                </a:lnTo>
                <a:lnTo>
                  <a:pt x="2109520" y="260350"/>
                </a:lnTo>
                <a:lnTo>
                  <a:pt x="2112302" y="247650"/>
                </a:lnTo>
                <a:lnTo>
                  <a:pt x="2113800" y="242570"/>
                </a:lnTo>
                <a:lnTo>
                  <a:pt x="2115337" y="236220"/>
                </a:lnTo>
                <a:lnTo>
                  <a:pt x="2134489" y="207010"/>
                </a:lnTo>
                <a:lnTo>
                  <a:pt x="4163479" y="207010"/>
                </a:lnTo>
                <a:lnTo>
                  <a:pt x="4165257" y="205739"/>
                </a:lnTo>
                <a:lnTo>
                  <a:pt x="4164469" y="205739"/>
                </a:lnTo>
                <a:lnTo>
                  <a:pt x="4166222" y="204470"/>
                </a:lnTo>
                <a:lnTo>
                  <a:pt x="4165714" y="204470"/>
                </a:lnTo>
                <a:lnTo>
                  <a:pt x="4167428" y="201929"/>
                </a:lnTo>
                <a:lnTo>
                  <a:pt x="4167111" y="203200"/>
                </a:lnTo>
                <a:lnTo>
                  <a:pt x="4181089" y="203200"/>
                </a:lnTo>
                <a:lnTo>
                  <a:pt x="4167568" y="218439"/>
                </a:lnTo>
                <a:lnTo>
                  <a:pt x="2138578" y="218439"/>
                </a:lnTo>
                <a:lnTo>
                  <a:pt x="2136800" y="219710"/>
                </a:lnTo>
                <a:lnTo>
                  <a:pt x="2137587" y="219710"/>
                </a:lnTo>
                <a:lnTo>
                  <a:pt x="2135835" y="220979"/>
                </a:lnTo>
                <a:lnTo>
                  <a:pt x="2136343" y="220979"/>
                </a:lnTo>
                <a:lnTo>
                  <a:pt x="2135485" y="222250"/>
                </a:lnTo>
                <a:lnTo>
                  <a:pt x="2134946" y="222250"/>
                </a:lnTo>
                <a:lnTo>
                  <a:pt x="2133828" y="224789"/>
                </a:lnTo>
                <a:lnTo>
                  <a:pt x="2133485" y="224789"/>
                </a:lnTo>
                <a:lnTo>
                  <a:pt x="2131834" y="228600"/>
                </a:lnTo>
                <a:lnTo>
                  <a:pt x="2131987" y="228600"/>
                </a:lnTo>
                <a:lnTo>
                  <a:pt x="2130911" y="231139"/>
                </a:lnTo>
                <a:lnTo>
                  <a:pt x="2130475" y="231139"/>
                </a:lnTo>
                <a:lnTo>
                  <a:pt x="2128977" y="236220"/>
                </a:lnTo>
                <a:lnTo>
                  <a:pt x="2127516" y="240029"/>
                </a:lnTo>
                <a:lnTo>
                  <a:pt x="2124671" y="250189"/>
                </a:lnTo>
                <a:lnTo>
                  <a:pt x="2121992" y="262889"/>
                </a:lnTo>
                <a:lnTo>
                  <a:pt x="2119694" y="275589"/>
                </a:lnTo>
                <a:lnTo>
                  <a:pt x="2119490" y="275589"/>
                </a:lnTo>
                <a:lnTo>
                  <a:pt x="2113406" y="325120"/>
                </a:lnTo>
                <a:lnTo>
                  <a:pt x="2110818" y="361950"/>
                </a:lnTo>
                <a:lnTo>
                  <a:pt x="2110740" y="363220"/>
                </a:lnTo>
                <a:lnTo>
                  <a:pt x="2109863" y="383539"/>
                </a:lnTo>
                <a:lnTo>
                  <a:pt x="2109330" y="403860"/>
                </a:lnTo>
                <a:lnTo>
                  <a:pt x="2109152" y="425396"/>
                </a:lnTo>
                <a:close/>
              </a:path>
              <a:path w="4205605" h="477520">
                <a:moveTo>
                  <a:pt x="42405" y="207010"/>
                </a:moveTo>
                <a:lnTo>
                  <a:pt x="42125" y="207010"/>
                </a:lnTo>
                <a:lnTo>
                  <a:pt x="40906" y="205739"/>
                </a:lnTo>
                <a:lnTo>
                  <a:pt x="41465" y="205739"/>
                </a:lnTo>
                <a:lnTo>
                  <a:pt x="42405" y="207010"/>
                </a:lnTo>
                <a:close/>
              </a:path>
              <a:path w="4205605" h="477520">
                <a:moveTo>
                  <a:pt x="42710" y="207010"/>
                </a:moveTo>
                <a:lnTo>
                  <a:pt x="40906" y="205739"/>
                </a:lnTo>
                <a:lnTo>
                  <a:pt x="41490" y="205739"/>
                </a:lnTo>
                <a:lnTo>
                  <a:pt x="42710" y="207010"/>
                </a:lnTo>
                <a:close/>
              </a:path>
              <a:path w="4205605" h="477520">
                <a:moveTo>
                  <a:pt x="4162894" y="207010"/>
                </a:moveTo>
                <a:lnTo>
                  <a:pt x="4164114" y="205739"/>
                </a:lnTo>
                <a:lnTo>
                  <a:pt x="4164698" y="205739"/>
                </a:lnTo>
                <a:lnTo>
                  <a:pt x="4162894" y="207010"/>
                </a:lnTo>
                <a:close/>
              </a:path>
              <a:path w="4205605" h="477520">
                <a:moveTo>
                  <a:pt x="4163479" y="207010"/>
                </a:moveTo>
                <a:lnTo>
                  <a:pt x="4163199" y="207010"/>
                </a:lnTo>
                <a:lnTo>
                  <a:pt x="4164126" y="205739"/>
                </a:lnTo>
                <a:lnTo>
                  <a:pt x="4164698" y="205739"/>
                </a:lnTo>
                <a:lnTo>
                  <a:pt x="4163479" y="207010"/>
                </a:lnTo>
                <a:close/>
              </a:path>
              <a:path w="4205605" h="477520">
                <a:moveTo>
                  <a:pt x="2067661" y="219710"/>
                </a:moveTo>
                <a:lnTo>
                  <a:pt x="40043" y="218439"/>
                </a:lnTo>
                <a:lnTo>
                  <a:pt x="2066442" y="218439"/>
                </a:lnTo>
                <a:lnTo>
                  <a:pt x="2067661" y="219710"/>
                </a:lnTo>
                <a:close/>
              </a:path>
              <a:path w="4205605" h="477520">
                <a:moveTo>
                  <a:pt x="2068245" y="219710"/>
                </a:moveTo>
                <a:lnTo>
                  <a:pt x="2066442" y="218439"/>
                </a:lnTo>
                <a:lnTo>
                  <a:pt x="2067026" y="218439"/>
                </a:lnTo>
                <a:lnTo>
                  <a:pt x="2068245" y="219710"/>
                </a:lnTo>
                <a:close/>
              </a:path>
              <a:path w="4205605" h="477520">
                <a:moveTo>
                  <a:pt x="2137359" y="219710"/>
                </a:moveTo>
                <a:lnTo>
                  <a:pt x="2138578" y="218439"/>
                </a:lnTo>
                <a:lnTo>
                  <a:pt x="2139162" y="218439"/>
                </a:lnTo>
                <a:lnTo>
                  <a:pt x="2137359" y="219710"/>
                </a:lnTo>
                <a:close/>
              </a:path>
              <a:path w="4205605" h="477520">
                <a:moveTo>
                  <a:pt x="2138362" y="219710"/>
                </a:moveTo>
                <a:lnTo>
                  <a:pt x="2137943" y="219710"/>
                </a:lnTo>
                <a:lnTo>
                  <a:pt x="2139162" y="218439"/>
                </a:lnTo>
                <a:lnTo>
                  <a:pt x="4167568" y="218439"/>
                </a:lnTo>
                <a:lnTo>
                  <a:pt x="2138362" y="219710"/>
                </a:lnTo>
                <a:close/>
              </a:path>
              <a:path w="4205605" h="477520">
                <a:moveTo>
                  <a:pt x="2072335" y="226060"/>
                </a:moveTo>
                <a:lnTo>
                  <a:pt x="2070658" y="222250"/>
                </a:lnTo>
                <a:lnTo>
                  <a:pt x="2084637" y="222250"/>
                </a:lnTo>
                <a:lnTo>
                  <a:pt x="2085251" y="223520"/>
                </a:lnTo>
                <a:lnTo>
                  <a:pt x="2085831" y="224789"/>
                </a:lnTo>
                <a:lnTo>
                  <a:pt x="2072119" y="224789"/>
                </a:lnTo>
                <a:lnTo>
                  <a:pt x="2072335" y="226060"/>
                </a:lnTo>
                <a:close/>
              </a:path>
              <a:path w="4205605" h="477520">
                <a:moveTo>
                  <a:pt x="2134628" y="223520"/>
                </a:moveTo>
                <a:lnTo>
                  <a:pt x="2134946" y="222250"/>
                </a:lnTo>
                <a:lnTo>
                  <a:pt x="2135485" y="222250"/>
                </a:lnTo>
                <a:lnTo>
                  <a:pt x="2134628" y="223520"/>
                </a:lnTo>
                <a:close/>
              </a:path>
              <a:path w="4205605" h="477520">
                <a:moveTo>
                  <a:pt x="2075230" y="232410"/>
                </a:moveTo>
                <a:lnTo>
                  <a:pt x="2073617" y="228600"/>
                </a:lnTo>
                <a:lnTo>
                  <a:pt x="2073770" y="228600"/>
                </a:lnTo>
                <a:lnTo>
                  <a:pt x="2072119" y="224789"/>
                </a:lnTo>
                <a:lnTo>
                  <a:pt x="2085831" y="224789"/>
                </a:lnTo>
                <a:lnTo>
                  <a:pt x="2086991" y="227329"/>
                </a:lnTo>
                <a:lnTo>
                  <a:pt x="2088654" y="231139"/>
                </a:lnTo>
                <a:lnTo>
                  <a:pt x="2075129" y="231139"/>
                </a:lnTo>
                <a:lnTo>
                  <a:pt x="2075230" y="232410"/>
                </a:lnTo>
                <a:close/>
              </a:path>
              <a:path w="4205605" h="477520">
                <a:moveTo>
                  <a:pt x="2133269" y="226060"/>
                </a:moveTo>
                <a:lnTo>
                  <a:pt x="2133485" y="224789"/>
                </a:lnTo>
                <a:lnTo>
                  <a:pt x="2133828" y="224789"/>
                </a:lnTo>
                <a:lnTo>
                  <a:pt x="2133269" y="226060"/>
                </a:lnTo>
                <a:close/>
              </a:path>
              <a:path w="4205605" h="477520">
                <a:moveTo>
                  <a:pt x="2086140" y="276860"/>
                </a:moveTo>
                <a:lnTo>
                  <a:pt x="2076703" y="236220"/>
                </a:lnTo>
                <a:lnTo>
                  <a:pt x="2075129" y="231139"/>
                </a:lnTo>
                <a:lnTo>
                  <a:pt x="2088654" y="231139"/>
                </a:lnTo>
                <a:lnTo>
                  <a:pt x="2090267" y="236220"/>
                </a:lnTo>
                <a:lnTo>
                  <a:pt x="2091804" y="242570"/>
                </a:lnTo>
                <a:lnTo>
                  <a:pt x="2093302" y="247650"/>
                </a:lnTo>
                <a:lnTo>
                  <a:pt x="2096084" y="260350"/>
                </a:lnTo>
                <a:lnTo>
                  <a:pt x="2098649" y="274320"/>
                </a:lnTo>
                <a:lnTo>
                  <a:pt x="2098843" y="275589"/>
                </a:lnTo>
                <a:lnTo>
                  <a:pt x="2086114" y="275589"/>
                </a:lnTo>
                <a:lnTo>
                  <a:pt x="2086140" y="276860"/>
                </a:lnTo>
                <a:close/>
              </a:path>
              <a:path w="4205605" h="477520">
                <a:moveTo>
                  <a:pt x="2130374" y="232410"/>
                </a:moveTo>
                <a:lnTo>
                  <a:pt x="2130475" y="231139"/>
                </a:lnTo>
                <a:lnTo>
                  <a:pt x="2130911" y="231139"/>
                </a:lnTo>
                <a:lnTo>
                  <a:pt x="2130374" y="232410"/>
                </a:lnTo>
                <a:close/>
              </a:path>
              <a:path w="4205605" h="477520">
                <a:moveTo>
                  <a:pt x="2096452" y="425396"/>
                </a:moveTo>
                <a:lnTo>
                  <a:pt x="2095728" y="383539"/>
                </a:lnTo>
                <a:lnTo>
                  <a:pt x="2093745" y="344170"/>
                </a:lnTo>
                <a:lnTo>
                  <a:pt x="2088400" y="290829"/>
                </a:lnTo>
                <a:lnTo>
                  <a:pt x="2086114" y="275589"/>
                </a:lnTo>
                <a:lnTo>
                  <a:pt x="2098843" y="275589"/>
                </a:lnTo>
                <a:lnTo>
                  <a:pt x="2100973" y="289560"/>
                </a:lnTo>
                <a:lnTo>
                  <a:pt x="2102802" y="304145"/>
                </a:lnTo>
                <a:lnTo>
                  <a:pt x="2102561" y="306070"/>
                </a:lnTo>
                <a:lnTo>
                  <a:pt x="2100770" y="323850"/>
                </a:lnTo>
                <a:lnTo>
                  <a:pt x="2099259" y="342900"/>
                </a:lnTo>
                <a:lnTo>
                  <a:pt x="2098052" y="361950"/>
                </a:lnTo>
                <a:lnTo>
                  <a:pt x="2097176" y="383539"/>
                </a:lnTo>
                <a:lnTo>
                  <a:pt x="2096630" y="403860"/>
                </a:lnTo>
                <a:lnTo>
                  <a:pt x="2096452" y="425396"/>
                </a:lnTo>
                <a:close/>
              </a:path>
              <a:path w="4205605" h="477520">
                <a:moveTo>
                  <a:pt x="2119464" y="276860"/>
                </a:moveTo>
                <a:lnTo>
                  <a:pt x="2119490" y="275589"/>
                </a:lnTo>
                <a:lnTo>
                  <a:pt x="2119694" y="275589"/>
                </a:lnTo>
                <a:lnTo>
                  <a:pt x="2119464" y="276860"/>
                </a:lnTo>
                <a:close/>
              </a:path>
              <a:path w="4205605" h="477520">
                <a:moveTo>
                  <a:pt x="2108720" y="477520"/>
                </a:moveTo>
                <a:lnTo>
                  <a:pt x="2096884" y="477520"/>
                </a:lnTo>
                <a:lnTo>
                  <a:pt x="2096452" y="425396"/>
                </a:lnTo>
                <a:lnTo>
                  <a:pt x="2096630" y="403860"/>
                </a:lnTo>
                <a:lnTo>
                  <a:pt x="2097176" y="383539"/>
                </a:lnTo>
                <a:lnTo>
                  <a:pt x="2098001" y="363220"/>
                </a:lnTo>
                <a:lnTo>
                  <a:pt x="2098052" y="361950"/>
                </a:lnTo>
                <a:lnTo>
                  <a:pt x="2099178" y="344170"/>
                </a:lnTo>
                <a:lnTo>
                  <a:pt x="2099259" y="342900"/>
                </a:lnTo>
                <a:lnTo>
                  <a:pt x="2100669" y="325120"/>
                </a:lnTo>
                <a:lnTo>
                  <a:pt x="2100770" y="323850"/>
                </a:lnTo>
                <a:lnTo>
                  <a:pt x="2102561" y="306070"/>
                </a:lnTo>
                <a:lnTo>
                  <a:pt x="2102802" y="304145"/>
                </a:lnTo>
                <a:lnTo>
                  <a:pt x="2103043" y="306070"/>
                </a:lnTo>
                <a:lnTo>
                  <a:pt x="2107539" y="361950"/>
                </a:lnTo>
                <a:lnTo>
                  <a:pt x="2108961" y="403860"/>
                </a:lnTo>
                <a:lnTo>
                  <a:pt x="2109152" y="425396"/>
                </a:lnTo>
                <a:lnTo>
                  <a:pt x="2108720" y="477520"/>
                </a:lnTo>
                <a:close/>
              </a:path>
            </a:pathLst>
          </a:custGeom>
          <a:solidFill>
            <a:srgbClr val="C83E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 descr=""/>
          <p:cNvSpPr txBox="1"/>
          <p:nvPr/>
        </p:nvSpPr>
        <p:spPr>
          <a:xfrm>
            <a:off x="8253730" y="4970145"/>
            <a:ext cx="13093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阶段</a:t>
            </a:r>
            <a:r>
              <a:rPr dirty="0" sz="1800" spc="-10" b="1">
                <a:latin typeface="Microsoft YaHei"/>
                <a:cs typeface="Microsoft YaHei"/>
              </a:rPr>
              <a:t>2</a:t>
            </a:r>
            <a:r>
              <a:rPr dirty="0" sz="1800" spc="-20" b="1">
                <a:latin typeface="Microsoft YaHei"/>
                <a:cs typeface="Microsoft YaHei"/>
              </a:rPr>
              <a:t>：推理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33" name="object 33" descr="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74380" y="5475732"/>
            <a:ext cx="1235964" cy="675132"/>
          </a:xfrm>
          <a:prstGeom prst="rect">
            <a:avLst/>
          </a:prstGeom>
        </p:spPr>
      </p:pic>
      <p:sp>
        <p:nvSpPr>
          <p:cNvPr id="34" name="object 34" descr=""/>
          <p:cNvSpPr txBox="1"/>
          <p:nvPr/>
        </p:nvSpPr>
        <p:spPr>
          <a:xfrm>
            <a:off x="8065007" y="1205483"/>
            <a:ext cx="2447925" cy="521334"/>
          </a:xfrm>
          <a:prstGeom prst="rect">
            <a:avLst/>
          </a:prstGeom>
          <a:solidFill>
            <a:srgbClr val="A13838"/>
          </a:solidFill>
        </p:spPr>
        <p:txBody>
          <a:bodyPr wrap="square" lIns="0" tIns="139700" rIns="0" bIns="0" rtlCol="0" vert="horz">
            <a:spAutoFit/>
          </a:bodyPr>
          <a:lstStyle/>
          <a:p>
            <a:pPr marL="334645">
              <a:lnSpc>
                <a:spcPct val="100000"/>
              </a:lnSpc>
              <a:spcBef>
                <a:spcPts val="1100"/>
              </a:spcBef>
            </a:pPr>
            <a:r>
              <a:rPr dirty="0" sz="2000" spc="-20" b="1">
                <a:solidFill>
                  <a:srgbClr val="FFFFFF"/>
                </a:solidFill>
                <a:latin typeface="Microsoft YaHei"/>
                <a:cs typeface="Microsoft YaHei"/>
              </a:rPr>
              <a:t>大模型工作过程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327152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solidFill>
                  <a:srgbClr val="FFFFFF"/>
                </a:solidFill>
                <a:latin typeface="Microsoft YaHei"/>
                <a:cs typeface="Microsoft YaHei"/>
              </a:rPr>
              <a:t>GPT工作原理-</a:t>
            </a:r>
            <a:r>
              <a:rPr dirty="0" sz="3600" spc="-50" b="1">
                <a:solidFill>
                  <a:srgbClr val="FFFFFF"/>
                </a:solidFill>
                <a:latin typeface="Microsoft YaHei"/>
                <a:cs typeface="Microsoft YaHei"/>
              </a:rPr>
              <a:t>3</a:t>
            </a:r>
            <a:endParaRPr sz="36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558028" y="1405127"/>
            <a:ext cx="5370576" cy="2324100"/>
          </a:xfrm>
          <a:prstGeom prst="rect">
            <a:avLst/>
          </a:prstGeom>
        </p:spPr>
      </p:pic>
      <p:graphicFrame>
        <p:nvGraphicFramePr>
          <p:cNvPr id="10" name="object 10" descr=""/>
          <p:cNvGraphicFramePr>
            <a:graphicFrameLocks noGrp="1"/>
          </p:cNvGraphicFramePr>
          <p:nvPr/>
        </p:nvGraphicFramePr>
        <p:xfrm>
          <a:off x="895667" y="1456689"/>
          <a:ext cx="4266565" cy="4410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59535"/>
                <a:gridCol w="2821304"/>
              </a:tblGrid>
              <a:tr h="40322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800" spc="-1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数据来源</a:t>
                      </a:r>
                      <a:endParaRPr sz="1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59055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solidFill>
                      <a:srgbClr val="B15C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465"/>
                        </a:spcBef>
                      </a:pPr>
                      <a:r>
                        <a:rPr dirty="0" sz="1800" spc="-2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说明</a:t>
                      </a:r>
                      <a:endParaRPr sz="18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59055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solidFill>
                      <a:srgbClr val="B15C4B"/>
                    </a:solidFill>
                  </a:tcPr>
                </a:tc>
              </a:tr>
              <a:tr h="3886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300" spc="-20">
                          <a:latin typeface="Microsoft YaHei"/>
                          <a:cs typeface="Microsoft YaHei"/>
                        </a:rPr>
                        <a:t>维基百科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8890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300" spc="-10">
                          <a:latin typeface="Microsoft YaHei"/>
                          <a:cs typeface="Microsoft YaHei"/>
                        </a:rPr>
                        <a:t>在线百科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z="1300" spc="-30">
                          <a:latin typeface="Microsoft YaHei"/>
                          <a:cs typeface="Microsoft YaHei"/>
                        </a:rPr>
                        <a:t>严谨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8890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dirty="0" sz="1300" spc="-30">
                          <a:latin typeface="Microsoft YaHei"/>
                          <a:cs typeface="Microsoft YaHei"/>
                        </a:rPr>
                        <a:t>图书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69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  <a:tc>
                  <a:txBody>
                    <a:bodyPr/>
                    <a:lstStyle/>
                    <a:p>
                      <a:pPr marL="739140" marR="166370" indent="-567055">
                        <a:lnSpc>
                          <a:spcPct val="100000"/>
                        </a:lnSpc>
                        <a:spcBef>
                          <a:spcPts val="690"/>
                        </a:spcBef>
                      </a:pPr>
                      <a:r>
                        <a:rPr dirty="0" sz="1300" spc="-15">
                          <a:latin typeface="Microsoft YaHei"/>
                          <a:cs typeface="Microsoft YaHei"/>
                        </a:rPr>
                        <a:t>经典为主的古登堡计划和自助出版</a:t>
                      </a:r>
                      <a:r>
                        <a:rPr dirty="0" sz="1300" spc="-10">
                          <a:latin typeface="Microsoft YaHei"/>
                          <a:cs typeface="Microsoft YaHei"/>
                        </a:rPr>
                        <a:t>平台</a:t>
                      </a:r>
                      <a:r>
                        <a:rPr dirty="0" sz="1300" spc="-20">
                          <a:latin typeface="Calibri"/>
                          <a:cs typeface="Calibri"/>
                        </a:rPr>
                        <a:t>Smashwords</a:t>
                      </a:r>
                      <a:r>
                        <a:rPr dirty="0" sz="1300" spc="-50">
                          <a:latin typeface="Microsoft YaHei"/>
                          <a:cs typeface="Microsoft YaHei"/>
                        </a:rPr>
                        <a:t>等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8763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300" spc="-20">
                          <a:latin typeface="Microsoft YaHei"/>
                          <a:cs typeface="Microsoft YaHei"/>
                        </a:rPr>
                        <a:t>杂志期刊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9398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300" spc="-10">
                          <a:latin typeface="Microsoft YaHei"/>
                          <a:cs typeface="Microsoft YaHei"/>
                        </a:rPr>
                        <a:t>论文：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ArXiv</a:t>
                      </a:r>
                      <a:r>
                        <a:rPr dirty="0" sz="1300" spc="-50">
                          <a:latin typeface="Microsoft YaHei"/>
                          <a:cs typeface="Microsoft YaHei"/>
                        </a:rPr>
                        <a:t>等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9398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300" spc="-30">
                          <a:latin typeface="Microsoft YaHei"/>
                          <a:cs typeface="Microsoft YaHei"/>
                        </a:rPr>
                        <a:t>链接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9398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300" spc="-10">
                          <a:latin typeface="Calibri"/>
                          <a:cs typeface="Calibri"/>
                        </a:rPr>
                        <a:t>WebText,Reddit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8890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</a:tr>
              <a:tr h="57848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30"/>
                        </a:spcBef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Common</a:t>
                      </a:r>
                      <a:r>
                        <a:rPr dirty="0" sz="1300" spc="-35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20">
                          <a:latin typeface="Calibri"/>
                          <a:cs typeface="Calibri"/>
                        </a:rPr>
                        <a:t>Crawl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18161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470"/>
                        </a:spcBef>
                      </a:pPr>
                      <a:r>
                        <a:rPr dirty="0" sz="1300" spc="-10">
                          <a:latin typeface="Microsoft YaHei"/>
                          <a:cs typeface="Microsoft YaHei"/>
                        </a:rPr>
                        <a:t>开源项目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,</a:t>
                      </a:r>
                      <a:r>
                        <a:rPr dirty="0" sz="1300" spc="-15">
                          <a:latin typeface="Microsoft YaHei"/>
                          <a:cs typeface="Microsoft YaHei"/>
                        </a:rPr>
                        <a:t>爬取互联网所有数据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8669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39370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0"/>
                        </a:spcBef>
                      </a:pPr>
                      <a:r>
                        <a:rPr dirty="0" sz="1300" spc="-10">
                          <a:latin typeface="Calibri"/>
                          <a:cs typeface="Calibri"/>
                        </a:rPr>
                        <a:t>GitHub</a:t>
                      </a:r>
                      <a:endParaRPr sz="1300">
                        <a:latin typeface="Calibri"/>
                        <a:cs typeface="Calibri"/>
                      </a:endParaRPr>
                    </a:p>
                  </a:txBody>
                  <a:tcPr marL="0" marR="0" marB="0" marT="8890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40"/>
                        </a:spcBef>
                      </a:pPr>
                      <a:r>
                        <a:rPr dirty="0" sz="1300" spc="-20">
                          <a:latin typeface="Microsoft YaHei"/>
                          <a:cs typeface="Microsoft YaHei"/>
                        </a:rPr>
                        <a:t>程序员聚集地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9398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</a:tr>
              <a:tr h="12801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240"/>
                        </a:spcBef>
                      </a:pPr>
                      <a:endParaRPr sz="1300">
                        <a:latin typeface="Times New Roman"/>
                        <a:cs typeface="Times New Roman"/>
                      </a:endParaRP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dirty="0" sz="1300" spc="-30">
                          <a:latin typeface="Microsoft YaHei"/>
                          <a:cs typeface="Microsoft YaHei"/>
                        </a:rPr>
                        <a:t>合计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B15C4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377190" marR="262890" indent="-285750">
                        <a:lnSpc>
                          <a:spcPct val="100000"/>
                        </a:lnSpc>
                        <a:spcBef>
                          <a:spcPts val="330"/>
                        </a:spcBef>
                        <a:buFont typeface="Arial"/>
                        <a:buChar char="•"/>
                        <a:tabLst>
                          <a:tab pos="377190" algn="l"/>
                        </a:tabLst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700</a:t>
                      </a:r>
                      <a:r>
                        <a:rPr dirty="0" sz="1300" spc="-3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Microsoft YaHei"/>
                          <a:cs typeface="Microsoft YaHei"/>
                        </a:rPr>
                        <a:t>多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GB,</a:t>
                      </a:r>
                      <a:r>
                        <a:rPr dirty="0" sz="1300" spc="-10">
                          <a:latin typeface="Microsoft YaHei"/>
                          <a:cs typeface="Microsoft YaHei"/>
                        </a:rPr>
                        <a:t>约有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19</a:t>
                      </a:r>
                      <a:r>
                        <a:rPr dirty="0" sz="1300" spc="-20">
                          <a:latin typeface="Microsoft YaHei"/>
                          <a:cs typeface="Microsoft YaHei"/>
                        </a:rPr>
                        <a:t>万套四大名著的阅读量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  <a:p>
                      <a:pPr marL="376555" indent="-28511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6555" algn="l"/>
                        </a:tabLst>
                      </a:pPr>
                      <a:r>
                        <a:rPr dirty="0" sz="1300">
                          <a:latin typeface="Calibri"/>
                          <a:cs typeface="Calibri"/>
                        </a:rPr>
                        <a:t>5</a:t>
                      </a:r>
                      <a:r>
                        <a:rPr dirty="0" sz="1300" spc="50">
                          <a:latin typeface="Calibri"/>
                          <a:cs typeface="Calibri"/>
                        </a:rPr>
                        <a:t> 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000</a:t>
                      </a:r>
                      <a:r>
                        <a:rPr dirty="0" sz="1300" spc="-10">
                          <a:latin typeface="Microsoft YaHei"/>
                          <a:cs typeface="Microsoft YaHei"/>
                        </a:rPr>
                        <a:t>亿左右的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token</a:t>
                      </a:r>
                      <a:r>
                        <a:rPr dirty="0" sz="1300" spc="-10">
                          <a:latin typeface="Microsoft YaHei"/>
                          <a:cs typeface="Microsoft YaHei"/>
                        </a:rPr>
                        <a:t>数量。</a:t>
                      </a:r>
                      <a:r>
                        <a:rPr dirty="0" sz="1300" spc="-25">
                          <a:latin typeface="Microsoft YaHei"/>
                          <a:cs typeface="Microsoft YaHei"/>
                        </a:rPr>
                        <a:t>（</a:t>
                      </a:r>
                      <a:r>
                        <a:rPr dirty="0" sz="1300" spc="-25">
                          <a:latin typeface="Calibri"/>
                          <a:cs typeface="Calibri"/>
                        </a:rPr>
                        <a:t>13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377190">
                        <a:lnSpc>
                          <a:spcPct val="100000"/>
                        </a:lnSpc>
                      </a:pPr>
                      <a:r>
                        <a:rPr dirty="0" sz="1300" spc="-10">
                          <a:latin typeface="Microsoft YaHei"/>
                          <a:cs typeface="Microsoft YaHei"/>
                        </a:rPr>
                        <a:t>万亿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token:gpt4)</a:t>
                      </a:r>
                      <a:endParaRPr sz="1300">
                        <a:latin typeface="Calibri"/>
                        <a:cs typeface="Calibri"/>
                      </a:endParaRPr>
                    </a:p>
                    <a:p>
                      <a:pPr marL="377190" marR="202565" indent="-28575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77190" algn="l"/>
                        </a:tabLst>
                      </a:pPr>
                      <a:r>
                        <a:rPr dirty="0" sz="1300" spc="-10">
                          <a:latin typeface="Calibri"/>
                          <a:cs typeface="Calibri"/>
                        </a:rPr>
                        <a:t>100</a:t>
                      </a:r>
                      <a:r>
                        <a:rPr dirty="0" sz="1300" spc="-10">
                          <a:latin typeface="Microsoft YaHei"/>
                          <a:cs typeface="Microsoft YaHei"/>
                        </a:rPr>
                        <a:t>个标记大约等于</a:t>
                      </a:r>
                      <a:r>
                        <a:rPr dirty="0" sz="1300" spc="-10">
                          <a:latin typeface="Calibri"/>
                          <a:cs typeface="Calibri"/>
                        </a:rPr>
                        <a:t>75</a:t>
                      </a:r>
                      <a:r>
                        <a:rPr dirty="0" sz="1300" spc="-20">
                          <a:latin typeface="Microsoft YaHei"/>
                          <a:cs typeface="Microsoft YaHei"/>
                        </a:rPr>
                        <a:t>个英语单</a:t>
                      </a:r>
                      <a:r>
                        <a:rPr dirty="0" sz="1300" spc="-50">
                          <a:latin typeface="Microsoft YaHei"/>
                          <a:cs typeface="Microsoft YaHei"/>
                        </a:rPr>
                        <a:t>词</a:t>
                      </a:r>
                      <a:endParaRPr sz="13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4191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B15C4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1" name="object 11" descr=""/>
          <p:cNvSpPr txBox="1"/>
          <p:nvPr/>
        </p:nvSpPr>
        <p:spPr>
          <a:xfrm>
            <a:off x="1756092" y="6096634"/>
            <a:ext cx="188595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latin typeface="Microsoft YaHei"/>
                <a:cs typeface="Microsoft YaHei"/>
              </a:rPr>
              <a:t>训练语料</a:t>
            </a:r>
            <a:r>
              <a:rPr dirty="0" sz="1800" spc="-35" b="1">
                <a:latin typeface="Microsoft YaHei"/>
                <a:cs typeface="Microsoft YaHei"/>
              </a:rPr>
              <a:t>（gpt-</a:t>
            </a:r>
            <a:r>
              <a:rPr dirty="0" sz="1800" spc="-25" b="1">
                <a:latin typeface="Microsoft YaHei"/>
                <a:cs typeface="Microsoft YaHei"/>
              </a:rPr>
              <a:t>3)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6331902" y="5147309"/>
            <a:ext cx="394017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latin typeface="Microsoft YaHei"/>
                <a:cs typeface="Microsoft YaHei"/>
              </a:rPr>
              <a:t>GPT-</a:t>
            </a:r>
            <a:r>
              <a:rPr dirty="0" sz="1800" spc="-25" b="1">
                <a:latin typeface="Microsoft YaHei"/>
                <a:cs typeface="Microsoft YaHei"/>
              </a:rPr>
              <a:t>4o</a:t>
            </a:r>
            <a:endParaRPr sz="18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800" spc="-5" b="1">
                <a:latin typeface="Microsoft YaHei"/>
                <a:cs typeface="Microsoft YaHei"/>
              </a:rPr>
              <a:t>上下文窗口大小：</a:t>
            </a:r>
            <a:r>
              <a:rPr dirty="0" sz="1800" spc="-20" b="1">
                <a:latin typeface="Microsoft YaHei"/>
                <a:cs typeface="Microsoft YaHei"/>
              </a:rPr>
              <a:t>8192</a:t>
            </a:r>
            <a:r>
              <a:rPr dirty="0" sz="1800" b="1">
                <a:latin typeface="Microsoft YaHei"/>
                <a:cs typeface="Microsoft YaHei"/>
              </a:rPr>
              <a:t>个</a:t>
            </a:r>
            <a:r>
              <a:rPr dirty="0" sz="1800" spc="-25" b="1">
                <a:latin typeface="Microsoft YaHei"/>
                <a:cs typeface="Microsoft YaHei"/>
              </a:rPr>
              <a:t>token</a:t>
            </a:r>
            <a:r>
              <a:rPr dirty="0" sz="1800" spc="-20" b="1">
                <a:latin typeface="Microsoft YaHei"/>
                <a:cs typeface="Microsoft YaHei"/>
              </a:rPr>
              <a:t>(标记)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6490334" y="3848735"/>
            <a:ext cx="4648835" cy="6972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 spc="-15">
                <a:latin typeface="Microsoft YaHei"/>
                <a:cs typeface="Microsoft YaHei"/>
              </a:rPr>
              <a:t>典型的新技能学习曲线：规模到达临界点之后才会迅速增长</a:t>
            </a:r>
            <a:endParaRPr sz="1400">
              <a:latin typeface="Microsoft YaHei"/>
              <a:cs typeface="Microsoft YaHei"/>
            </a:endParaRPr>
          </a:p>
          <a:p>
            <a:pPr marL="311150">
              <a:lnSpc>
                <a:spcPct val="100000"/>
              </a:lnSpc>
              <a:spcBef>
                <a:spcPts val="1445"/>
              </a:spcBef>
            </a:pPr>
            <a:r>
              <a:rPr dirty="0" sz="1800" spc="-5" b="1">
                <a:latin typeface="Microsoft YaHei"/>
                <a:cs typeface="Microsoft YaHei"/>
              </a:rPr>
              <a:t>模型参数：</a:t>
            </a:r>
            <a:r>
              <a:rPr dirty="0" sz="1800" spc="-10" b="1">
                <a:latin typeface="Microsoft YaHei"/>
                <a:cs typeface="Microsoft YaHei"/>
              </a:rPr>
              <a:t>1.8</a:t>
            </a:r>
            <a:r>
              <a:rPr dirty="0" sz="1800" b="1">
                <a:latin typeface="Microsoft YaHei"/>
                <a:cs typeface="Microsoft YaHei"/>
              </a:rPr>
              <a:t>万亿参数</a:t>
            </a:r>
            <a:r>
              <a:rPr dirty="0" sz="1800" spc="-10" b="1">
                <a:latin typeface="Microsoft YaHei"/>
                <a:cs typeface="Microsoft YaHei"/>
              </a:rPr>
              <a:t>（GPT-</a:t>
            </a:r>
            <a:r>
              <a:rPr dirty="0" sz="1800" spc="-25" b="1">
                <a:latin typeface="Microsoft YaHei"/>
                <a:cs typeface="Microsoft YaHei"/>
              </a:rPr>
              <a:t>4)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45974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Microsoft YaHei"/>
                <a:cs typeface="Microsoft YaHei"/>
              </a:rPr>
              <a:t>生成模型的优势与劣势</a:t>
            </a:r>
            <a:endParaRPr sz="3600">
              <a:latin typeface="Microsoft YaHei"/>
              <a:cs typeface="Microsoft YaHe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847407" y="1287144"/>
            <a:ext cx="10497820" cy="4284345"/>
            <a:chOff x="847407" y="1287144"/>
            <a:chExt cx="10497820" cy="4284345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3439" y="1293875"/>
              <a:ext cx="5245608" cy="4270248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407" y="1287144"/>
              <a:ext cx="5259346" cy="428382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092952" y="1293875"/>
              <a:ext cx="5245608" cy="4270248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085842" y="1287144"/>
              <a:ext cx="5259346" cy="4283824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5457443" y="2819400"/>
              <a:ext cx="1283970" cy="1282700"/>
            </a:xfrm>
            <a:custGeom>
              <a:avLst/>
              <a:gdLst/>
              <a:ahLst/>
              <a:cxnLst/>
              <a:rect l="l" t="t" r="r" b="b"/>
              <a:pathLst>
                <a:path w="1283970" h="1282700">
                  <a:moveTo>
                    <a:pt x="642048" y="1282700"/>
                  </a:moveTo>
                  <a:lnTo>
                    <a:pt x="594184" y="1280940"/>
                  </a:lnTo>
                  <a:lnTo>
                    <a:pt x="547275" y="1275746"/>
                  </a:lnTo>
                  <a:lnTo>
                    <a:pt x="501444" y="1267240"/>
                  </a:lnTo>
                  <a:lnTo>
                    <a:pt x="456815" y="1255546"/>
                  </a:lnTo>
                  <a:lnTo>
                    <a:pt x="413512" y="1240790"/>
                  </a:lnTo>
                  <a:lnTo>
                    <a:pt x="371659" y="1223095"/>
                  </a:lnTo>
                  <a:lnTo>
                    <a:pt x="331379" y="1202585"/>
                  </a:lnTo>
                  <a:lnTo>
                    <a:pt x="292795" y="1179385"/>
                  </a:lnTo>
                  <a:lnTo>
                    <a:pt x="256031" y="1153618"/>
                  </a:lnTo>
                  <a:lnTo>
                    <a:pt x="221212" y="1125409"/>
                  </a:lnTo>
                  <a:lnTo>
                    <a:pt x="188460" y="1094882"/>
                  </a:lnTo>
                  <a:lnTo>
                    <a:pt x="157899" y="1062161"/>
                  </a:lnTo>
                  <a:lnTo>
                    <a:pt x="129652" y="1027371"/>
                  </a:lnTo>
                  <a:lnTo>
                    <a:pt x="103845" y="990635"/>
                  </a:lnTo>
                  <a:lnTo>
                    <a:pt x="80599" y="952077"/>
                  </a:lnTo>
                  <a:lnTo>
                    <a:pt x="60039" y="911822"/>
                  </a:lnTo>
                  <a:lnTo>
                    <a:pt x="42288" y="869994"/>
                  </a:lnTo>
                  <a:lnTo>
                    <a:pt x="27470" y="826717"/>
                  </a:lnTo>
                  <a:lnTo>
                    <a:pt x="15709" y="782116"/>
                  </a:lnTo>
                  <a:lnTo>
                    <a:pt x="7127" y="736313"/>
                  </a:lnTo>
                  <a:lnTo>
                    <a:pt x="1850" y="689435"/>
                  </a:lnTo>
                  <a:lnTo>
                    <a:pt x="0" y="641603"/>
                  </a:lnTo>
                  <a:lnTo>
                    <a:pt x="1850" y="593706"/>
                  </a:lnTo>
                  <a:lnTo>
                    <a:pt x="7127" y="546767"/>
                  </a:lnTo>
                  <a:lnTo>
                    <a:pt x="15709" y="500911"/>
                  </a:lnTo>
                  <a:lnTo>
                    <a:pt x="27470" y="456260"/>
                  </a:lnTo>
                  <a:lnTo>
                    <a:pt x="42288" y="412939"/>
                  </a:lnTo>
                  <a:lnTo>
                    <a:pt x="60039" y="371072"/>
                  </a:lnTo>
                  <a:lnTo>
                    <a:pt x="80599" y="330783"/>
                  </a:lnTo>
                  <a:lnTo>
                    <a:pt x="103845" y="292195"/>
                  </a:lnTo>
                  <a:lnTo>
                    <a:pt x="129652" y="255433"/>
                  </a:lnTo>
                  <a:lnTo>
                    <a:pt x="157899" y="220620"/>
                  </a:lnTo>
                  <a:lnTo>
                    <a:pt x="188460" y="187880"/>
                  </a:lnTo>
                  <a:lnTo>
                    <a:pt x="221212" y="157337"/>
                  </a:lnTo>
                  <a:lnTo>
                    <a:pt x="256031" y="129115"/>
                  </a:lnTo>
                  <a:lnTo>
                    <a:pt x="292795" y="103338"/>
                  </a:lnTo>
                  <a:lnTo>
                    <a:pt x="331379" y="80130"/>
                  </a:lnTo>
                  <a:lnTo>
                    <a:pt x="371659" y="59614"/>
                  </a:lnTo>
                  <a:lnTo>
                    <a:pt x="413512" y="41915"/>
                  </a:lnTo>
                  <a:lnTo>
                    <a:pt x="456815" y="27156"/>
                  </a:lnTo>
                  <a:lnTo>
                    <a:pt x="501444" y="15461"/>
                  </a:lnTo>
                  <a:lnTo>
                    <a:pt x="547275" y="6954"/>
                  </a:lnTo>
                  <a:lnTo>
                    <a:pt x="594184" y="1759"/>
                  </a:lnTo>
                  <a:lnTo>
                    <a:pt x="642048" y="0"/>
                  </a:lnTo>
                  <a:lnTo>
                    <a:pt x="689912" y="1759"/>
                  </a:lnTo>
                  <a:lnTo>
                    <a:pt x="736821" y="6953"/>
                  </a:lnTo>
                  <a:lnTo>
                    <a:pt x="782650" y="15460"/>
                  </a:lnTo>
                  <a:lnTo>
                    <a:pt x="827277" y="27154"/>
                  </a:lnTo>
                  <a:lnTo>
                    <a:pt x="870575" y="41912"/>
                  </a:lnTo>
                  <a:lnTo>
                    <a:pt x="912423" y="59609"/>
                  </a:lnTo>
                  <a:lnTo>
                    <a:pt x="952695" y="80122"/>
                  </a:lnTo>
                  <a:lnTo>
                    <a:pt x="991268" y="103326"/>
                  </a:lnTo>
                  <a:lnTo>
                    <a:pt x="1028017" y="129098"/>
                  </a:lnTo>
                  <a:lnTo>
                    <a:pt x="1062819" y="157313"/>
                  </a:lnTo>
                  <a:lnTo>
                    <a:pt x="1095549" y="187848"/>
                  </a:lnTo>
                  <a:lnTo>
                    <a:pt x="1126084" y="220579"/>
                  </a:lnTo>
                  <a:lnTo>
                    <a:pt x="1154299" y="255381"/>
                  </a:lnTo>
                  <a:lnTo>
                    <a:pt x="1180071" y="292130"/>
                  </a:lnTo>
                  <a:lnTo>
                    <a:pt x="1203276" y="330703"/>
                  </a:lnTo>
                  <a:lnTo>
                    <a:pt x="1223789" y="370975"/>
                  </a:lnTo>
                  <a:lnTo>
                    <a:pt x="1241486" y="412822"/>
                  </a:lnTo>
                  <a:lnTo>
                    <a:pt x="1256243" y="456121"/>
                  </a:lnTo>
                  <a:lnTo>
                    <a:pt x="1267938" y="500747"/>
                  </a:lnTo>
                  <a:lnTo>
                    <a:pt x="1276444" y="546577"/>
                  </a:lnTo>
                  <a:lnTo>
                    <a:pt x="1281639" y="593485"/>
                  </a:lnTo>
                  <a:lnTo>
                    <a:pt x="1283398" y="641350"/>
                  </a:lnTo>
                  <a:lnTo>
                    <a:pt x="1281639" y="689214"/>
                  </a:lnTo>
                  <a:lnTo>
                    <a:pt x="1276444" y="736122"/>
                  </a:lnTo>
                  <a:lnTo>
                    <a:pt x="1267938" y="781952"/>
                  </a:lnTo>
                  <a:lnTo>
                    <a:pt x="1256243" y="826578"/>
                  </a:lnTo>
                  <a:lnTo>
                    <a:pt x="1241486" y="869877"/>
                  </a:lnTo>
                  <a:lnTo>
                    <a:pt x="1223789" y="911724"/>
                  </a:lnTo>
                  <a:lnTo>
                    <a:pt x="1203276" y="951996"/>
                  </a:lnTo>
                  <a:lnTo>
                    <a:pt x="1180071" y="990569"/>
                  </a:lnTo>
                  <a:lnTo>
                    <a:pt x="1154299" y="1027318"/>
                  </a:lnTo>
                  <a:lnTo>
                    <a:pt x="1126084" y="1062120"/>
                  </a:lnTo>
                  <a:lnTo>
                    <a:pt x="1095549" y="1094851"/>
                  </a:lnTo>
                  <a:lnTo>
                    <a:pt x="1062819" y="1125386"/>
                  </a:lnTo>
                  <a:lnTo>
                    <a:pt x="1028017" y="1153601"/>
                  </a:lnTo>
                  <a:lnTo>
                    <a:pt x="991268" y="1179373"/>
                  </a:lnTo>
                  <a:lnTo>
                    <a:pt x="952695" y="1202577"/>
                  </a:lnTo>
                  <a:lnTo>
                    <a:pt x="912423" y="1223090"/>
                  </a:lnTo>
                  <a:lnTo>
                    <a:pt x="870575" y="1240787"/>
                  </a:lnTo>
                  <a:lnTo>
                    <a:pt x="827277" y="1255545"/>
                  </a:lnTo>
                  <a:lnTo>
                    <a:pt x="782650" y="1267239"/>
                  </a:lnTo>
                  <a:lnTo>
                    <a:pt x="736821" y="1275746"/>
                  </a:lnTo>
                  <a:lnTo>
                    <a:pt x="689912" y="1280940"/>
                  </a:lnTo>
                  <a:lnTo>
                    <a:pt x="642048" y="1282700"/>
                  </a:lnTo>
                  <a:close/>
                </a:path>
              </a:pathLst>
            </a:custGeom>
            <a:solidFill>
              <a:srgbClr val="FD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52287" y="2712719"/>
              <a:ext cx="1495043" cy="1495043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454396" y="2816352"/>
              <a:ext cx="1290827" cy="1289303"/>
            </a:xfrm>
            <a:prstGeom prst="rect">
              <a:avLst/>
            </a:prstGeom>
          </p:spPr>
        </p:pic>
      </p:grpSp>
      <p:sp>
        <p:nvSpPr>
          <p:cNvPr id="17" name="object 17" descr=""/>
          <p:cNvSpPr txBox="1"/>
          <p:nvPr/>
        </p:nvSpPr>
        <p:spPr>
          <a:xfrm>
            <a:off x="5676646" y="2924149"/>
            <a:ext cx="844550" cy="9086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5800" spc="-25" b="1">
                <a:solidFill>
                  <a:srgbClr val="FFFFFF"/>
                </a:solidFill>
                <a:latin typeface="Arial"/>
                <a:cs typeface="Arial"/>
              </a:rPr>
              <a:t>vs</a:t>
            </a:r>
            <a:endParaRPr sz="5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781617" y="1850390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C43752"/>
                </a:solidFill>
                <a:latin typeface="Microsoft YaHei"/>
                <a:cs typeface="Microsoft YaHei"/>
              </a:rPr>
              <a:t>优势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8782367" y="1850390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 b="1">
                <a:solidFill>
                  <a:srgbClr val="CF4879"/>
                </a:solidFill>
                <a:latin typeface="Microsoft YaHei"/>
                <a:cs typeface="Microsoft YaHei"/>
              </a:rPr>
              <a:t>劣势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225867" y="2764154"/>
            <a:ext cx="305435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lr>
                <a:srgbClr val="16D493"/>
              </a:buClr>
              <a:buSzPct val="85416"/>
              <a:buFont typeface="Wingdings"/>
              <a:buChar char=""/>
              <a:tabLst>
                <a:tab pos="297815" algn="l"/>
              </a:tabLst>
            </a:pPr>
            <a:r>
              <a:rPr dirty="0" sz="2400" spc="-10">
                <a:latin typeface="Microsoft YaHei"/>
                <a:cs typeface="Microsoft YaHei"/>
              </a:rPr>
              <a:t>语言理解和生成能力</a:t>
            </a:r>
            <a:endParaRPr sz="24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2880"/>
              </a:spcBef>
              <a:buClr>
                <a:srgbClr val="16D493"/>
              </a:buClr>
              <a:buSzPct val="85416"/>
              <a:buFont typeface="Wingdings"/>
              <a:buChar char=""/>
              <a:tabLst>
                <a:tab pos="297815" algn="l"/>
              </a:tabLst>
            </a:pPr>
            <a:r>
              <a:rPr dirty="0" sz="2400" spc="-10">
                <a:latin typeface="Microsoft YaHei"/>
                <a:cs typeface="Microsoft YaHei"/>
              </a:rPr>
              <a:t>世界知识能力</a:t>
            </a:r>
            <a:endParaRPr sz="24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2880"/>
              </a:spcBef>
              <a:buClr>
                <a:srgbClr val="16D493"/>
              </a:buClr>
              <a:buSzPct val="85416"/>
              <a:buFont typeface="Wingdings"/>
              <a:buChar char=""/>
              <a:tabLst>
                <a:tab pos="297815" algn="l"/>
              </a:tabLst>
            </a:pPr>
            <a:r>
              <a:rPr dirty="0" sz="2400" spc="-10">
                <a:latin typeface="Microsoft YaHei"/>
                <a:cs typeface="Microsoft YaHei"/>
              </a:rPr>
              <a:t>一定的推理能力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7226617" y="2764154"/>
            <a:ext cx="3359150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7815" indent="-285115">
              <a:lnSpc>
                <a:spcPct val="100000"/>
              </a:lnSpc>
              <a:spcBef>
                <a:spcPts val="100"/>
              </a:spcBef>
              <a:buClr>
                <a:srgbClr val="FFC000"/>
              </a:buClr>
              <a:buSzPct val="85416"/>
              <a:buFont typeface="Wingdings"/>
              <a:buChar char=""/>
              <a:tabLst>
                <a:tab pos="297815" algn="l"/>
              </a:tabLst>
            </a:pPr>
            <a:r>
              <a:rPr dirty="0" sz="2400">
                <a:latin typeface="Microsoft YaHei"/>
                <a:cs typeface="Microsoft YaHei"/>
              </a:rPr>
              <a:t>幻觉（生成错误答案</a:t>
            </a:r>
            <a:r>
              <a:rPr dirty="0" sz="2400" spc="-50">
                <a:latin typeface="Microsoft YaHei"/>
                <a:cs typeface="Microsoft YaHei"/>
              </a:rPr>
              <a:t>）</a:t>
            </a:r>
            <a:endParaRPr sz="24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2880"/>
              </a:spcBef>
              <a:buClr>
                <a:srgbClr val="FFC000"/>
              </a:buClr>
              <a:buSzPct val="85416"/>
              <a:buFont typeface="Wingdings"/>
              <a:buChar char=""/>
              <a:tabLst>
                <a:tab pos="297815" algn="l"/>
              </a:tabLst>
            </a:pPr>
            <a:r>
              <a:rPr dirty="0" sz="2400" spc="-10">
                <a:latin typeface="Microsoft YaHei"/>
                <a:cs typeface="Microsoft YaHei"/>
              </a:rPr>
              <a:t>知识库有限</a:t>
            </a:r>
            <a:endParaRPr sz="2400">
              <a:latin typeface="Microsoft YaHei"/>
              <a:cs typeface="Microsoft YaHei"/>
            </a:endParaRPr>
          </a:p>
          <a:p>
            <a:pPr marL="297815" indent="-285115">
              <a:lnSpc>
                <a:spcPct val="100000"/>
              </a:lnSpc>
              <a:spcBef>
                <a:spcPts val="2880"/>
              </a:spcBef>
              <a:buClr>
                <a:srgbClr val="FFC000"/>
              </a:buClr>
              <a:buSzPct val="85416"/>
              <a:buFont typeface="Wingdings"/>
              <a:buChar char=""/>
              <a:tabLst>
                <a:tab pos="297815" algn="l"/>
              </a:tabLst>
            </a:pPr>
            <a:r>
              <a:rPr dirty="0" sz="2400" spc="-10">
                <a:latin typeface="Microsoft YaHei"/>
                <a:cs typeface="Microsoft YaHei"/>
              </a:rPr>
              <a:t>上下文窗口限制</a:t>
            </a:r>
            <a:endParaRPr sz="24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7369175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b="1">
                <a:solidFill>
                  <a:srgbClr val="FFFFFF"/>
                </a:solidFill>
                <a:latin typeface="Microsoft YaHei"/>
                <a:cs typeface="Microsoft YaHei"/>
              </a:rPr>
              <a:t>推理模型</a:t>
            </a:r>
            <a:r>
              <a:rPr dirty="0" sz="3600" spc="-50" b="1">
                <a:solidFill>
                  <a:srgbClr val="FFFFFF"/>
                </a:solidFill>
                <a:latin typeface="Microsoft YaHei"/>
                <a:cs typeface="Microsoft YaHei"/>
              </a:rPr>
              <a:t>（DeepSeek-</a:t>
            </a:r>
            <a:r>
              <a:rPr dirty="0" sz="3600" spc="-10" b="1">
                <a:solidFill>
                  <a:srgbClr val="FFFFFF"/>
                </a:solidFill>
                <a:latin typeface="Microsoft YaHei"/>
                <a:cs typeface="Microsoft YaHei"/>
              </a:rPr>
              <a:t>R1</a:t>
            </a:r>
            <a:r>
              <a:rPr dirty="0" sz="3600" spc="-15" b="1">
                <a:solidFill>
                  <a:srgbClr val="FFFFFF"/>
                </a:solidFill>
                <a:latin typeface="Microsoft YaHei"/>
                <a:cs typeface="Microsoft YaHei"/>
              </a:rPr>
              <a:t>)工作原理</a:t>
            </a:r>
            <a:endParaRPr sz="3600">
              <a:latin typeface="Microsoft YaHei"/>
              <a:cs typeface="Microsoft YaHei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692188" y="2263139"/>
            <a:ext cx="3674110" cy="1694180"/>
            <a:chOff x="692188" y="2263139"/>
            <a:chExt cx="3674110" cy="1694180"/>
          </a:xfrm>
        </p:grpSpPr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188" y="2884982"/>
              <a:ext cx="3674084" cy="107188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2351" y="2980943"/>
              <a:ext cx="2473452" cy="719327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5793" y="2712478"/>
              <a:ext cx="2166874" cy="802944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6111" y="2263139"/>
              <a:ext cx="3264408" cy="1150619"/>
            </a:xfrm>
            <a:prstGeom prst="rect">
              <a:avLst/>
            </a:prstGeom>
          </p:spPr>
        </p:pic>
      </p:grpSp>
      <p:sp>
        <p:nvSpPr>
          <p:cNvPr id="14" name="object 14" descr=""/>
          <p:cNvSpPr txBox="1"/>
          <p:nvPr/>
        </p:nvSpPr>
        <p:spPr>
          <a:xfrm>
            <a:off x="1591335" y="1722729"/>
            <a:ext cx="1874520" cy="864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35" b="1">
                <a:solidFill>
                  <a:srgbClr val="C83E58"/>
                </a:solidFill>
                <a:latin typeface="Microsoft YaHei"/>
                <a:cs typeface="Microsoft YaHei"/>
              </a:rPr>
              <a:t>思维链</a:t>
            </a:r>
            <a:endParaRPr sz="16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600" b="1">
                <a:solidFill>
                  <a:srgbClr val="C83E58"/>
                </a:solidFill>
                <a:latin typeface="Microsoft YaHei"/>
                <a:cs typeface="Microsoft YaHei"/>
              </a:rPr>
              <a:t>（</a:t>
            </a:r>
            <a:r>
              <a:rPr dirty="0" sz="1600" b="1">
                <a:solidFill>
                  <a:srgbClr val="C83E58"/>
                </a:solidFill>
                <a:latin typeface="Calibri"/>
                <a:cs typeface="Calibri"/>
              </a:rPr>
              <a:t>Chain</a:t>
            </a:r>
            <a:r>
              <a:rPr dirty="0" sz="1600" spc="-30" b="1">
                <a:solidFill>
                  <a:srgbClr val="C83E58"/>
                </a:solidFill>
                <a:latin typeface="Calibri"/>
                <a:cs typeface="Calibri"/>
              </a:rPr>
              <a:t> </a:t>
            </a:r>
            <a:r>
              <a:rPr dirty="0" sz="1600" b="1">
                <a:solidFill>
                  <a:srgbClr val="C83E58"/>
                </a:solidFill>
                <a:latin typeface="Calibri"/>
                <a:cs typeface="Calibri"/>
              </a:rPr>
              <a:t>of</a:t>
            </a:r>
            <a:r>
              <a:rPr dirty="0" sz="1600" spc="-35" b="1">
                <a:solidFill>
                  <a:srgbClr val="C83E58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C83E58"/>
                </a:solidFill>
                <a:latin typeface="Calibri"/>
                <a:cs typeface="Calibri"/>
              </a:rPr>
              <a:t>Thought</a:t>
            </a:r>
            <a:r>
              <a:rPr dirty="0" sz="1600" spc="-10" b="1">
                <a:solidFill>
                  <a:srgbClr val="C83E58"/>
                </a:solidFill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  <a:p>
            <a:pPr algn="ctr" marR="3175">
              <a:lnSpc>
                <a:spcPct val="100000"/>
              </a:lnSpc>
              <a:spcBef>
                <a:spcPts val="1085"/>
              </a:spcBef>
            </a:pPr>
            <a:r>
              <a:rPr dirty="0" sz="1400" spc="75">
                <a:latin typeface="Microsoft YaHei"/>
                <a:cs typeface="Microsoft YaHei"/>
              </a:rPr>
              <a:t>让模型进行慢思考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15" name="object 15" descr=""/>
          <p:cNvGrpSpPr/>
          <p:nvPr/>
        </p:nvGrpSpPr>
        <p:grpSpPr>
          <a:xfrm>
            <a:off x="4070654" y="3599688"/>
            <a:ext cx="3674110" cy="1694180"/>
            <a:chOff x="4070654" y="3599688"/>
            <a:chExt cx="3674110" cy="1694180"/>
          </a:xfrm>
        </p:grpSpPr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70654" y="4221822"/>
              <a:ext cx="3673919" cy="1071879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671059" y="4319016"/>
              <a:ext cx="2473451" cy="719327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824094" y="4049318"/>
              <a:ext cx="2166886" cy="802944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74819" y="3599688"/>
              <a:ext cx="3264408" cy="1150619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4614659" y="3059569"/>
            <a:ext cx="2680335" cy="864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88265">
              <a:lnSpc>
                <a:spcPct val="100000"/>
              </a:lnSpc>
              <a:spcBef>
                <a:spcPts val="95"/>
              </a:spcBef>
            </a:pPr>
            <a:r>
              <a:rPr dirty="0" sz="1600" spc="-35" b="1">
                <a:solidFill>
                  <a:srgbClr val="C83E58"/>
                </a:solidFill>
                <a:latin typeface="Microsoft YaHei"/>
                <a:cs typeface="Microsoft YaHei"/>
              </a:rPr>
              <a:t>蒸馏</a:t>
            </a:r>
            <a:endParaRPr sz="1600">
              <a:latin typeface="Microsoft YaHei"/>
              <a:cs typeface="Microsoft YaHei"/>
            </a:endParaRPr>
          </a:p>
          <a:p>
            <a:pPr algn="ctr" marR="88265">
              <a:lnSpc>
                <a:spcPct val="100000"/>
              </a:lnSpc>
            </a:pPr>
            <a:r>
              <a:rPr dirty="0" sz="1600" spc="-10" b="1">
                <a:solidFill>
                  <a:srgbClr val="C83E58"/>
                </a:solidFill>
                <a:latin typeface="Microsoft YaHei"/>
                <a:cs typeface="Microsoft YaHei"/>
              </a:rPr>
              <a:t>（</a:t>
            </a:r>
            <a:r>
              <a:rPr dirty="0" sz="1600" spc="-10" b="1">
                <a:solidFill>
                  <a:srgbClr val="C83E58"/>
                </a:solidFill>
                <a:latin typeface="Calibri"/>
                <a:cs typeface="Calibri"/>
              </a:rPr>
              <a:t>Distillation</a:t>
            </a:r>
            <a:r>
              <a:rPr dirty="0" sz="1600" spc="-10" b="1">
                <a:solidFill>
                  <a:srgbClr val="C83E58"/>
                </a:solidFill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dirty="0" sz="1400" spc="80">
                <a:latin typeface="Microsoft YaHei"/>
                <a:cs typeface="Microsoft YaHei"/>
              </a:rPr>
              <a:t>在不损失能力的情况下缩小模型</a:t>
            </a:r>
            <a:endParaRPr sz="1400">
              <a:latin typeface="Microsoft YaHei"/>
              <a:cs typeface="Microsoft YaHei"/>
            </a:endParaRPr>
          </a:p>
        </p:txBody>
      </p:sp>
      <p:grpSp>
        <p:nvGrpSpPr>
          <p:cNvPr id="21" name="object 21" descr=""/>
          <p:cNvGrpSpPr/>
          <p:nvPr/>
        </p:nvGrpSpPr>
        <p:grpSpPr>
          <a:xfrm>
            <a:off x="7467333" y="2267711"/>
            <a:ext cx="3674110" cy="1694180"/>
            <a:chOff x="7467333" y="2267711"/>
            <a:chExt cx="3674110" cy="1694180"/>
          </a:xfrm>
        </p:grpSpPr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467333" y="2889923"/>
              <a:ext cx="3673932" cy="1071879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068056" y="2987039"/>
              <a:ext cx="2473452" cy="719327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20786" y="2717418"/>
              <a:ext cx="2166874" cy="80294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671816" y="2267711"/>
              <a:ext cx="3264408" cy="1150619"/>
            </a:xfrm>
            <a:prstGeom prst="rect">
              <a:avLst/>
            </a:prstGeom>
          </p:spPr>
        </p:pic>
      </p:grpSp>
      <p:sp>
        <p:nvSpPr>
          <p:cNvPr id="26" name="object 26" descr=""/>
          <p:cNvSpPr txBox="1"/>
          <p:nvPr/>
        </p:nvSpPr>
        <p:spPr>
          <a:xfrm>
            <a:off x="8080578" y="1727669"/>
            <a:ext cx="2446020" cy="8642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CF4879"/>
                </a:solidFill>
                <a:latin typeface="Microsoft YaHei"/>
                <a:cs typeface="Microsoft YaHei"/>
              </a:rPr>
              <a:t>强化学习</a:t>
            </a:r>
            <a:endParaRPr sz="1600">
              <a:latin typeface="Microsoft YaHei"/>
              <a:cs typeface="Microsoft YaHei"/>
            </a:endParaRPr>
          </a:p>
          <a:p>
            <a:pPr algn="ctr">
              <a:lnSpc>
                <a:spcPct val="100000"/>
              </a:lnSpc>
            </a:pPr>
            <a:r>
              <a:rPr dirty="0" sz="1600" spc="-10" b="1">
                <a:solidFill>
                  <a:srgbClr val="CF4879"/>
                </a:solidFill>
                <a:latin typeface="Microsoft YaHei"/>
                <a:cs typeface="Microsoft YaHei"/>
              </a:rPr>
              <a:t>（</a:t>
            </a:r>
            <a:r>
              <a:rPr dirty="0" sz="1600" spc="-10" b="1">
                <a:solidFill>
                  <a:srgbClr val="CF4879"/>
                </a:solidFill>
                <a:latin typeface="Calibri"/>
                <a:cs typeface="Calibri"/>
              </a:rPr>
              <a:t>Reinforcement</a:t>
            </a:r>
            <a:r>
              <a:rPr dirty="0" sz="1600" spc="-55" b="1">
                <a:solidFill>
                  <a:srgbClr val="CF4879"/>
                </a:solidFill>
                <a:latin typeface="Calibri"/>
                <a:cs typeface="Calibri"/>
              </a:rPr>
              <a:t> </a:t>
            </a:r>
            <a:r>
              <a:rPr dirty="0" sz="1600" spc="-10" b="1">
                <a:solidFill>
                  <a:srgbClr val="CF4879"/>
                </a:solidFill>
                <a:latin typeface="Calibri"/>
                <a:cs typeface="Calibri"/>
              </a:rPr>
              <a:t>Learning</a:t>
            </a:r>
            <a:r>
              <a:rPr dirty="0" sz="1600" spc="-10" b="1">
                <a:solidFill>
                  <a:srgbClr val="CF4879"/>
                </a:solidFill>
                <a:latin typeface="Microsoft YaHei"/>
                <a:cs typeface="Microsoft YaHei"/>
              </a:rPr>
              <a:t>）</a:t>
            </a:r>
            <a:endParaRPr sz="1600">
              <a:latin typeface="Microsoft YaHei"/>
              <a:cs typeface="Microsoft YaHei"/>
            </a:endParaRPr>
          </a:p>
          <a:p>
            <a:pPr algn="ctr" marR="3175">
              <a:lnSpc>
                <a:spcPct val="100000"/>
              </a:lnSpc>
              <a:spcBef>
                <a:spcPts val="1085"/>
              </a:spcBef>
            </a:pPr>
            <a:r>
              <a:rPr dirty="0" sz="1400" spc="80">
                <a:latin typeface="Microsoft YaHei"/>
                <a:cs typeface="Microsoft YaHei"/>
              </a:rPr>
              <a:t>让模型自我探索和训练</a:t>
            </a:r>
            <a:endParaRPr sz="1400">
              <a:latin typeface="Microsoft YaHei"/>
              <a:cs typeface="Microsoft YaHei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87069" y="5605589"/>
            <a:ext cx="10427970" cy="838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7650" indent="-234950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247650" algn="l"/>
              </a:tabLst>
            </a:pPr>
            <a:r>
              <a:rPr dirty="0" sz="1600">
                <a:latin typeface="Microsoft YaHei"/>
                <a:cs typeface="Microsoft YaHei"/>
              </a:rPr>
              <a:t>DeepSeek</a:t>
            </a:r>
            <a:r>
              <a:rPr dirty="0" sz="1600" spc="254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R1</a:t>
            </a:r>
            <a:r>
              <a:rPr dirty="0" sz="1600" spc="-20">
                <a:latin typeface="Microsoft YaHei"/>
                <a:cs typeface="Microsoft YaHei"/>
              </a:rPr>
              <a:t>论文：</a:t>
            </a:r>
            <a:r>
              <a:rPr dirty="0" sz="1800" spc="-20">
                <a:latin typeface="Microsoft YaHei"/>
                <a:cs typeface="Microsoft YaHei"/>
              </a:rPr>
              <a:t>https://github.com/deepseek-</a:t>
            </a:r>
            <a:r>
              <a:rPr dirty="0" sz="1800" spc="-30">
                <a:latin typeface="Microsoft YaHei"/>
                <a:cs typeface="Microsoft YaHei"/>
              </a:rPr>
              <a:t>ai/DeepSeek-</a:t>
            </a:r>
            <a:r>
              <a:rPr dirty="0" sz="1800" spc="-10">
                <a:latin typeface="Microsoft YaHei"/>
                <a:cs typeface="Microsoft YaHei"/>
              </a:rPr>
              <a:t>R1/blob/main/DeepSeek_R1.pdf</a:t>
            </a:r>
            <a:endParaRPr sz="1800">
              <a:latin typeface="Microsoft YaHei"/>
              <a:cs typeface="Microsoft YaHei"/>
            </a:endParaRPr>
          </a:p>
          <a:p>
            <a:pPr marL="240665" indent="-227965">
              <a:lnSpc>
                <a:spcPct val="100000"/>
              </a:lnSpc>
              <a:spcBef>
                <a:spcPts val="2080"/>
              </a:spcBef>
              <a:buFont typeface="Wingdings"/>
              <a:buChar char=""/>
              <a:tabLst>
                <a:tab pos="240665" algn="l"/>
              </a:tabLst>
            </a:pPr>
            <a:r>
              <a:rPr dirty="0" sz="1600">
                <a:latin typeface="Microsoft YaHei"/>
                <a:cs typeface="Microsoft YaHei"/>
              </a:rPr>
              <a:t>DeepSeek</a:t>
            </a:r>
            <a:r>
              <a:rPr dirty="0" sz="1600" spc="-20">
                <a:latin typeface="Microsoft YaHei"/>
                <a:cs typeface="Microsoft YaHei"/>
              </a:rPr>
              <a:t> </a:t>
            </a:r>
            <a:r>
              <a:rPr dirty="0" sz="1600" spc="-10">
                <a:latin typeface="Microsoft YaHei"/>
                <a:cs typeface="Microsoft YaHei"/>
              </a:rPr>
              <a:t>R1</a:t>
            </a:r>
            <a:r>
              <a:rPr dirty="0" sz="1600" spc="-20">
                <a:latin typeface="Microsoft YaHei"/>
                <a:cs typeface="Microsoft YaHei"/>
              </a:rPr>
              <a:t>论文图解：</a:t>
            </a:r>
            <a:r>
              <a:rPr dirty="0" sz="1800" spc="-10">
                <a:latin typeface="Microsoft YaHei"/>
                <a:cs typeface="Microsoft YaHei"/>
              </a:rPr>
              <a:t>https://zhuanlan.zhihu.com/p/20844750193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570854" y="2656840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">
                <a:solidFill>
                  <a:srgbClr val="A13838"/>
                </a:solidFill>
                <a:latin typeface="SimSun"/>
                <a:cs typeface="SimSun"/>
              </a:rPr>
              <a:t>落</a:t>
            </a:r>
            <a:endParaRPr sz="4800">
              <a:latin typeface="SimSun"/>
              <a:cs typeface="SimSun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7332344" y="2656840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">
                <a:solidFill>
                  <a:srgbClr val="A13838"/>
                </a:solidFill>
                <a:latin typeface="SimSun"/>
                <a:cs typeface="SimSun"/>
              </a:rPr>
              <a:t>地</a:t>
            </a:r>
            <a:endParaRPr sz="4800">
              <a:latin typeface="SimSun"/>
              <a:cs typeface="SimSu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9093834" y="2656840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">
                <a:solidFill>
                  <a:srgbClr val="A13838"/>
                </a:solidFill>
                <a:latin typeface="SimSun"/>
                <a:cs typeface="SimSun"/>
              </a:rPr>
              <a:t>应</a:t>
            </a:r>
            <a:endParaRPr sz="4800">
              <a:latin typeface="SimSun"/>
              <a:cs typeface="SimSu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0855325" y="2656840"/>
            <a:ext cx="635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-50">
                <a:solidFill>
                  <a:srgbClr val="A13838"/>
                </a:solidFill>
                <a:latin typeface="SimSun"/>
                <a:cs typeface="SimSun"/>
              </a:rPr>
              <a:t>用</a:t>
            </a:r>
            <a:endParaRPr sz="4800">
              <a:latin typeface="SimSun"/>
              <a:cs typeface="SimSu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4027" y="398957"/>
            <a:ext cx="995654" cy="39803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7683" y="367550"/>
            <a:ext cx="444868" cy="444893"/>
          </a:xfrm>
          <a:prstGeom prst="rect">
            <a:avLst/>
          </a:prstGeom>
        </p:spPr>
      </p:pic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956048" cy="6858000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173480" y="2743834"/>
            <a:ext cx="25019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75">
                <a:solidFill>
                  <a:srgbClr val="FFFFFF"/>
                </a:solidFill>
                <a:latin typeface="SimSun"/>
                <a:cs typeface="SimSun"/>
              </a:rPr>
              <a:t>PART</a:t>
            </a:r>
            <a:r>
              <a:rPr dirty="0" sz="5400" spc="20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5400" spc="25">
                <a:solidFill>
                  <a:srgbClr val="FFFFFF"/>
                </a:solidFill>
                <a:latin typeface="SimSun"/>
                <a:cs typeface="SimSun"/>
              </a:rPr>
              <a:t>04</a:t>
            </a:r>
            <a:endParaRPr sz="5400">
              <a:latin typeface="SimSun"/>
              <a:cs typeface="SimSu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89890" y="170814"/>
            <a:ext cx="3865245" cy="3138170"/>
            <a:chOff x="389890" y="170814"/>
            <a:chExt cx="3865245" cy="3138170"/>
          </a:xfrm>
        </p:grpSpPr>
        <p:sp>
          <p:nvSpPr>
            <p:cNvPr id="11" name="object 11" descr=""/>
            <p:cNvSpPr/>
            <p:nvPr/>
          </p:nvSpPr>
          <p:spPr>
            <a:xfrm>
              <a:off x="4087368" y="3116579"/>
              <a:ext cx="167640" cy="192405"/>
            </a:xfrm>
            <a:custGeom>
              <a:avLst/>
              <a:gdLst/>
              <a:ahLst/>
              <a:cxnLst/>
              <a:rect l="l" t="t" r="r" b="b"/>
              <a:pathLst>
                <a:path w="167639" h="192404">
                  <a:moveTo>
                    <a:pt x="0" y="192024"/>
                  </a:moveTo>
                  <a:lnTo>
                    <a:pt x="0" y="0"/>
                  </a:lnTo>
                  <a:lnTo>
                    <a:pt x="167640" y="96012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890" y="170814"/>
              <a:ext cx="718388" cy="720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980429" y="6644461"/>
            <a:ext cx="23177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34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4661915"/>
            <a:ext cx="12192000" cy="2196465"/>
          </a:xfrm>
          <a:custGeom>
            <a:avLst/>
            <a:gdLst/>
            <a:ahLst/>
            <a:cxnLst/>
            <a:rect l="l" t="t" r="r" b="b"/>
            <a:pathLst>
              <a:path w="12192000" h="2196465">
                <a:moveTo>
                  <a:pt x="12192000" y="2196084"/>
                </a:moveTo>
                <a:lnTo>
                  <a:pt x="0" y="2196084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196084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2192000" cy="948055"/>
            <a:chOff x="0" y="0"/>
            <a:chExt cx="12192000" cy="94805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5364" y="0"/>
              <a:ext cx="8136636" cy="9479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70604" cy="947927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0"/>
            <a:ext cx="12192000" cy="6238875"/>
            <a:chOff x="0" y="0"/>
            <a:chExt cx="12192000" cy="623887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73579"/>
              <a:ext cx="12192000" cy="269138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0476" cy="200863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8747" y="0"/>
              <a:ext cx="4683252" cy="19766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2000" cy="201167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100" y="852169"/>
              <a:ext cx="10906760" cy="538670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182" y="1055052"/>
              <a:ext cx="10391140" cy="4947285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2607945" y="2973069"/>
            <a:ext cx="8420100" cy="8483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 spc="90">
                <a:solidFill>
                  <a:srgbClr val="404040"/>
                </a:solidFill>
                <a:latin typeface="Arial"/>
                <a:cs typeface="Arial"/>
              </a:rPr>
              <a:t>DeepSeek</a:t>
            </a:r>
            <a:r>
              <a:rPr dirty="0" sz="1800" spc="100">
                <a:solidFill>
                  <a:srgbClr val="404040"/>
                </a:solidFill>
                <a:latin typeface="Microsoft YaHei"/>
                <a:cs typeface="Microsoft YaHei"/>
              </a:rPr>
              <a:t>让人类与</a:t>
            </a:r>
            <a:r>
              <a:rPr dirty="0" sz="1800" spc="95">
                <a:solidFill>
                  <a:srgbClr val="404040"/>
                </a:solidFill>
                <a:latin typeface="Arial"/>
                <a:cs typeface="Arial"/>
              </a:rPr>
              <a:t>AI</a:t>
            </a:r>
            <a:r>
              <a:rPr dirty="0" sz="1800" spc="90">
                <a:solidFill>
                  <a:srgbClr val="404040"/>
                </a:solidFill>
                <a:latin typeface="Microsoft YaHei"/>
                <a:cs typeface="Microsoft YaHei"/>
              </a:rPr>
              <a:t>对话更加简单，提示词让对话质量提升立竿见影，适合所</a:t>
            </a:r>
            <a:r>
              <a:rPr dirty="0" sz="1800" spc="85">
                <a:solidFill>
                  <a:srgbClr val="404040"/>
                </a:solidFill>
                <a:latin typeface="Microsoft YaHei"/>
                <a:cs typeface="Microsoft YaHei"/>
              </a:rPr>
              <a:t>有层级使用者快速上手。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2607945" y="4207510"/>
            <a:ext cx="82931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 spc="90">
                <a:solidFill>
                  <a:srgbClr val="404040"/>
                </a:solidFill>
                <a:latin typeface="Arial"/>
                <a:cs typeface="Arial"/>
              </a:rPr>
              <a:t>DeepSeek</a:t>
            </a:r>
            <a:r>
              <a:rPr dirty="0" sz="1800" spc="100">
                <a:solidFill>
                  <a:srgbClr val="404040"/>
                </a:solidFill>
                <a:latin typeface="Microsoft YaHei"/>
                <a:cs typeface="Microsoft YaHei"/>
              </a:rPr>
              <a:t>的深度思考模式基于</a:t>
            </a:r>
            <a:r>
              <a:rPr dirty="0" sz="1800" spc="80">
                <a:solidFill>
                  <a:srgbClr val="404040"/>
                </a:solidFill>
                <a:latin typeface="Arial"/>
                <a:cs typeface="Arial"/>
              </a:rPr>
              <a:t>DeepSeek </a:t>
            </a:r>
            <a:r>
              <a:rPr dirty="0" sz="1800" spc="95">
                <a:solidFill>
                  <a:srgbClr val="404040"/>
                </a:solidFill>
                <a:latin typeface="Arial"/>
                <a:cs typeface="Arial"/>
              </a:rPr>
              <a:t>R1</a:t>
            </a:r>
            <a:r>
              <a:rPr dirty="0" sz="1800" spc="85">
                <a:solidFill>
                  <a:srgbClr val="404040"/>
                </a:solidFill>
                <a:latin typeface="Microsoft YaHei"/>
                <a:cs typeface="Microsoft YaHei"/>
              </a:rPr>
              <a:t>模型，是一种推理模型。相比较</a:t>
            </a:r>
            <a:r>
              <a:rPr dirty="0" sz="1800" spc="100">
                <a:solidFill>
                  <a:srgbClr val="404040"/>
                </a:solidFill>
                <a:latin typeface="Microsoft YaHei"/>
                <a:cs typeface="Microsoft YaHei"/>
              </a:rPr>
              <a:t>于传统的生成模型，使用</a:t>
            </a:r>
            <a:r>
              <a:rPr dirty="0" sz="1800" spc="80">
                <a:solidFill>
                  <a:srgbClr val="404040"/>
                </a:solidFill>
                <a:latin typeface="Arial"/>
                <a:cs typeface="Arial"/>
              </a:rPr>
              <a:t>DeepSeek</a:t>
            </a:r>
            <a:r>
              <a:rPr dirty="0" sz="1800" spc="229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800" spc="95">
                <a:solidFill>
                  <a:srgbClr val="404040"/>
                </a:solidFill>
                <a:latin typeface="Arial"/>
                <a:cs typeface="Arial"/>
              </a:rPr>
              <a:t>R1</a:t>
            </a:r>
            <a:r>
              <a:rPr dirty="0" sz="1800" spc="90">
                <a:solidFill>
                  <a:srgbClr val="404040"/>
                </a:solidFill>
                <a:latin typeface="Microsoft YaHei"/>
                <a:cs typeface="Microsoft YaHei"/>
              </a:rPr>
              <a:t>模型时的提示词技巧有较大的变化。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1449425" y="201180"/>
            <a:ext cx="10435590" cy="3661410"/>
            <a:chOff x="1449425" y="201180"/>
            <a:chExt cx="10435590" cy="3661410"/>
          </a:xfrm>
        </p:grpSpPr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49425" y="3073438"/>
              <a:ext cx="788593" cy="788593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8827" y="232587"/>
              <a:ext cx="995654" cy="398030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72484" y="201180"/>
              <a:ext cx="444868" cy="444893"/>
            </a:xfrm>
            <a:prstGeom prst="rect">
              <a:avLst/>
            </a:prstGeom>
          </p:spPr>
        </p:pic>
      </p:grpSp>
      <p:sp>
        <p:nvSpPr>
          <p:cNvPr id="20" name="object 20" descr=""/>
          <p:cNvSpPr txBox="1"/>
          <p:nvPr/>
        </p:nvSpPr>
        <p:spPr>
          <a:xfrm>
            <a:off x="11768455" y="6603206"/>
            <a:ext cx="2413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z="1200" spc="-25">
                <a:solidFill>
                  <a:srgbClr val="FFFFFF"/>
                </a:solidFill>
                <a:latin typeface="SimSun"/>
                <a:cs typeface="SimSun"/>
              </a:rPr>
              <a:t>34</a:t>
            </a:r>
            <a:endParaRPr sz="12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0854" y="2656840"/>
            <a:ext cx="5502275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 spc="580"/>
              <a:t>人工智能概念辨析</a:t>
            </a:r>
            <a:endParaRPr sz="4800"/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4027" y="398957"/>
            <a:ext cx="995654" cy="39803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7683" y="367550"/>
            <a:ext cx="444868" cy="44489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956048" cy="68580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73480" y="2743834"/>
            <a:ext cx="25019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75">
                <a:solidFill>
                  <a:srgbClr val="FFFFFF"/>
                </a:solidFill>
                <a:latin typeface="SimSun"/>
                <a:cs typeface="SimSun"/>
              </a:rPr>
              <a:t>PART</a:t>
            </a:r>
            <a:r>
              <a:rPr dirty="0" sz="5400" spc="20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5400" spc="25">
                <a:solidFill>
                  <a:srgbClr val="FFFFFF"/>
                </a:solidFill>
                <a:latin typeface="SimSun"/>
                <a:cs typeface="SimSun"/>
              </a:rPr>
              <a:t>01</a:t>
            </a:r>
            <a:endParaRPr sz="5400">
              <a:latin typeface="SimSun"/>
              <a:cs typeface="SimSu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89890" y="170814"/>
            <a:ext cx="3865245" cy="3138170"/>
            <a:chOff x="389890" y="170814"/>
            <a:chExt cx="3865245" cy="3138170"/>
          </a:xfrm>
        </p:grpSpPr>
        <p:sp>
          <p:nvSpPr>
            <p:cNvPr id="8" name="object 8" descr=""/>
            <p:cNvSpPr/>
            <p:nvPr/>
          </p:nvSpPr>
          <p:spPr>
            <a:xfrm>
              <a:off x="4087368" y="3116579"/>
              <a:ext cx="167640" cy="192405"/>
            </a:xfrm>
            <a:custGeom>
              <a:avLst/>
              <a:gdLst/>
              <a:ahLst/>
              <a:cxnLst/>
              <a:rect l="l" t="t" r="r" b="b"/>
              <a:pathLst>
                <a:path w="167639" h="192404">
                  <a:moveTo>
                    <a:pt x="0" y="192024"/>
                  </a:moveTo>
                  <a:lnTo>
                    <a:pt x="0" y="0"/>
                  </a:lnTo>
                  <a:lnTo>
                    <a:pt x="167640" y="96012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890" y="170814"/>
              <a:ext cx="718388" cy="720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5980429" y="6644461"/>
            <a:ext cx="23177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710"/>
              </a:lnSpc>
            </a:pPr>
            <a:r>
              <a:rPr dirty="0" sz="1800" spc="-25">
                <a:solidFill>
                  <a:srgbClr val="FFFFFF"/>
                </a:solidFill>
                <a:latin typeface="Calibri"/>
                <a:cs typeface="Calibri"/>
              </a:rPr>
              <a:t>35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" name="object 3" descr=""/>
          <p:cNvSpPr/>
          <p:nvPr/>
        </p:nvSpPr>
        <p:spPr>
          <a:xfrm>
            <a:off x="0" y="4661915"/>
            <a:ext cx="12192000" cy="2196465"/>
          </a:xfrm>
          <a:custGeom>
            <a:avLst/>
            <a:gdLst/>
            <a:ahLst/>
            <a:cxnLst/>
            <a:rect l="l" t="t" r="r" b="b"/>
            <a:pathLst>
              <a:path w="12192000" h="2196465">
                <a:moveTo>
                  <a:pt x="12192000" y="2196084"/>
                </a:moveTo>
                <a:lnTo>
                  <a:pt x="0" y="2196084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2196084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4" name="object 4" descr=""/>
          <p:cNvGrpSpPr/>
          <p:nvPr/>
        </p:nvGrpSpPr>
        <p:grpSpPr>
          <a:xfrm>
            <a:off x="0" y="0"/>
            <a:ext cx="12192000" cy="948055"/>
            <a:chOff x="0" y="0"/>
            <a:chExt cx="12192000" cy="948055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055364" y="0"/>
              <a:ext cx="8136636" cy="947927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4070604" cy="947927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0"/>
            <a:ext cx="12192000" cy="6238875"/>
            <a:chOff x="0" y="0"/>
            <a:chExt cx="12192000" cy="623887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973579"/>
              <a:ext cx="12192000" cy="2691384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2190476" cy="200863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508747" y="0"/>
              <a:ext cx="4683252" cy="1976627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2192000" cy="2011679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3100" y="852169"/>
              <a:ext cx="10906760" cy="5386705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52182" y="1055052"/>
              <a:ext cx="10391140" cy="4947285"/>
            </a:xfrm>
            <a:prstGeom prst="rect">
              <a:avLst/>
            </a:prstGeom>
          </p:spPr>
        </p:pic>
      </p:grp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3738803" y="1235710"/>
            <a:ext cx="4627245" cy="63436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4000"/>
              <a:t>DeepSeek</a:t>
            </a:r>
            <a:r>
              <a:rPr dirty="0" sz="4000" spc="-25"/>
              <a:t>提示词技巧</a:t>
            </a:r>
            <a:endParaRPr sz="4000"/>
          </a:p>
        </p:txBody>
      </p:sp>
      <p:grpSp>
        <p:nvGrpSpPr>
          <p:cNvPr id="15" name="object 15" descr=""/>
          <p:cNvGrpSpPr/>
          <p:nvPr/>
        </p:nvGrpSpPr>
        <p:grpSpPr>
          <a:xfrm>
            <a:off x="2013280" y="201180"/>
            <a:ext cx="9871710" cy="3839845"/>
            <a:chOff x="2013280" y="201180"/>
            <a:chExt cx="9871710" cy="3839845"/>
          </a:xfrm>
        </p:grpSpPr>
        <p:pic>
          <p:nvPicPr>
            <p:cNvPr id="16" name="object 16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13280" y="2905480"/>
              <a:ext cx="788593" cy="788593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888827" y="232587"/>
              <a:ext cx="995654" cy="39803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372483" y="201180"/>
              <a:ext cx="444868" cy="44489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476045" y="3385896"/>
              <a:ext cx="660526" cy="649643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75650" y="3406025"/>
              <a:ext cx="601002" cy="55532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31770" y="3381311"/>
              <a:ext cx="2180628" cy="659384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383853" y="3349993"/>
              <a:ext cx="3413798" cy="661098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7128255" y="2958592"/>
              <a:ext cx="788593" cy="788593"/>
            </a:xfrm>
            <a:prstGeom prst="rect">
              <a:avLst/>
            </a:prstGeom>
          </p:spPr>
        </p:pic>
      </p:grpSp>
      <p:sp>
        <p:nvSpPr>
          <p:cNvPr id="24" name="object 24" descr=""/>
          <p:cNvSpPr txBox="1"/>
          <p:nvPr/>
        </p:nvSpPr>
        <p:spPr>
          <a:xfrm>
            <a:off x="11768455" y="6603206"/>
            <a:ext cx="2413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z="1200" spc="-25">
                <a:solidFill>
                  <a:srgbClr val="FFFFFF"/>
                </a:solidFill>
                <a:latin typeface="SimSun"/>
                <a:cs typeface="SimSun"/>
              </a:rPr>
              <a:t>35</a:t>
            </a:r>
            <a:endParaRPr sz="1200">
              <a:latin typeface="SimSun"/>
              <a:cs typeface="SimSu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71779"/>
            <a:ext cx="5686425" cy="4826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000" spc="-10" b="1">
                <a:latin typeface="Times New Roman"/>
                <a:cs typeface="Times New Roman"/>
              </a:rPr>
              <a:t>1.DeepSeek</a:t>
            </a:r>
            <a:r>
              <a:rPr dirty="0" sz="3000"/>
              <a:t>提示词技巧</a:t>
            </a:r>
            <a:r>
              <a:rPr dirty="0" sz="3000" spc="-10" b="1">
                <a:latin typeface="Times New Roman"/>
                <a:cs typeface="Times New Roman"/>
              </a:rPr>
              <a:t>-</a:t>
            </a:r>
            <a:r>
              <a:rPr dirty="0" sz="3000"/>
              <a:t>真诚</a:t>
            </a:r>
            <a:r>
              <a:rPr dirty="0" sz="3000" spc="-25" b="1">
                <a:latin typeface="Times New Roman"/>
                <a:cs typeface="Times New Roman"/>
              </a:rPr>
              <a:t>+</a:t>
            </a:r>
            <a:r>
              <a:rPr dirty="0" sz="3000" spc="-25"/>
              <a:t>直接</a:t>
            </a:r>
            <a:endParaRPr sz="3000">
              <a:latin typeface="Times New Roman"/>
              <a:cs typeface="Times New Roman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603935" y="2399499"/>
            <a:ext cx="4090035" cy="1854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000" spc="-15">
                <a:solidFill>
                  <a:srgbClr val="404040"/>
                </a:solidFill>
                <a:latin typeface="Microsoft YaHei"/>
                <a:cs typeface="Microsoft YaHei"/>
              </a:rPr>
              <a:t>你现在是一个新能源汽车的市场研究分析师，这里有一份调研报告总结需要写成周报，请按周报的格式帮我完</a:t>
            </a:r>
            <a:r>
              <a:rPr dirty="0" sz="2000" spc="-10">
                <a:solidFill>
                  <a:srgbClr val="404040"/>
                </a:solidFill>
                <a:latin typeface="Microsoft YaHei"/>
                <a:cs typeface="Microsoft YaHei"/>
              </a:rPr>
              <a:t>成并进行润色，不少于</a:t>
            </a:r>
            <a:r>
              <a:rPr dirty="0" sz="2000" spc="-10">
                <a:solidFill>
                  <a:srgbClr val="404040"/>
                </a:solidFill>
                <a:latin typeface="Arial"/>
                <a:cs typeface="Arial"/>
              </a:rPr>
              <a:t>500</a:t>
            </a:r>
            <a:r>
              <a:rPr dirty="0" sz="2000" spc="-30">
                <a:solidFill>
                  <a:srgbClr val="404040"/>
                </a:solidFill>
                <a:latin typeface="Microsoft YaHei"/>
                <a:cs typeface="Microsoft YaHei"/>
              </a:rPr>
              <a:t>字。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912523" y="2436342"/>
            <a:ext cx="485203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2000" spc="-10">
                <a:solidFill>
                  <a:srgbClr val="404040"/>
                </a:solidFill>
                <a:latin typeface="Microsoft YaHei"/>
                <a:cs typeface="Microsoft YaHei"/>
              </a:rPr>
              <a:t>帮我把这份报告</a:t>
            </a:r>
            <a:r>
              <a:rPr dirty="0" u="sng" sz="2000" spc="-10" b="1">
                <a:solidFill>
                  <a:srgbClr val="A62C57"/>
                </a:solidFill>
                <a:uFill>
                  <a:solidFill>
                    <a:srgbClr val="A62C57"/>
                  </a:solidFill>
                </a:uFill>
                <a:latin typeface="Microsoft YaHei"/>
                <a:cs typeface="Microsoft YaHei"/>
              </a:rPr>
              <a:t>包装</a:t>
            </a:r>
            <a:r>
              <a:rPr dirty="0" sz="2000" spc="-10">
                <a:solidFill>
                  <a:srgbClr val="404040"/>
                </a:solidFill>
                <a:latin typeface="Microsoft YaHei"/>
                <a:cs typeface="Microsoft YaHei"/>
              </a:rPr>
              <a:t>一下，我要写成周报</a:t>
            </a:r>
            <a:r>
              <a:rPr dirty="0" u="sng" sz="2000" spc="-50" b="1">
                <a:solidFill>
                  <a:srgbClr val="D62517"/>
                </a:solidFill>
                <a:uFill>
                  <a:solidFill>
                    <a:srgbClr val="D62517"/>
                  </a:solidFill>
                </a:uFill>
                <a:latin typeface="Microsoft YaHei"/>
                <a:cs typeface="Microsoft YaHei"/>
              </a:rPr>
              <a:t>给</a:t>
            </a:r>
            <a:r>
              <a:rPr dirty="0" u="sng" sz="2000" spc="500" b="1">
                <a:solidFill>
                  <a:srgbClr val="D62517"/>
                </a:solidFill>
                <a:uFill>
                  <a:solidFill>
                    <a:srgbClr val="D62517"/>
                  </a:solidFill>
                </a:uFill>
                <a:latin typeface="Microsoft YaHei"/>
                <a:cs typeface="Microsoft YaHei"/>
              </a:rPr>
              <a:t>                      </a:t>
            </a:r>
            <a:r>
              <a:rPr dirty="0" u="sng" sz="2000" spc="-10" b="1">
                <a:solidFill>
                  <a:srgbClr val="D62517"/>
                </a:solidFill>
                <a:uFill>
                  <a:solidFill>
                    <a:srgbClr val="D62517"/>
                  </a:solidFill>
                </a:uFill>
                <a:latin typeface="Microsoft YaHei"/>
                <a:cs typeface="Microsoft YaHei"/>
              </a:rPr>
              <a:t>老板看</a:t>
            </a:r>
            <a:r>
              <a:rPr dirty="0" sz="2000" spc="-10">
                <a:solidFill>
                  <a:srgbClr val="404040"/>
                </a:solidFill>
                <a:latin typeface="Microsoft YaHei"/>
                <a:cs typeface="Microsoft YaHei"/>
              </a:rPr>
              <a:t>，老板很</a:t>
            </a:r>
            <a:r>
              <a:rPr dirty="0" u="sng" sz="2000" spc="-10" b="1">
                <a:solidFill>
                  <a:srgbClr val="006FC0"/>
                </a:solidFill>
                <a:uFill>
                  <a:solidFill>
                    <a:srgbClr val="006FC0"/>
                  </a:solidFill>
                </a:uFill>
                <a:latin typeface="Microsoft YaHei"/>
                <a:cs typeface="Microsoft YaHei"/>
              </a:rPr>
              <a:t>看重数据</a:t>
            </a:r>
            <a:r>
              <a:rPr dirty="0" sz="2000" spc="-50">
                <a:solidFill>
                  <a:srgbClr val="404040"/>
                </a:solidFill>
                <a:latin typeface="Microsoft YaHei"/>
                <a:cs typeface="Microsoft YaHei"/>
              </a:rPr>
              <a:t>。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94944" y="1664207"/>
            <a:ext cx="2796921" cy="46177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1775853" y="1683143"/>
            <a:ext cx="6350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25">
                <a:solidFill>
                  <a:srgbClr val="FFFFFF"/>
                </a:solidFill>
                <a:latin typeface="SimSun"/>
                <a:cs typeface="SimSun"/>
              </a:rPr>
              <a:t>传统</a:t>
            </a:r>
            <a:endParaRPr sz="2400">
              <a:latin typeface="SimSun"/>
              <a:cs typeface="SimSun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94944" y="1664207"/>
            <a:ext cx="478536" cy="463296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833871" y="1691639"/>
            <a:ext cx="5056416" cy="461772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6514896" y="1710245"/>
            <a:ext cx="12446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>
                <a:solidFill>
                  <a:srgbClr val="FFFFFF"/>
                </a:solidFill>
                <a:latin typeface="SimSun"/>
                <a:cs typeface="SimSun"/>
              </a:rPr>
              <a:t>DeepSeek</a:t>
            </a:r>
            <a:endParaRPr sz="2400">
              <a:latin typeface="SimSun"/>
              <a:cs typeface="SimSu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5856732" y="1690116"/>
            <a:ext cx="4380230" cy="463550"/>
            <a:chOff x="5856732" y="1690116"/>
            <a:chExt cx="4380230" cy="463550"/>
          </a:xfrm>
        </p:grpSpPr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01254" y="1755609"/>
              <a:ext cx="2164270" cy="343077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729296" y="2037549"/>
              <a:ext cx="2507157" cy="73837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856732" y="1690116"/>
              <a:ext cx="478535" cy="463295"/>
            </a:xfrm>
            <a:prstGeom prst="rect">
              <a:avLst/>
            </a:prstGeom>
          </p:spPr>
        </p:pic>
      </p:grpSp>
      <p:pic>
        <p:nvPicPr>
          <p:cNvPr id="17" name="object 17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695157" y="5039398"/>
            <a:ext cx="944880" cy="944880"/>
          </a:xfrm>
          <a:prstGeom prst="rect">
            <a:avLst/>
          </a:prstGeom>
        </p:spPr>
      </p:pic>
      <p:pic>
        <p:nvPicPr>
          <p:cNvPr id="18" name="object 18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104225" y="5069395"/>
            <a:ext cx="944879" cy="944880"/>
          </a:xfrm>
          <a:prstGeom prst="rect">
            <a:avLst/>
          </a:prstGeom>
        </p:spPr>
      </p:pic>
      <p:sp>
        <p:nvSpPr>
          <p:cNvPr id="19" name="object 19" descr=""/>
          <p:cNvSpPr/>
          <p:nvPr/>
        </p:nvSpPr>
        <p:spPr>
          <a:xfrm>
            <a:off x="5213261" y="1462646"/>
            <a:ext cx="68580" cy="4902200"/>
          </a:xfrm>
          <a:custGeom>
            <a:avLst/>
            <a:gdLst/>
            <a:ahLst/>
            <a:cxnLst/>
            <a:rect l="l" t="t" r="r" b="b"/>
            <a:pathLst>
              <a:path w="68579" h="4902200">
                <a:moveTo>
                  <a:pt x="1536" y="152590"/>
                </a:moveTo>
                <a:lnTo>
                  <a:pt x="0" y="203"/>
                </a:lnTo>
                <a:lnTo>
                  <a:pt x="19050" y="0"/>
                </a:lnTo>
                <a:lnTo>
                  <a:pt x="20586" y="152400"/>
                </a:lnTo>
                <a:lnTo>
                  <a:pt x="1536" y="152590"/>
                </a:lnTo>
                <a:close/>
              </a:path>
              <a:path w="68579" h="4902200">
                <a:moveTo>
                  <a:pt x="3657" y="362127"/>
                </a:moveTo>
                <a:lnTo>
                  <a:pt x="2120" y="209740"/>
                </a:lnTo>
                <a:lnTo>
                  <a:pt x="21170" y="209550"/>
                </a:lnTo>
                <a:lnTo>
                  <a:pt x="22707" y="361937"/>
                </a:lnTo>
                <a:lnTo>
                  <a:pt x="3657" y="362127"/>
                </a:lnTo>
                <a:close/>
              </a:path>
              <a:path w="68579" h="4902200">
                <a:moveTo>
                  <a:pt x="5765" y="571665"/>
                </a:moveTo>
                <a:lnTo>
                  <a:pt x="4229" y="419277"/>
                </a:lnTo>
                <a:lnTo>
                  <a:pt x="23279" y="419087"/>
                </a:lnTo>
                <a:lnTo>
                  <a:pt x="24815" y="571474"/>
                </a:lnTo>
                <a:lnTo>
                  <a:pt x="5765" y="571665"/>
                </a:lnTo>
                <a:close/>
              </a:path>
              <a:path w="68579" h="4902200">
                <a:moveTo>
                  <a:pt x="7874" y="781202"/>
                </a:moveTo>
                <a:lnTo>
                  <a:pt x="6337" y="628815"/>
                </a:lnTo>
                <a:lnTo>
                  <a:pt x="25387" y="628624"/>
                </a:lnTo>
                <a:lnTo>
                  <a:pt x="26924" y="781011"/>
                </a:lnTo>
                <a:lnTo>
                  <a:pt x="7874" y="781202"/>
                </a:lnTo>
                <a:close/>
              </a:path>
              <a:path w="68579" h="4902200">
                <a:moveTo>
                  <a:pt x="9994" y="990752"/>
                </a:moveTo>
                <a:lnTo>
                  <a:pt x="8458" y="838352"/>
                </a:lnTo>
                <a:lnTo>
                  <a:pt x="27508" y="838161"/>
                </a:lnTo>
                <a:lnTo>
                  <a:pt x="29044" y="990549"/>
                </a:lnTo>
                <a:lnTo>
                  <a:pt x="9994" y="990752"/>
                </a:lnTo>
                <a:close/>
              </a:path>
              <a:path w="68579" h="4902200">
                <a:moveTo>
                  <a:pt x="12103" y="1200289"/>
                </a:moveTo>
                <a:lnTo>
                  <a:pt x="10566" y="1047889"/>
                </a:lnTo>
                <a:lnTo>
                  <a:pt x="29616" y="1047699"/>
                </a:lnTo>
                <a:lnTo>
                  <a:pt x="31153" y="1200099"/>
                </a:lnTo>
                <a:lnTo>
                  <a:pt x="12103" y="1200289"/>
                </a:lnTo>
                <a:close/>
              </a:path>
              <a:path w="68579" h="4902200">
                <a:moveTo>
                  <a:pt x="14224" y="1409827"/>
                </a:moveTo>
                <a:lnTo>
                  <a:pt x="12687" y="1257439"/>
                </a:lnTo>
                <a:lnTo>
                  <a:pt x="31737" y="1257236"/>
                </a:lnTo>
                <a:lnTo>
                  <a:pt x="33274" y="1409636"/>
                </a:lnTo>
                <a:lnTo>
                  <a:pt x="14224" y="1409827"/>
                </a:lnTo>
                <a:close/>
              </a:path>
              <a:path w="68579" h="4902200">
                <a:moveTo>
                  <a:pt x="16332" y="1619364"/>
                </a:moveTo>
                <a:lnTo>
                  <a:pt x="14795" y="1466977"/>
                </a:lnTo>
                <a:lnTo>
                  <a:pt x="33845" y="1466786"/>
                </a:lnTo>
                <a:lnTo>
                  <a:pt x="35382" y="1619173"/>
                </a:lnTo>
                <a:lnTo>
                  <a:pt x="16332" y="1619364"/>
                </a:lnTo>
                <a:close/>
              </a:path>
              <a:path w="68579" h="4902200">
                <a:moveTo>
                  <a:pt x="18440" y="1828901"/>
                </a:moveTo>
                <a:lnTo>
                  <a:pt x="16903" y="1676514"/>
                </a:lnTo>
                <a:lnTo>
                  <a:pt x="35953" y="1676323"/>
                </a:lnTo>
                <a:lnTo>
                  <a:pt x="37490" y="1828711"/>
                </a:lnTo>
                <a:lnTo>
                  <a:pt x="18440" y="1828901"/>
                </a:lnTo>
                <a:close/>
              </a:path>
              <a:path w="68579" h="4902200">
                <a:moveTo>
                  <a:pt x="20561" y="2038438"/>
                </a:moveTo>
                <a:lnTo>
                  <a:pt x="19024" y="1886051"/>
                </a:lnTo>
                <a:lnTo>
                  <a:pt x="38074" y="1885861"/>
                </a:lnTo>
                <a:lnTo>
                  <a:pt x="39611" y="2038248"/>
                </a:lnTo>
                <a:lnTo>
                  <a:pt x="20561" y="2038438"/>
                </a:lnTo>
                <a:close/>
              </a:path>
              <a:path w="68579" h="4902200">
                <a:moveTo>
                  <a:pt x="22669" y="2247988"/>
                </a:moveTo>
                <a:lnTo>
                  <a:pt x="21132" y="2095588"/>
                </a:lnTo>
                <a:lnTo>
                  <a:pt x="40182" y="2095398"/>
                </a:lnTo>
                <a:lnTo>
                  <a:pt x="41719" y="2247785"/>
                </a:lnTo>
                <a:lnTo>
                  <a:pt x="22669" y="2247988"/>
                </a:lnTo>
                <a:close/>
              </a:path>
              <a:path w="68579" h="4902200">
                <a:moveTo>
                  <a:pt x="24777" y="2457526"/>
                </a:moveTo>
                <a:lnTo>
                  <a:pt x="23240" y="2305126"/>
                </a:lnTo>
                <a:lnTo>
                  <a:pt x="42290" y="2304935"/>
                </a:lnTo>
                <a:lnTo>
                  <a:pt x="43827" y="2457335"/>
                </a:lnTo>
                <a:lnTo>
                  <a:pt x="24777" y="2457526"/>
                </a:lnTo>
                <a:close/>
              </a:path>
              <a:path w="68579" h="4902200">
                <a:moveTo>
                  <a:pt x="26898" y="2667063"/>
                </a:moveTo>
                <a:lnTo>
                  <a:pt x="25361" y="2514663"/>
                </a:lnTo>
                <a:lnTo>
                  <a:pt x="44411" y="2514473"/>
                </a:lnTo>
                <a:lnTo>
                  <a:pt x="45948" y="2666873"/>
                </a:lnTo>
                <a:lnTo>
                  <a:pt x="26898" y="2667063"/>
                </a:lnTo>
                <a:close/>
              </a:path>
              <a:path w="68579" h="4902200">
                <a:moveTo>
                  <a:pt x="29006" y="2876600"/>
                </a:moveTo>
                <a:lnTo>
                  <a:pt x="27470" y="2724213"/>
                </a:lnTo>
                <a:lnTo>
                  <a:pt x="46520" y="2724023"/>
                </a:lnTo>
                <a:lnTo>
                  <a:pt x="48056" y="2876410"/>
                </a:lnTo>
                <a:lnTo>
                  <a:pt x="29006" y="2876600"/>
                </a:lnTo>
                <a:close/>
              </a:path>
              <a:path w="68579" h="4902200">
                <a:moveTo>
                  <a:pt x="31127" y="3086138"/>
                </a:moveTo>
                <a:lnTo>
                  <a:pt x="29590" y="2933750"/>
                </a:lnTo>
                <a:lnTo>
                  <a:pt x="48640" y="2933560"/>
                </a:lnTo>
                <a:lnTo>
                  <a:pt x="50177" y="3085947"/>
                </a:lnTo>
                <a:lnTo>
                  <a:pt x="31127" y="3086138"/>
                </a:lnTo>
                <a:close/>
              </a:path>
              <a:path w="68579" h="4902200">
                <a:moveTo>
                  <a:pt x="33235" y="3295675"/>
                </a:moveTo>
                <a:lnTo>
                  <a:pt x="31699" y="3143288"/>
                </a:lnTo>
                <a:lnTo>
                  <a:pt x="50749" y="3143097"/>
                </a:lnTo>
                <a:lnTo>
                  <a:pt x="52285" y="3295484"/>
                </a:lnTo>
                <a:lnTo>
                  <a:pt x="33235" y="3295675"/>
                </a:lnTo>
                <a:close/>
              </a:path>
              <a:path w="68579" h="4902200">
                <a:moveTo>
                  <a:pt x="35344" y="3505225"/>
                </a:moveTo>
                <a:lnTo>
                  <a:pt x="33807" y="3352825"/>
                </a:lnTo>
                <a:lnTo>
                  <a:pt x="52857" y="3352634"/>
                </a:lnTo>
                <a:lnTo>
                  <a:pt x="54394" y="3505022"/>
                </a:lnTo>
                <a:lnTo>
                  <a:pt x="35344" y="3505225"/>
                </a:lnTo>
                <a:close/>
              </a:path>
              <a:path w="68579" h="4902200">
                <a:moveTo>
                  <a:pt x="37464" y="3714762"/>
                </a:moveTo>
                <a:lnTo>
                  <a:pt x="35928" y="3562362"/>
                </a:lnTo>
                <a:lnTo>
                  <a:pt x="54978" y="3562172"/>
                </a:lnTo>
                <a:lnTo>
                  <a:pt x="56514" y="3714572"/>
                </a:lnTo>
                <a:lnTo>
                  <a:pt x="37464" y="3714762"/>
                </a:lnTo>
                <a:close/>
              </a:path>
              <a:path w="68579" h="4902200">
                <a:moveTo>
                  <a:pt x="39573" y="3924300"/>
                </a:moveTo>
                <a:lnTo>
                  <a:pt x="38036" y="3771900"/>
                </a:lnTo>
                <a:lnTo>
                  <a:pt x="57086" y="3771709"/>
                </a:lnTo>
                <a:lnTo>
                  <a:pt x="58623" y="3924109"/>
                </a:lnTo>
                <a:lnTo>
                  <a:pt x="39573" y="3924300"/>
                </a:lnTo>
                <a:close/>
              </a:path>
              <a:path w="68579" h="4902200">
                <a:moveTo>
                  <a:pt x="41694" y="4133837"/>
                </a:moveTo>
                <a:lnTo>
                  <a:pt x="40157" y="3981450"/>
                </a:lnTo>
                <a:lnTo>
                  <a:pt x="59194" y="3981246"/>
                </a:lnTo>
                <a:lnTo>
                  <a:pt x="60731" y="4133646"/>
                </a:lnTo>
                <a:lnTo>
                  <a:pt x="41694" y="4133837"/>
                </a:lnTo>
                <a:close/>
              </a:path>
              <a:path w="68579" h="4902200">
                <a:moveTo>
                  <a:pt x="43802" y="4343374"/>
                </a:moveTo>
                <a:lnTo>
                  <a:pt x="42265" y="4190987"/>
                </a:lnTo>
                <a:lnTo>
                  <a:pt x="61315" y="4190796"/>
                </a:lnTo>
                <a:lnTo>
                  <a:pt x="62852" y="4343184"/>
                </a:lnTo>
                <a:lnTo>
                  <a:pt x="43802" y="4343374"/>
                </a:lnTo>
                <a:close/>
              </a:path>
              <a:path w="68579" h="4902200">
                <a:moveTo>
                  <a:pt x="45910" y="4552911"/>
                </a:moveTo>
                <a:lnTo>
                  <a:pt x="44373" y="4400524"/>
                </a:lnTo>
                <a:lnTo>
                  <a:pt x="63423" y="4400334"/>
                </a:lnTo>
                <a:lnTo>
                  <a:pt x="64960" y="4552721"/>
                </a:lnTo>
                <a:lnTo>
                  <a:pt x="45910" y="4552911"/>
                </a:lnTo>
                <a:close/>
              </a:path>
              <a:path w="68579" h="4902200">
                <a:moveTo>
                  <a:pt x="48031" y="4762449"/>
                </a:moveTo>
                <a:lnTo>
                  <a:pt x="46494" y="4610061"/>
                </a:lnTo>
                <a:lnTo>
                  <a:pt x="65544" y="4609871"/>
                </a:lnTo>
                <a:lnTo>
                  <a:pt x="67081" y="4762258"/>
                </a:lnTo>
                <a:lnTo>
                  <a:pt x="48031" y="4762449"/>
                </a:lnTo>
                <a:close/>
              </a:path>
              <a:path w="68579" h="4902200">
                <a:moveTo>
                  <a:pt x="49428" y="4901704"/>
                </a:moveTo>
                <a:lnTo>
                  <a:pt x="48602" y="4819599"/>
                </a:lnTo>
                <a:lnTo>
                  <a:pt x="67652" y="4819408"/>
                </a:lnTo>
                <a:lnTo>
                  <a:pt x="68478" y="4901514"/>
                </a:lnTo>
                <a:lnTo>
                  <a:pt x="49428" y="4901704"/>
                </a:lnTo>
                <a:close/>
              </a:path>
            </a:pathLst>
          </a:custGeom>
          <a:solidFill>
            <a:srgbClr val="380E1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36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583184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2.DeepSeek</a:t>
            </a:r>
            <a:r>
              <a:rPr dirty="0"/>
              <a:t>提示词技巧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通用公式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127" y="966825"/>
            <a:ext cx="11309934" cy="1078788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1153985" y="1194168"/>
            <a:ext cx="967295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400" b="1">
                <a:solidFill>
                  <a:srgbClr val="42065A"/>
                </a:solidFill>
                <a:latin typeface="Microsoft YaHei"/>
                <a:cs typeface="Microsoft YaHei"/>
              </a:rPr>
              <a:t>我要</a:t>
            </a:r>
            <a:r>
              <a:rPr dirty="0" sz="3200" spc="-10" b="1">
                <a:solidFill>
                  <a:srgbClr val="D62517"/>
                </a:solidFill>
                <a:latin typeface="Microsoft YaHei"/>
                <a:cs typeface="Microsoft YaHei"/>
              </a:rPr>
              <a:t>（做</a:t>
            </a:r>
            <a:r>
              <a:rPr dirty="0" sz="3200" spc="-20" b="1">
                <a:solidFill>
                  <a:srgbClr val="D62517"/>
                </a:solidFill>
                <a:latin typeface="Microsoft YaHei"/>
                <a:cs typeface="Microsoft YaHei"/>
              </a:rPr>
              <a:t>）</a:t>
            </a:r>
            <a:r>
              <a:rPr dirty="0" sz="3200" spc="-20" b="1">
                <a:solidFill>
                  <a:srgbClr val="D62517"/>
                </a:solidFill>
                <a:latin typeface="Calibri"/>
                <a:cs typeface="Calibri"/>
              </a:rPr>
              <a:t>**</a:t>
            </a:r>
            <a:r>
              <a:rPr dirty="0" sz="2400" spc="-20" b="1">
                <a:solidFill>
                  <a:srgbClr val="FFFFFF"/>
                </a:solidFill>
                <a:latin typeface="Microsoft YaHei"/>
                <a:cs typeface="Microsoft YaHei"/>
              </a:rPr>
              <a:t>，</a:t>
            </a:r>
            <a:r>
              <a:rPr dirty="0" sz="2400" b="1">
                <a:solidFill>
                  <a:srgbClr val="42065A"/>
                </a:solidFill>
                <a:latin typeface="Microsoft YaHei"/>
                <a:cs typeface="Microsoft YaHei"/>
              </a:rPr>
              <a:t>要</a:t>
            </a:r>
            <a:r>
              <a:rPr dirty="0" sz="3200" spc="-10" b="1">
                <a:solidFill>
                  <a:srgbClr val="E69DA9"/>
                </a:solidFill>
                <a:latin typeface="Microsoft YaHei"/>
                <a:cs typeface="Microsoft YaHei"/>
              </a:rPr>
              <a:t>给</a:t>
            </a:r>
            <a:r>
              <a:rPr dirty="0" sz="3200" spc="-30" b="1">
                <a:solidFill>
                  <a:srgbClr val="E69DA9"/>
                </a:solidFill>
                <a:latin typeface="Calibri"/>
                <a:cs typeface="Calibri"/>
              </a:rPr>
              <a:t>**</a:t>
            </a:r>
            <a:r>
              <a:rPr dirty="0" sz="3200" spc="-10" b="1">
                <a:solidFill>
                  <a:srgbClr val="E69DA9"/>
                </a:solidFill>
                <a:latin typeface="Microsoft YaHei"/>
                <a:cs typeface="Microsoft YaHei"/>
              </a:rPr>
              <a:t>用</a:t>
            </a: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，</a:t>
            </a:r>
            <a:r>
              <a:rPr dirty="0" sz="2400" b="1">
                <a:solidFill>
                  <a:srgbClr val="42065A"/>
                </a:solidFill>
                <a:latin typeface="Microsoft YaHei"/>
                <a:cs typeface="Microsoft YaHei"/>
              </a:rPr>
              <a:t>希望</a:t>
            </a:r>
            <a:r>
              <a:rPr dirty="0" sz="3200" spc="-10" b="1">
                <a:solidFill>
                  <a:srgbClr val="006FC0"/>
                </a:solidFill>
                <a:latin typeface="Microsoft YaHei"/>
                <a:cs typeface="Microsoft YaHei"/>
              </a:rPr>
              <a:t>达到</a:t>
            </a:r>
            <a:r>
              <a:rPr dirty="0" sz="3200" spc="-30" b="1">
                <a:solidFill>
                  <a:srgbClr val="006FC0"/>
                </a:solidFill>
                <a:latin typeface="Calibri"/>
                <a:cs typeface="Calibri"/>
              </a:rPr>
              <a:t>**</a:t>
            </a:r>
            <a:r>
              <a:rPr dirty="0" sz="3200" spc="-10" b="1">
                <a:solidFill>
                  <a:srgbClr val="006FC0"/>
                </a:solidFill>
                <a:latin typeface="Microsoft YaHei"/>
                <a:cs typeface="Microsoft YaHei"/>
              </a:rPr>
              <a:t>效果</a:t>
            </a:r>
            <a:r>
              <a:rPr dirty="0" sz="2400" b="1">
                <a:solidFill>
                  <a:srgbClr val="FFFFFF"/>
                </a:solidFill>
                <a:latin typeface="Microsoft YaHei"/>
                <a:cs typeface="Microsoft YaHei"/>
              </a:rPr>
              <a:t>，</a:t>
            </a:r>
            <a:r>
              <a:rPr dirty="0" sz="2400" b="1">
                <a:solidFill>
                  <a:srgbClr val="42065A"/>
                </a:solidFill>
                <a:latin typeface="Microsoft YaHei"/>
                <a:cs typeface="Microsoft YaHei"/>
              </a:rPr>
              <a:t>但</a:t>
            </a:r>
            <a:r>
              <a:rPr dirty="0" sz="3200" spc="-10" b="1">
                <a:solidFill>
                  <a:srgbClr val="6F2F9F"/>
                </a:solidFill>
                <a:latin typeface="Microsoft YaHei"/>
                <a:cs typeface="Microsoft YaHei"/>
              </a:rPr>
              <a:t>担心</a:t>
            </a:r>
            <a:r>
              <a:rPr dirty="0" sz="3200" spc="-30" b="1">
                <a:solidFill>
                  <a:srgbClr val="6F2F9F"/>
                </a:solidFill>
                <a:latin typeface="Calibri"/>
                <a:cs typeface="Calibri"/>
              </a:rPr>
              <a:t>**</a:t>
            </a:r>
            <a:r>
              <a:rPr dirty="0" sz="3200" spc="-30" b="1">
                <a:solidFill>
                  <a:srgbClr val="6F2F9F"/>
                </a:solidFill>
                <a:latin typeface="Microsoft YaHei"/>
                <a:cs typeface="Microsoft YaHei"/>
              </a:rPr>
              <a:t>问题</a:t>
            </a:r>
            <a:endParaRPr sz="3200">
              <a:latin typeface="Microsoft YaHei"/>
              <a:cs typeface="Microsoft YaHei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5285930" y="2238705"/>
            <a:ext cx="923925" cy="321945"/>
          </a:xfrm>
          <a:custGeom>
            <a:avLst/>
            <a:gdLst/>
            <a:ahLst/>
            <a:cxnLst/>
            <a:rect l="l" t="t" r="r" b="b"/>
            <a:pathLst>
              <a:path w="923925" h="321944">
                <a:moveTo>
                  <a:pt x="923925" y="321944"/>
                </a:moveTo>
                <a:lnTo>
                  <a:pt x="0" y="321944"/>
                </a:lnTo>
                <a:lnTo>
                  <a:pt x="0" y="0"/>
                </a:lnTo>
                <a:lnTo>
                  <a:pt x="923925" y="0"/>
                </a:lnTo>
                <a:lnTo>
                  <a:pt x="923925" y="32194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8257730" y="2238705"/>
            <a:ext cx="1383665" cy="321945"/>
          </a:xfrm>
          <a:custGeom>
            <a:avLst/>
            <a:gdLst/>
            <a:ahLst/>
            <a:cxnLst/>
            <a:rect l="l" t="t" r="r" b="b"/>
            <a:pathLst>
              <a:path w="1383665" h="321944">
                <a:moveTo>
                  <a:pt x="1383665" y="0"/>
                </a:moveTo>
                <a:lnTo>
                  <a:pt x="1383665" y="0"/>
                </a:lnTo>
                <a:lnTo>
                  <a:pt x="0" y="0"/>
                </a:lnTo>
                <a:lnTo>
                  <a:pt x="0" y="321945"/>
                </a:lnTo>
                <a:lnTo>
                  <a:pt x="1383665" y="321945"/>
                </a:lnTo>
                <a:lnTo>
                  <a:pt x="1383665" y="0"/>
                </a:lnTo>
                <a:close/>
              </a:path>
            </a:pathLst>
          </a:custGeom>
          <a:solidFill>
            <a:srgbClr val="00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1232070" y="2238705"/>
            <a:ext cx="238125" cy="321945"/>
          </a:xfrm>
          <a:custGeom>
            <a:avLst/>
            <a:gdLst/>
            <a:ahLst/>
            <a:cxnLst/>
            <a:rect l="l" t="t" r="r" b="b"/>
            <a:pathLst>
              <a:path w="238125" h="321944">
                <a:moveTo>
                  <a:pt x="238125" y="321944"/>
                </a:moveTo>
                <a:lnTo>
                  <a:pt x="0" y="321944"/>
                </a:lnTo>
                <a:lnTo>
                  <a:pt x="0" y="0"/>
                </a:lnTo>
                <a:lnTo>
                  <a:pt x="238125" y="0"/>
                </a:lnTo>
                <a:lnTo>
                  <a:pt x="238125" y="32194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82155" y="2249500"/>
            <a:ext cx="1100074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42065A"/>
                </a:solidFill>
                <a:latin typeface="Microsoft YaHei"/>
                <a:cs typeface="Microsoft YaHei"/>
              </a:rPr>
              <a:t>例如：我要做一个从北京到日本的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旅游攻略</a:t>
            </a:r>
            <a:r>
              <a:rPr dirty="0" sz="1800">
                <a:solidFill>
                  <a:srgbClr val="42065A"/>
                </a:solidFill>
                <a:latin typeface="Microsoft YaHei"/>
                <a:cs typeface="Microsoft YaHei"/>
              </a:rPr>
              <a:t>，要</a:t>
            </a:r>
            <a:r>
              <a:rPr dirty="0" sz="1800" b="1">
                <a:solidFill>
                  <a:srgbClr val="42065A"/>
                </a:solidFill>
                <a:latin typeface="Microsoft YaHei"/>
                <a:cs typeface="Microsoft YaHei"/>
              </a:rPr>
              <a:t>给爸妈用</a:t>
            </a:r>
            <a:r>
              <a:rPr dirty="0" sz="1800">
                <a:solidFill>
                  <a:srgbClr val="42065A"/>
                </a:solidFill>
                <a:latin typeface="Microsoft YaHei"/>
                <a:cs typeface="Microsoft YaHei"/>
              </a:rPr>
              <a:t>，希望让他们在日本</a:t>
            </a:r>
            <a:r>
              <a:rPr dirty="0" sz="1800" b="1">
                <a:solidFill>
                  <a:srgbClr val="42065A"/>
                </a:solidFill>
                <a:latin typeface="Microsoft YaHei"/>
                <a:cs typeface="Microsoft YaHei"/>
              </a:rPr>
              <a:t>开心的玩</a:t>
            </a:r>
            <a:r>
              <a:rPr dirty="0" sz="1800" spc="-20" b="1">
                <a:solidFill>
                  <a:srgbClr val="42065A"/>
                </a:solidFill>
                <a:latin typeface="Calibri"/>
                <a:cs typeface="Calibri"/>
              </a:rPr>
              <a:t>20</a:t>
            </a:r>
            <a:r>
              <a:rPr dirty="0" sz="1800" b="1">
                <a:solidFill>
                  <a:srgbClr val="42065A"/>
                </a:solidFill>
                <a:latin typeface="Microsoft YaHei"/>
                <a:cs typeface="Microsoft YaHei"/>
              </a:rPr>
              <a:t>天</a:t>
            </a:r>
            <a:r>
              <a:rPr dirty="0" sz="1800">
                <a:solidFill>
                  <a:srgbClr val="42065A"/>
                </a:solidFill>
                <a:latin typeface="Microsoft YaHei"/>
                <a:cs typeface="Microsoft YaHei"/>
              </a:rPr>
              <a:t>，但我担心他们</a:t>
            </a:r>
            <a:r>
              <a:rPr dirty="0" sz="1800" spc="-50" b="1">
                <a:solidFill>
                  <a:srgbClr val="42065A"/>
                </a:solidFill>
                <a:latin typeface="Microsoft YaHei"/>
                <a:cs typeface="Microsoft YaHei"/>
              </a:rPr>
              <a:t>玩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485330" y="2650185"/>
            <a:ext cx="2079625" cy="321945"/>
          </a:xfrm>
          <a:prstGeom prst="rect">
            <a:avLst/>
          </a:prstGeom>
          <a:solidFill>
            <a:srgbClr val="FFFF00"/>
          </a:solidFill>
        </p:spPr>
        <p:txBody>
          <a:bodyPr wrap="square" lIns="0" tIns="23495" rIns="0" bIns="0" rtlCol="0" vert="horz">
            <a:spAutoFit/>
          </a:bodyPr>
          <a:lstStyle/>
          <a:p>
            <a:pPr marL="9525">
              <a:lnSpc>
                <a:spcPct val="100000"/>
              </a:lnSpc>
              <a:spcBef>
                <a:spcPts val="185"/>
              </a:spcBef>
            </a:pPr>
            <a:r>
              <a:rPr dirty="0" sz="1800" spc="-10" b="1">
                <a:solidFill>
                  <a:srgbClr val="42065A"/>
                </a:solidFill>
                <a:latin typeface="Microsoft YaHei"/>
                <a:cs typeface="Microsoft YaHei"/>
              </a:rPr>
              <a:t>的累，腿和腰不太好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464058" y="3039617"/>
            <a:ext cx="4318000" cy="3810000"/>
            <a:chOff x="464058" y="3039617"/>
            <a:chExt cx="4318000" cy="3810000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3108" y="3058667"/>
              <a:ext cx="4279392" cy="3771900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464058" y="3039617"/>
              <a:ext cx="4318000" cy="3810000"/>
            </a:xfrm>
            <a:custGeom>
              <a:avLst/>
              <a:gdLst/>
              <a:ahLst/>
              <a:cxnLst/>
              <a:rect l="l" t="t" r="r" b="b"/>
              <a:pathLst>
                <a:path w="4318000" h="3810000">
                  <a:moveTo>
                    <a:pt x="4307967" y="3810000"/>
                  </a:moveTo>
                  <a:lnTo>
                    <a:pt x="9525" y="3810000"/>
                  </a:lnTo>
                  <a:lnTo>
                    <a:pt x="7404" y="3809758"/>
                  </a:lnTo>
                  <a:lnTo>
                    <a:pt x="0" y="3800475"/>
                  </a:lnTo>
                  <a:lnTo>
                    <a:pt x="0" y="9524"/>
                  </a:lnTo>
                  <a:lnTo>
                    <a:pt x="9525" y="0"/>
                  </a:lnTo>
                  <a:lnTo>
                    <a:pt x="4307967" y="0"/>
                  </a:lnTo>
                  <a:lnTo>
                    <a:pt x="4317492" y="9524"/>
                  </a:lnTo>
                  <a:lnTo>
                    <a:pt x="19050" y="9524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3790950"/>
                  </a:lnTo>
                  <a:lnTo>
                    <a:pt x="9525" y="3790950"/>
                  </a:lnTo>
                  <a:lnTo>
                    <a:pt x="19050" y="3800475"/>
                  </a:lnTo>
                  <a:lnTo>
                    <a:pt x="4317492" y="3800475"/>
                  </a:lnTo>
                  <a:lnTo>
                    <a:pt x="4317250" y="3802595"/>
                  </a:lnTo>
                  <a:lnTo>
                    <a:pt x="4310087" y="3809758"/>
                  </a:lnTo>
                  <a:lnTo>
                    <a:pt x="4307967" y="3810000"/>
                  </a:lnTo>
                  <a:close/>
                </a:path>
                <a:path w="4318000" h="3810000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4"/>
                  </a:lnTo>
                  <a:lnTo>
                    <a:pt x="19050" y="19049"/>
                  </a:lnTo>
                  <a:close/>
                </a:path>
                <a:path w="4318000" h="3810000">
                  <a:moveTo>
                    <a:pt x="4298442" y="19049"/>
                  </a:moveTo>
                  <a:lnTo>
                    <a:pt x="19050" y="19049"/>
                  </a:lnTo>
                  <a:lnTo>
                    <a:pt x="19050" y="9524"/>
                  </a:lnTo>
                  <a:lnTo>
                    <a:pt x="4298442" y="9524"/>
                  </a:lnTo>
                  <a:lnTo>
                    <a:pt x="4298442" y="19049"/>
                  </a:lnTo>
                  <a:close/>
                </a:path>
                <a:path w="4318000" h="3810000">
                  <a:moveTo>
                    <a:pt x="4298442" y="3800475"/>
                  </a:moveTo>
                  <a:lnTo>
                    <a:pt x="4298442" y="9524"/>
                  </a:lnTo>
                  <a:lnTo>
                    <a:pt x="4307967" y="19049"/>
                  </a:lnTo>
                  <a:lnTo>
                    <a:pt x="4317492" y="19049"/>
                  </a:lnTo>
                  <a:lnTo>
                    <a:pt x="4317492" y="3790950"/>
                  </a:lnTo>
                  <a:lnTo>
                    <a:pt x="4307967" y="3790950"/>
                  </a:lnTo>
                  <a:lnTo>
                    <a:pt x="4298442" y="3800475"/>
                  </a:lnTo>
                  <a:close/>
                </a:path>
                <a:path w="4318000" h="3810000">
                  <a:moveTo>
                    <a:pt x="4317492" y="19049"/>
                  </a:moveTo>
                  <a:lnTo>
                    <a:pt x="4307967" y="19049"/>
                  </a:lnTo>
                  <a:lnTo>
                    <a:pt x="4298442" y="9524"/>
                  </a:lnTo>
                  <a:lnTo>
                    <a:pt x="4317492" y="9524"/>
                  </a:lnTo>
                  <a:lnTo>
                    <a:pt x="4317492" y="19049"/>
                  </a:lnTo>
                  <a:close/>
                </a:path>
                <a:path w="4318000" h="3810000">
                  <a:moveTo>
                    <a:pt x="19050" y="3800475"/>
                  </a:moveTo>
                  <a:lnTo>
                    <a:pt x="9525" y="3790950"/>
                  </a:lnTo>
                  <a:lnTo>
                    <a:pt x="19050" y="3790950"/>
                  </a:lnTo>
                  <a:lnTo>
                    <a:pt x="19050" y="3800475"/>
                  </a:lnTo>
                  <a:close/>
                </a:path>
                <a:path w="4318000" h="3810000">
                  <a:moveTo>
                    <a:pt x="4298442" y="3800475"/>
                  </a:moveTo>
                  <a:lnTo>
                    <a:pt x="19050" y="3800475"/>
                  </a:lnTo>
                  <a:lnTo>
                    <a:pt x="19050" y="3790950"/>
                  </a:lnTo>
                  <a:lnTo>
                    <a:pt x="4298442" y="3790950"/>
                  </a:lnTo>
                  <a:lnTo>
                    <a:pt x="4298442" y="3800475"/>
                  </a:lnTo>
                  <a:close/>
                </a:path>
                <a:path w="4318000" h="3810000">
                  <a:moveTo>
                    <a:pt x="4317492" y="3800475"/>
                  </a:moveTo>
                  <a:lnTo>
                    <a:pt x="4298442" y="3800475"/>
                  </a:lnTo>
                  <a:lnTo>
                    <a:pt x="4307967" y="3790950"/>
                  </a:lnTo>
                  <a:lnTo>
                    <a:pt x="4317492" y="3790950"/>
                  </a:lnTo>
                  <a:lnTo>
                    <a:pt x="4317492" y="3800475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127454" y="4168381"/>
              <a:ext cx="2271395" cy="193675"/>
            </a:xfrm>
            <a:custGeom>
              <a:avLst/>
              <a:gdLst/>
              <a:ahLst/>
              <a:cxnLst/>
              <a:rect l="l" t="t" r="r" b="b"/>
              <a:pathLst>
                <a:path w="2271395" h="193675">
                  <a:moveTo>
                    <a:pt x="14333" y="151384"/>
                  </a:moveTo>
                  <a:lnTo>
                    <a:pt x="178" y="151384"/>
                  </a:lnTo>
                  <a:lnTo>
                    <a:pt x="178" y="122809"/>
                  </a:lnTo>
                  <a:lnTo>
                    <a:pt x="28753" y="122809"/>
                  </a:lnTo>
                  <a:lnTo>
                    <a:pt x="28753" y="150658"/>
                  </a:lnTo>
                  <a:lnTo>
                    <a:pt x="14333" y="151384"/>
                  </a:lnTo>
                  <a:close/>
                </a:path>
                <a:path w="2271395" h="193675">
                  <a:moveTo>
                    <a:pt x="14275" y="182600"/>
                  </a:moveTo>
                  <a:lnTo>
                    <a:pt x="404" y="155854"/>
                  </a:lnTo>
                  <a:lnTo>
                    <a:pt x="369" y="155625"/>
                  </a:lnTo>
                  <a:lnTo>
                    <a:pt x="254" y="153352"/>
                  </a:lnTo>
                  <a:lnTo>
                    <a:pt x="188" y="152031"/>
                  </a:lnTo>
                  <a:lnTo>
                    <a:pt x="1454" y="152031"/>
                  </a:lnTo>
                  <a:lnTo>
                    <a:pt x="28753" y="150658"/>
                  </a:lnTo>
                  <a:lnTo>
                    <a:pt x="33490" y="161455"/>
                  </a:lnTo>
                  <a:lnTo>
                    <a:pt x="14275" y="182600"/>
                  </a:lnTo>
                  <a:close/>
                </a:path>
                <a:path w="2271395" h="193675">
                  <a:moveTo>
                    <a:pt x="28753" y="94234"/>
                  </a:moveTo>
                  <a:lnTo>
                    <a:pt x="178" y="94234"/>
                  </a:lnTo>
                  <a:lnTo>
                    <a:pt x="178" y="65659"/>
                  </a:lnTo>
                  <a:lnTo>
                    <a:pt x="28753" y="65659"/>
                  </a:lnTo>
                  <a:lnTo>
                    <a:pt x="28753" y="94234"/>
                  </a:lnTo>
                  <a:close/>
                </a:path>
                <a:path w="2271395" h="193675">
                  <a:moveTo>
                    <a:pt x="28957" y="39248"/>
                  </a:moveTo>
                  <a:lnTo>
                    <a:pt x="0" y="34836"/>
                  </a:lnTo>
                  <a:lnTo>
                    <a:pt x="767" y="34836"/>
                  </a:lnTo>
                  <a:lnTo>
                    <a:pt x="929" y="33794"/>
                  </a:lnTo>
                  <a:lnTo>
                    <a:pt x="25642" y="3263"/>
                  </a:lnTo>
                  <a:lnTo>
                    <a:pt x="27331" y="2654"/>
                  </a:lnTo>
                  <a:lnTo>
                    <a:pt x="37087" y="29311"/>
                  </a:lnTo>
                  <a:lnTo>
                    <a:pt x="37415" y="29311"/>
                  </a:lnTo>
                  <a:lnTo>
                    <a:pt x="29148" y="38341"/>
                  </a:lnTo>
                  <a:lnTo>
                    <a:pt x="28957" y="39248"/>
                  </a:lnTo>
                  <a:close/>
                </a:path>
                <a:path w="2271395" h="193675">
                  <a:moveTo>
                    <a:pt x="36256" y="29806"/>
                  </a:moveTo>
                  <a:lnTo>
                    <a:pt x="37415" y="29311"/>
                  </a:lnTo>
                  <a:lnTo>
                    <a:pt x="37594" y="29311"/>
                  </a:lnTo>
                  <a:lnTo>
                    <a:pt x="36256" y="29806"/>
                  </a:lnTo>
                  <a:close/>
                </a:path>
                <a:path w="2271395" h="193675">
                  <a:moveTo>
                    <a:pt x="35120" y="30416"/>
                  </a:moveTo>
                  <a:lnTo>
                    <a:pt x="36256" y="29806"/>
                  </a:lnTo>
                  <a:lnTo>
                    <a:pt x="37594" y="29311"/>
                  </a:lnTo>
                  <a:lnTo>
                    <a:pt x="37415" y="29311"/>
                  </a:lnTo>
                  <a:lnTo>
                    <a:pt x="35120" y="30416"/>
                  </a:lnTo>
                  <a:close/>
                </a:path>
                <a:path w="2271395" h="193675">
                  <a:moveTo>
                    <a:pt x="89180" y="28575"/>
                  </a:moveTo>
                  <a:lnTo>
                    <a:pt x="60605" y="28575"/>
                  </a:lnTo>
                  <a:lnTo>
                    <a:pt x="60605" y="0"/>
                  </a:lnTo>
                  <a:lnTo>
                    <a:pt x="89180" y="0"/>
                  </a:lnTo>
                  <a:lnTo>
                    <a:pt x="89180" y="28575"/>
                  </a:lnTo>
                  <a:close/>
                </a:path>
                <a:path w="2271395" h="193675">
                  <a:moveTo>
                    <a:pt x="146330" y="28575"/>
                  </a:moveTo>
                  <a:lnTo>
                    <a:pt x="117755" y="28575"/>
                  </a:lnTo>
                  <a:lnTo>
                    <a:pt x="117755" y="0"/>
                  </a:lnTo>
                  <a:lnTo>
                    <a:pt x="146330" y="0"/>
                  </a:lnTo>
                  <a:lnTo>
                    <a:pt x="146330" y="28575"/>
                  </a:lnTo>
                  <a:close/>
                </a:path>
                <a:path w="2271395" h="193675">
                  <a:moveTo>
                    <a:pt x="203480" y="28575"/>
                  </a:moveTo>
                  <a:lnTo>
                    <a:pt x="174905" y="28575"/>
                  </a:lnTo>
                  <a:lnTo>
                    <a:pt x="174905" y="0"/>
                  </a:lnTo>
                  <a:lnTo>
                    <a:pt x="203480" y="0"/>
                  </a:lnTo>
                  <a:lnTo>
                    <a:pt x="203480" y="28575"/>
                  </a:lnTo>
                  <a:close/>
                </a:path>
                <a:path w="2271395" h="193675">
                  <a:moveTo>
                    <a:pt x="260630" y="28575"/>
                  </a:moveTo>
                  <a:lnTo>
                    <a:pt x="232055" y="28575"/>
                  </a:lnTo>
                  <a:lnTo>
                    <a:pt x="232055" y="0"/>
                  </a:lnTo>
                  <a:lnTo>
                    <a:pt x="260630" y="0"/>
                  </a:lnTo>
                  <a:lnTo>
                    <a:pt x="260630" y="28575"/>
                  </a:lnTo>
                  <a:close/>
                </a:path>
                <a:path w="2271395" h="193675">
                  <a:moveTo>
                    <a:pt x="317780" y="28575"/>
                  </a:moveTo>
                  <a:lnTo>
                    <a:pt x="289205" y="28575"/>
                  </a:lnTo>
                  <a:lnTo>
                    <a:pt x="289205" y="0"/>
                  </a:lnTo>
                  <a:lnTo>
                    <a:pt x="317780" y="0"/>
                  </a:lnTo>
                  <a:lnTo>
                    <a:pt x="317780" y="28575"/>
                  </a:lnTo>
                  <a:close/>
                </a:path>
                <a:path w="2271395" h="193675">
                  <a:moveTo>
                    <a:pt x="374930" y="28575"/>
                  </a:moveTo>
                  <a:lnTo>
                    <a:pt x="346355" y="28575"/>
                  </a:lnTo>
                  <a:lnTo>
                    <a:pt x="346355" y="0"/>
                  </a:lnTo>
                  <a:lnTo>
                    <a:pt x="374930" y="0"/>
                  </a:lnTo>
                  <a:lnTo>
                    <a:pt x="374930" y="28575"/>
                  </a:lnTo>
                  <a:close/>
                </a:path>
                <a:path w="2271395" h="193675">
                  <a:moveTo>
                    <a:pt x="432080" y="28575"/>
                  </a:moveTo>
                  <a:lnTo>
                    <a:pt x="403505" y="28575"/>
                  </a:lnTo>
                  <a:lnTo>
                    <a:pt x="403505" y="0"/>
                  </a:lnTo>
                  <a:lnTo>
                    <a:pt x="432080" y="0"/>
                  </a:lnTo>
                  <a:lnTo>
                    <a:pt x="432080" y="28575"/>
                  </a:lnTo>
                  <a:close/>
                </a:path>
                <a:path w="2271395" h="193675">
                  <a:moveTo>
                    <a:pt x="489230" y="28575"/>
                  </a:moveTo>
                  <a:lnTo>
                    <a:pt x="460655" y="28575"/>
                  </a:lnTo>
                  <a:lnTo>
                    <a:pt x="460655" y="0"/>
                  </a:lnTo>
                  <a:lnTo>
                    <a:pt x="489230" y="0"/>
                  </a:lnTo>
                  <a:lnTo>
                    <a:pt x="489230" y="28575"/>
                  </a:lnTo>
                  <a:close/>
                </a:path>
                <a:path w="2271395" h="193675">
                  <a:moveTo>
                    <a:pt x="546380" y="28575"/>
                  </a:moveTo>
                  <a:lnTo>
                    <a:pt x="517805" y="28575"/>
                  </a:lnTo>
                  <a:lnTo>
                    <a:pt x="517805" y="0"/>
                  </a:lnTo>
                  <a:lnTo>
                    <a:pt x="546380" y="0"/>
                  </a:lnTo>
                  <a:lnTo>
                    <a:pt x="546380" y="28575"/>
                  </a:lnTo>
                  <a:close/>
                </a:path>
                <a:path w="2271395" h="193675">
                  <a:moveTo>
                    <a:pt x="603530" y="28575"/>
                  </a:moveTo>
                  <a:lnTo>
                    <a:pt x="574955" y="28575"/>
                  </a:lnTo>
                  <a:lnTo>
                    <a:pt x="574955" y="0"/>
                  </a:lnTo>
                  <a:lnTo>
                    <a:pt x="603530" y="0"/>
                  </a:lnTo>
                  <a:lnTo>
                    <a:pt x="603530" y="28575"/>
                  </a:lnTo>
                  <a:close/>
                </a:path>
                <a:path w="2271395" h="193675">
                  <a:moveTo>
                    <a:pt x="660680" y="28575"/>
                  </a:moveTo>
                  <a:lnTo>
                    <a:pt x="632105" y="28575"/>
                  </a:lnTo>
                  <a:lnTo>
                    <a:pt x="632105" y="0"/>
                  </a:lnTo>
                  <a:lnTo>
                    <a:pt x="660680" y="0"/>
                  </a:lnTo>
                  <a:lnTo>
                    <a:pt x="660680" y="28575"/>
                  </a:lnTo>
                  <a:close/>
                </a:path>
                <a:path w="2271395" h="193675">
                  <a:moveTo>
                    <a:pt x="717830" y="28575"/>
                  </a:moveTo>
                  <a:lnTo>
                    <a:pt x="689255" y="28575"/>
                  </a:lnTo>
                  <a:lnTo>
                    <a:pt x="689255" y="0"/>
                  </a:lnTo>
                  <a:lnTo>
                    <a:pt x="717830" y="0"/>
                  </a:lnTo>
                  <a:lnTo>
                    <a:pt x="717830" y="28575"/>
                  </a:lnTo>
                  <a:close/>
                </a:path>
                <a:path w="2271395" h="193675">
                  <a:moveTo>
                    <a:pt x="774980" y="28575"/>
                  </a:moveTo>
                  <a:lnTo>
                    <a:pt x="746405" y="28575"/>
                  </a:lnTo>
                  <a:lnTo>
                    <a:pt x="746405" y="0"/>
                  </a:lnTo>
                  <a:lnTo>
                    <a:pt x="774980" y="0"/>
                  </a:lnTo>
                  <a:lnTo>
                    <a:pt x="774980" y="28575"/>
                  </a:lnTo>
                  <a:close/>
                </a:path>
                <a:path w="2271395" h="193675">
                  <a:moveTo>
                    <a:pt x="832130" y="28575"/>
                  </a:moveTo>
                  <a:lnTo>
                    <a:pt x="803555" y="28575"/>
                  </a:lnTo>
                  <a:lnTo>
                    <a:pt x="803555" y="0"/>
                  </a:lnTo>
                  <a:lnTo>
                    <a:pt x="832130" y="0"/>
                  </a:lnTo>
                  <a:lnTo>
                    <a:pt x="832130" y="28575"/>
                  </a:lnTo>
                  <a:close/>
                </a:path>
                <a:path w="2271395" h="193675">
                  <a:moveTo>
                    <a:pt x="889280" y="28575"/>
                  </a:moveTo>
                  <a:lnTo>
                    <a:pt x="860705" y="28575"/>
                  </a:lnTo>
                  <a:lnTo>
                    <a:pt x="860705" y="0"/>
                  </a:lnTo>
                  <a:lnTo>
                    <a:pt x="889280" y="0"/>
                  </a:lnTo>
                  <a:lnTo>
                    <a:pt x="889280" y="28575"/>
                  </a:lnTo>
                  <a:close/>
                </a:path>
                <a:path w="2271395" h="193675">
                  <a:moveTo>
                    <a:pt x="946430" y="28575"/>
                  </a:moveTo>
                  <a:lnTo>
                    <a:pt x="917855" y="28575"/>
                  </a:lnTo>
                  <a:lnTo>
                    <a:pt x="917855" y="0"/>
                  </a:lnTo>
                  <a:lnTo>
                    <a:pt x="946430" y="0"/>
                  </a:lnTo>
                  <a:lnTo>
                    <a:pt x="946430" y="28575"/>
                  </a:lnTo>
                  <a:close/>
                </a:path>
                <a:path w="2271395" h="193675">
                  <a:moveTo>
                    <a:pt x="1003580" y="28575"/>
                  </a:moveTo>
                  <a:lnTo>
                    <a:pt x="975005" y="28575"/>
                  </a:lnTo>
                  <a:lnTo>
                    <a:pt x="975005" y="0"/>
                  </a:lnTo>
                  <a:lnTo>
                    <a:pt x="1003580" y="0"/>
                  </a:lnTo>
                  <a:lnTo>
                    <a:pt x="1003580" y="28575"/>
                  </a:lnTo>
                  <a:close/>
                </a:path>
                <a:path w="2271395" h="193675">
                  <a:moveTo>
                    <a:pt x="1060730" y="28575"/>
                  </a:moveTo>
                  <a:lnTo>
                    <a:pt x="1032155" y="28575"/>
                  </a:lnTo>
                  <a:lnTo>
                    <a:pt x="1032155" y="0"/>
                  </a:lnTo>
                  <a:lnTo>
                    <a:pt x="1060730" y="0"/>
                  </a:lnTo>
                  <a:lnTo>
                    <a:pt x="1060730" y="28575"/>
                  </a:lnTo>
                  <a:close/>
                </a:path>
                <a:path w="2271395" h="193675">
                  <a:moveTo>
                    <a:pt x="1117880" y="28575"/>
                  </a:moveTo>
                  <a:lnTo>
                    <a:pt x="1089305" y="28575"/>
                  </a:lnTo>
                  <a:lnTo>
                    <a:pt x="1089305" y="0"/>
                  </a:lnTo>
                  <a:lnTo>
                    <a:pt x="1117880" y="0"/>
                  </a:lnTo>
                  <a:lnTo>
                    <a:pt x="1117880" y="28575"/>
                  </a:lnTo>
                  <a:close/>
                </a:path>
                <a:path w="2271395" h="193675">
                  <a:moveTo>
                    <a:pt x="1175030" y="28575"/>
                  </a:moveTo>
                  <a:lnTo>
                    <a:pt x="1146455" y="28575"/>
                  </a:lnTo>
                  <a:lnTo>
                    <a:pt x="1146455" y="0"/>
                  </a:lnTo>
                  <a:lnTo>
                    <a:pt x="1175030" y="0"/>
                  </a:lnTo>
                  <a:lnTo>
                    <a:pt x="1175030" y="28575"/>
                  </a:lnTo>
                  <a:close/>
                </a:path>
                <a:path w="2271395" h="193675">
                  <a:moveTo>
                    <a:pt x="1232180" y="28575"/>
                  </a:moveTo>
                  <a:lnTo>
                    <a:pt x="1203605" y="28575"/>
                  </a:lnTo>
                  <a:lnTo>
                    <a:pt x="1203605" y="0"/>
                  </a:lnTo>
                  <a:lnTo>
                    <a:pt x="1232180" y="0"/>
                  </a:lnTo>
                  <a:lnTo>
                    <a:pt x="1232180" y="28575"/>
                  </a:lnTo>
                  <a:close/>
                </a:path>
                <a:path w="2271395" h="193675">
                  <a:moveTo>
                    <a:pt x="1289330" y="28575"/>
                  </a:moveTo>
                  <a:lnTo>
                    <a:pt x="1260755" y="28575"/>
                  </a:lnTo>
                  <a:lnTo>
                    <a:pt x="1260755" y="0"/>
                  </a:lnTo>
                  <a:lnTo>
                    <a:pt x="1289330" y="0"/>
                  </a:lnTo>
                  <a:lnTo>
                    <a:pt x="1289330" y="28575"/>
                  </a:lnTo>
                  <a:close/>
                </a:path>
                <a:path w="2271395" h="193675">
                  <a:moveTo>
                    <a:pt x="1346480" y="28575"/>
                  </a:moveTo>
                  <a:lnTo>
                    <a:pt x="1317905" y="28575"/>
                  </a:lnTo>
                  <a:lnTo>
                    <a:pt x="1317905" y="0"/>
                  </a:lnTo>
                  <a:lnTo>
                    <a:pt x="1346480" y="0"/>
                  </a:lnTo>
                  <a:lnTo>
                    <a:pt x="1346480" y="28575"/>
                  </a:lnTo>
                  <a:close/>
                </a:path>
                <a:path w="2271395" h="193675">
                  <a:moveTo>
                    <a:pt x="1403630" y="28575"/>
                  </a:moveTo>
                  <a:lnTo>
                    <a:pt x="1375055" y="28575"/>
                  </a:lnTo>
                  <a:lnTo>
                    <a:pt x="1375055" y="0"/>
                  </a:lnTo>
                  <a:lnTo>
                    <a:pt x="1403630" y="0"/>
                  </a:lnTo>
                  <a:lnTo>
                    <a:pt x="1403630" y="28575"/>
                  </a:lnTo>
                  <a:close/>
                </a:path>
                <a:path w="2271395" h="193675">
                  <a:moveTo>
                    <a:pt x="1460780" y="28575"/>
                  </a:moveTo>
                  <a:lnTo>
                    <a:pt x="1432205" y="28575"/>
                  </a:lnTo>
                  <a:lnTo>
                    <a:pt x="1432205" y="0"/>
                  </a:lnTo>
                  <a:lnTo>
                    <a:pt x="1460780" y="0"/>
                  </a:lnTo>
                  <a:lnTo>
                    <a:pt x="1460780" y="28575"/>
                  </a:lnTo>
                  <a:close/>
                </a:path>
                <a:path w="2271395" h="193675">
                  <a:moveTo>
                    <a:pt x="1517930" y="28575"/>
                  </a:moveTo>
                  <a:lnTo>
                    <a:pt x="1489355" y="28575"/>
                  </a:lnTo>
                  <a:lnTo>
                    <a:pt x="1489355" y="0"/>
                  </a:lnTo>
                  <a:lnTo>
                    <a:pt x="1517930" y="0"/>
                  </a:lnTo>
                  <a:lnTo>
                    <a:pt x="1517930" y="28575"/>
                  </a:lnTo>
                  <a:close/>
                </a:path>
                <a:path w="2271395" h="193675">
                  <a:moveTo>
                    <a:pt x="1575080" y="28575"/>
                  </a:moveTo>
                  <a:lnTo>
                    <a:pt x="1546505" y="28575"/>
                  </a:lnTo>
                  <a:lnTo>
                    <a:pt x="1546505" y="0"/>
                  </a:lnTo>
                  <a:lnTo>
                    <a:pt x="1575080" y="0"/>
                  </a:lnTo>
                  <a:lnTo>
                    <a:pt x="1575080" y="28575"/>
                  </a:lnTo>
                  <a:close/>
                </a:path>
                <a:path w="2271395" h="193675">
                  <a:moveTo>
                    <a:pt x="1632230" y="28575"/>
                  </a:moveTo>
                  <a:lnTo>
                    <a:pt x="1603655" y="28575"/>
                  </a:lnTo>
                  <a:lnTo>
                    <a:pt x="1603655" y="0"/>
                  </a:lnTo>
                  <a:lnTo>
                    <a:pt x="1632230" y="0"/>
                  </a:lnTo>
                  <a:lnTo>
                    <a:pt x="1632230" y="28575"/>
                  </a:lnTo>
                  <a:close/>
                </a:path>
                <a:path w="2271395" h="193675">
                  <a:moveTo>
                    <a:pt x="1689380" y="28575"/>
                  </a:moveTo>
                  <a:lnTo>
                    <a:pt x="1660805" y="28575"/>
                  </a:lnTo>
                  <a:lnTo>
                    <a:pt x="1660805" y="0"/>
                  </a:lnTo>
                  <a:lnTo>
                    <a:pt x="1689380" y="0"/>
                  </a:lnTo>
                  <a:lnTo>
                    <a:pt x="1689380" y="28575"/>
                  </a:lnTo>
                  <a:close/>
                </a:path>
                <a:path w="2271395" h="193675">
                  <a:moveTo>
                    <a:pt x="1746530" y="28575"/>
                  </a:moveTo>
                  <a:lnTo>
                    <a:pt x="1717955" y="28575"/>
                  </a:lnTo>
                  <a:lnTo>
                    <a:pt x="1717955" y="0"/>
                  </a:lnTo>
                  <a:lnTo>
                    <a:pt x="1746530" y="0"/>
                  </a:lnTo>
                  <a:lnTo>
                    <a:pt x="1746530" y="28575"/>
                  </a:lnTo>
                  <a:close/>
                </a:path>
                <a:path w="2271395" h="193675">
                  <a:moveTo>
                    <a:pt x="1803680" y="28575"/>
                  </a:moveTo>
                  <a:lnTo>
                    <a:pt x="1775105" y="28575"/>
                  </a:lnTo>
                  <a:lnTo>
                    <a:pt x="1775105" y="0"/>
                  </a:lnTo>
                  <a:lnTo>
                    <a:pt x="1803680" y="0"/>
                  </a:lnTo>
                  <a:lnTo>
                    <a:pt x="1803680" y="28575"/>
                  </a:lnTo>
                  <a:close/>
                </a:path>
                <a:path w="2271395" h="193675">
                  <a:moveTo>
                    <a:pt x="1860830" y="28575"/>
                  </a:moveTo>
                  <a:lnTo>
                    <a:pt x="1832255" y="28575"/>
                  </a:lnTo>
                  <a:lnTo>
                    <a:pt x="1832255" y="0"/>
                  </a:lnTo>
                  <a:lnTo>
                    <a:pt x="1860830" y="0"/>
                  </a:lnTo>
                  <a:lnTo>
                    <a:pt x="1860830" y="28575"/>
                  </a:lnTo>
                  <a:close/>
                </a:path>
                <a:path w="2271395" h="193675">
                  <a:moveTo>
                    <a:pt x="1917980" y="28575"/>
                  </a:moveTo>
                  <a:lnTo>
                    <a:pt x="1889405" y="28575"/>
                  </a:lnTo>
                  <a:lnTo>
                    <a:pt x="1889405" y="0"/>
                  </a:lnTo>
                  <a:lnTo>
                    <a:pt x="1917980" y="0"/>
                  </a:lnTo>
                  <a:lnTo>
                    <a:pt x="1917980" y="28575"/>
                  </a:lnTo>
                  <a:close/>
                </a:path>
                <a:path w="2271395" h="193675">
                  <a:moveTo>
                    <a:pt x="1975130" y="28575"/>
                  </a:moveTo>
                  <a:lnTo>
                    <a:pt x="1946555" y="28575"/>
                  </a:lnTo>
                  <a:lnTo>
                    <a:pt x="1946555" y="0"/>
                  </a:lnTo>
                  <a:lnTo>
                    <a:pt x="1975130" y="0"/>
                  </a:lnTo>
                  <a:lnTo>
                    <a:pt x="1975130" y="28575"/>
                  </a:lnTo>
                  <a:close/>
                </a:path>
                <a:path w="2271395" h="193675">
                  <a:moveTo>
                    <a:pt x="2032280" y="28575"/>
                  </a:moveTo>
                  <a:lnTo>
                    <a:pt x="2003705" y="28575"/>
                  </a:lnTo>
                  <a:lnTo>
                    <a:pt x="2003705" y="0"/>
                  </a:lnTo>
                  <a:lnTo>
                    <a:pt x="2032280" y="0"/>
                  </a:lnTo>
                  <a:lnTo>
                    <a:pt x="2032280" y="28575"/>
                  </a:lnTo>
                  <a:close/>
                </a:path>
                <a:path w="2271395" h="193675">
                  <a:moveTo>
                    <a:pt x="2089430" y="28575"/>
                  </a:moveTo>
                  <a:lnTo>
                    <a:pt x="2060855" y="28575"/>
                  </a:lnTo>
                  <a:lnTo>
                    <a:pt x="2060855" y="0"/>
                  </a:lnTo>
                  <a:lnTo>
                    <a:pt x="2089430" y="0"/>
                  </a:lnTo>
                  <a:lnTo>
                    <a:pt x="2089430" y="28575"/>
                  </a:lnTo>
                  <a:close/>
                </a:path>
                <a:path w="2271395" h="193675">
                  <a:moveTo>
                    <a:pt x="2146580" y="28575"/>
                  </a:moveTo>
                  <a:lnTo>
                    <a:pt x="2118005" y="28575"/>
                  </a:lnTo>
                  <a:lnTo>
                    <a:pt x="2118005" y="0"/>
                  </a:lnTo>
                  <a:lnTo>
                    <a:pt x="2146580" y="0"/>
                  </a:lnTo>
                  <a:lnTo>
                    <a:pt x="2146580" y="28575"/>
                  </a:lnTo>
                  <a:close/>
                </a:path>
                <a:path w="2271395" h="193675">
                  <a:moveTo>
                    <a:pt x="2203730" y="28575"/>
                  </a:moveTo>
                  <a:lnTo>
                    <a:pt x="2175155" y="28575"/>
                  </a:lnTo>
                  <a:lnTo>
                    <a:pt x="2175155" y="0"/>
                  </a:lnTo>
                  <a:lnTo>
                    <a:pt x="2203730" y="0"/>
                  </a:lnTo>
                  <a:lnTo>
                    <a:pt x="2203730" y="28575"/>
                  </a:lnTo>
                  <a:close/>
                </a:path>
                <a:path w="2271395" h="193675">
                  <a:moveTo>
                    <a:pt x="2235017" y="29806"/>
                  </a:moveTo>
                  <a:lnTo>
                    <a:pt x="2233775" y="29311"/>
                  </a:lnTo>
                  <a:lnTo>
                    <a:pt x="2232762" y="28943"/>
                  </a:lnTo>
                  <a:lnTo>
                    <a:pt x="2230793" y="28549"/>
                  </a:lnTo>
                  <a:lnTo>
                    <a:pt x="2231589" y="28549"/>
                  </a:lnTo>
                  <a:lnTo>
                    <a:pt x="2232546" y="9512"/>
                  </a:lnTo>
                  <a:lnTo>
                    <a:pt x="2232667" y="7112"/>
                  </a:lnTo>
                  <a:lnTo>
                    <a:pt x="2232771" y="5029"/>
                  </a:lnTo>
                  <a:lnTo>
                    <a:pt x="2232860" y="3263"/>
                  </a:lnTo>
                  <a:lnTo>
                    <a:pt x="2232930" y="1866"/>
                  </a:lnTo>
                  <a:lnTo>
                    <a:pt x="2233016" y="165"/>
                  </a:lnTo>
                  <a:lnTo>
                    <a:pt x="2233512" y="165"/>
                  </a:lnTo>
                  <a:lnTo>
                    <a:pt x="2237905" y="825"/>
                  </a:lnTo>
                  <a:lnTo>
                    <a:pt x="2267331" y="24168"/>
                  </a:lnTo>
                  <a:lnTo>
                    <a:pt x="2257414" y="28943"/>
                  </a:lnTo>
                  <a:lnTo>
                    <a:pt x="2232479" y="28943"/>
                  </a:lnTo>
                  <a:lnTo>
                    <a:pt x="2233911" y="29311"/>
                  </a:lnTo>
                  <a:lnTo>
                    <a:pt x="2235017" y="29806"/>
                  </a:lnTo>
                  <a:close/>
                </a:path>
                <a:path w="2271395" h="193675">
                  <a:moveTo>
                    <a:pt x="2233945" y="29311"/>
                  </a:moveTo>
                  <a:lnTo>
                    <a:pt x="2230949" y="28549"/>
                  </a:lnTo>
                  <a:lnTo>
                    <a:pt x="2230171" y="28549"/>
                  </a:lnTo>
                  <a:lnTo>
                    <a:pt x="2232724" y="28943"/>
                  </a:lnTo>
                  <a:lnTo>
                    <a:pt x="2233945" y="29311"/>
                  </a:lnTo>
                  <a:close/>
                </a:path>
                <a:path w="2271395" h="193675">
                  <a:moveTo>
                    <a:pt x="2232762" y="28943"/>
                  </a:moveTo>
                  <a:lnTo>
                    <a:pt x="2230171" y="28549"/>
                  </a:lnTo>
                  <a:lnTo>
                    <a:pt x="2230793" y="28549"/>
                  </a:lnTo>
                  <a:lnTo>
                    <a:pt x="2232762" y="28943"/>
                  </a:lnTo>
                  <a:close/>
                </a:path>
                <a:path w="2271395" h="193675">
                  <a:moveTo>
                    <a:pt x="2241588" y="36563"/>
                  </a:moveTo>
                  <a:lnTo>
                    <a:pt x="2232762" y="28943"/>
                  </a:lnTo>
                  <a:lnTo>
                    <a:pt x="2257414" y="28943"/>
                  </a:lnTo>
                  <a:lnTo>
                    <a:pt x="2241588" y="36563"/>
                  </a:lnTo>
                  <a:close/>
                </a:path>
                <a:path w="2271395" h="193675">
                  <a:moveTo>
                    <a:pt x="2236180" y="30416"/>
                  </a:moveTo>
                  <a:lnTo>
                    <a:pt x="2235017" y="29806"/>
                  </a:lnTo>
                  <a:lnTo>
                    <a:pt x="2233994" y="29311"/>
                  </a:lnTo>
                  <a:lnTo>
                    <a:pt x="2235157" y="29806"/>
                  </a:lnTo>
                  <a:lnTo>
                    <a:pt x="2236180" y="30416"/>
                  </a:lnTo>
                  <a:close/>
                </a:path>
                <a:path w="2271395" h="193675">
                  <a:moveTo>
                    <a:pt x="2271230" y="87160"/>
                  </a:moveTo>
                  <a:lnTo>
                    <a:pt x="2242655" y="87160"/>
                  </a:lnTo>
                  <a:lnTo>
                    <a:pt x="2242655" y="58585"/>
                  </a:lnTo>
                  <a:lnTo>
                    <a:pt x="2271230" y="58585"/>
                  </a:lnTo>
                  <a:lnTo>
                    <a:pt x="2271230" y="87160"/>
                  </a:lnTo>
                  <a:close/>
                </a:path>
                <a:path w="2271395" h="193675">
                  <a:moveTo>
                    <a:pt x="2271230" y="144310"/>
                  </a:moveTo>
                  <a:lnTo>
                    <a:pt x="2242655" y="144310"/>
                  </a:lnTo>
                  <a:lnTo>
                    <a:pt x="2242655" y="115735"/>
                  </a:lnTo>
                  <a:lnTo>
                    <a:pt x="2271230" y="115735"/>
                  </a:lnTo>
                  <a:lnTo>
                    <a:pt x="2271230" y="144310"/>
                  </a:lnTo>
                  <a:close/>
                </a:path>
                <a:path w="2271395" h="193675">
                  <a:moveTo>
                    <a:pt x="2234113" y="163728"/>
                  </a:moveTo>
                  <a:lnTo>
                    <a:pt x="2236368" y="162623"/>
                  </a:lnTo>
                  <a:lnTo>
                    <a:pt x="2238404" y="161097"/>
                  </a:lnTo>
                  <a:lnTo>
                    <a:pt x="2239189" y="161899"/>
                  </a:lnTo>
                  <a:lnTo>
                    <a:pt x="2239985" y="162623"/>
                  </a:lnTo>
                  <a:lnTo>
                    <a:pt x="2236253" y="162623"/>
                  </a:lnTo>
                  <a:lnTo>
                    <a:pt x="2235258" y="163233"/>
                  </a:lnTo>
                  <a:lnTo>
                    <a:pt x="2234113" y="163728"/>
                  </a:lnTo>
                  <a:close/>
                </a:path>
                <a:path w="2271395" h="193675">
                  <a:moveTo>
                    <a:pt x="2235268" y="163233"/>
                  </a:moveTo>
                  <a:lnTo>
                    <a:pt x="2236253" y="162623"/>
                  </a:lnTo>
                  <a:lnTo>
                    <a:pt x="2236381" y="162623"/>
                  </a:lnTo>
                  <a:lnTo>
                    <a:pt x="2235268" y="163233"/>
                  </a:lnTo>
                  <a:close/>
                </a:path>
                <a:path w="2271395" h="193675">
                  <a:moveTo>
                    <a:pt x="2232844" y="164122"/>
                  </a:moveTo>
                  <a:lnTo>
                    <a:pt x="2235268" y="163233"/>
                  </a:lnTo>
                  <a:lnTo>
                    <a:pt x="2236381" y="162623"/>
                  </a:lnTo>
                  <a:lnTo>
                    <a:pt x="2239985" y="162623"/>
                  </a:lnTo>
                  <a:lnTo>
                    <a:pt x="2240656" y="163233"/>
                  </a:lnTo>
                  <a:lnTo>
                    <a:pt x="2235122" y="163233"/>
                  </a:lnTo>
                  <a:lnTo>
                    <a:pt x="2234099" y="163728"/>
                  </a:lnTo>
                  <a:lnTo>
                    <a:pt x="2232844" y="164122"/>
                  </a:lnTo>
                  <a:close/>
                </a:path>
                <a:path w="2271395" h="193675">
                  <a:moveTo>
                    <a:pt x="2231555" y="164388"/>
                  </a:moveTo>
                  <a:lnTo>
                    <a:pt x="2234113" y="163728"/>
                  </a:lnTo>
                  <a:lnTo>
                    <a:pt x="2235277" y="163233"/>
                  </a:lnTo>
                  <a:lnTo>
                    <a:pt x="2240656" y="163233"/>
                  </a:lnTo>
                  <a:lnTo>
                    <a:pt x="2241201" y="163728"/>
                  </a:lnTo>
                  <a:lnTo>
                    <a:pt x="2233915" y="163728"/>
                  </a:lnTo>
                  <a:lnTo>
                    <a:pt x="2232832" y="164122"/>
                  </a:lnTo>
                  <a:lnTo>
                    <a:pt x="2231555" y="164388"/>
                  </a:lnTo>
                  <a:close/>
                </a:path>
                <a:path w="2271395" h="193675">
                  <a:moveTo>
                    <a:pt x="2231541" y="164388"/>
                  </a:moveTo>
                  <a:lnTo>
                    <a:pt x="2231105" y="164388"/>
                  </a:lnTo>
                  <a:lnTo>
                    <a:pt x="2232844" y="164122"/>
                  </a:lnTo>
                  <a:lnTo>
                    <a:pt x="2234108" y="163728"/>
                  </a:lnTo>
                  <a:lnTo>
                    <a:pt x="2241201" y="163728"/>
                  </a:lnTo>
                  <a:lnTo>
                    <a:pt x="2241634" y="164122"/>
                  </a:lnTo>
                  <a:lnTo>
                    <a:pt x="2232578" y="164122"/>
                  </a:lnTo>
                  <a:lnTo>
                    <a:pt x="2231541" y="164388"/>
                  </a:lnTo>
                  <a:close/>
                </a:path>
                <a:path w="2271395" h="193675">
                  <a:moveTo>
                    <a:pt x="2229879" y="193090"/>
                  </a:moveTo>
                  <a:lnTo>
                    <a:pt x="2222500" y="193090"/>
                  </a:lnTo>
                  <a:lnTo>
                    <a:pt x="2222500" y="164388"/>
                  </a:lnTo>
                  <a:lnTo>
                    <a:pt x="2231555" y="164388"/>
                  </a:lnTo>
                  <a:lnTo>
                    <a:pt x="2232889" y="164122"/>
                  </a:lnTo>
                  <a:lnTo>
                    <a:pt x="2241634" y="164122"/>
                  </a:lnTo>
                  <a:lnTo>
                    <a:pt x="2259495" y="180352"/>
                  </a:lnTo>
                  <a:lnTo>
                    <a:pt x="2233765" y="192887"/>
                  </a:lnTo>
                  <a:lnTo>
                    <a:pt x="2229879" y="193090"/>
                  </a:lnTo>
                  <a:close/>
                </a:path>
                <a:path w="2271395" h="193675">
                  <a:moveTo>
                    <a:pt x="2193925" y="193090"/>
                  </a:moveTo>
                  <a:lnTo>
                    <a:pt x="2165350" y="193090"/>
                  </a:lnTo>
                  <a:lnTo>
                    <a:pt x="2165350" y="164515"/>
                  </a:lnTo>
                  <a:lnTo>
                    <a:pt x="2193925" y="164515"/>
                  </a:lnTo>
                  <a:lnTo>
                    <a:pt x="2193925" y="193090"/>
                  </a:lnTo>
                  <a:close/>
                </a:path>
                <a:path w="2271395" h="193675">
                  <a:moveTo>
                    <a:pt x="2136775" y="193090"/>
                  </a:moveTo>
                  <a:lnTo>
                    <a:pt x="2108200" y="193090"/>
                  </a:lnTo>
                  <a:lnTo>
                    <a:pt x="2108200" y="164515"/>
                  </a:lnTo>
                  <a:lnTo>
                    <a:pt x="2136775" y="164515"/>
                  </a:lnTo>
                  <a:lnTo>
                    <a:pt x="2136775" y="193090"/>
                  </a:lnTo>
                  <a:close/>
                </a:path>
                <a:path w="2271395" h="193675">
                  <a:moveTo>
                    <a:pt x="2079625" y="193090"/>
                  </a:moveTo>
                  <a:lnTo>
                    <a:pt x="2051050" y="193090"/>
                  </a:lnTo>
                  <a:lnTo>
                    <a:pt x="2051050" y="164515"/>
                  </a:lnTo>
                  <a:lnTo>
                    <a:pt x="2079625" y="164515"/>
                  </a:lnTo>
                  <a:lnTo>
                    <a:pt x="2079625" y="193090"/>
                  </a:lnTo>
                  <a:close/>
                </a:path>
                <a:path w="2271395" h="193675">
                  <a:moveTo>
                    <a:pt x="2022475" y="193090"/>
                  </a:moveTo>
                  <a:lnTo>
                    <a:pt x="1993900" y="193090"/>
                  </a:lnTo>
                  <a:lnTo>
                    <a:pt x="1993900" y="164515"/>
                  </a:lnTo>
                  <a:lnTo>
                    <a:pt x="2022475" y="164515"/>
                  </a:lnTo>
                  <a:lnTo>
                    <a:pt x="2022475" y="193090"/>
                  </a:lnTo>
                  <a:close/>
                </a:path>
                <a:path w="2271395" h="193675">
                  <a:moveTo>
                    <a:pt x="1965325" y="193090"/>
                  </a:moveTo>
                  <a:lnTo>
                    <a:pt x="1936750" y="193090"/>
                  </a:lnTo>
                  <a:lnTo>
                    <a:pt x="1936750" y="164515"/>
                  </a:lnTo>
                  <a:lnTo>
                    <a:pt x="1965325" y="164515"/>
                  </a:lnTo>
                  <a:lnTo>
                    <a:pt x="1965325" y="193090"/>
                  </a:lnTo>
                  <a:close/>
                </a:path>
                <a:path w="2271395" h="193675">
                  <a:moveTo>
                    <a:pt x="1908175" y="193090"/>
                  </a:moveTo>
                  <a:lnTo>
                    <a:pt x="1879600" y="193090"/>
                  </a:lnTo>
                  <a:lnTo>
                    <a:pt x="1879600" y="164515"/>
                  </a:lnTo>
                  <a:lnTo>
                    <a:pt x="1908175" y="164515"/>
                  </a:lnTo>
                  <a:lnTo>
                    <a:pt x="1908175" y="193090"/>
                  </a:lnTo>
                  <a:close/>
                </a:path>
                <a:path w="2271395" h="193675">
                  <a:moveTo>
                    <a:pt x="1851025" y="193090"/>
                  </a:moveTo>
                  <a:lnTo>
                    <a:pt x="1822450" y="193090"/>
                  </a:lnTo>
                  <a:lnTo>
                    <a:pt x="1822450" y="164515"/>
                  </a:lnTo>
                  <a:lnTo>
                    <a:pt x="1851025" y="164515"/>
                  </a:lnTo>
                  <a:lnTo>
                    <a:pt x="1851025" y="193090"/>
                  </a:lnTo>
                  <a:close/>
                </a:path>
                <a:path w="2271395" h="193675">
                  <a:moveTo>
                    <a:pt x="1793875" y="193090"/>
                  </a:moveTo>
                  <a:lnTo>
                    <a:pt x="1765300" y="193090"/>
                  </a:lnTo>
                  <a:lnTo>
                    <a:pt x="1765300" y="164515"/>
                  </a:lnTo>
                  <a:lnTo>
                    <a:pt x="1793875" y="164515"/>
                  </a:lnTo>
                  <a:lnTo>
                    <a:pt x="1793875" y="193090"/>
                  </a:lnTo>
                  <a:close/>
                </a:path>
                <a:path w="2271395" h="193675">
                  <a:moveTo>
                    <a:pt x="1736725" y="193090"/>
                  </a:moveTo>
                  <a:lnTo>
                    <a:pt x="1708150" y="193090"/>
                  </a:lnTo>
                  <a:lnTo>
                    <a:pt x="1708150" y="164515"/>
                  </a:lnTo>
                  <a:lnTo>
                    <a:pt x="1736725" y="164515"/>
                  </a:lnTo>
                  <a:lnTo>
                    <a:pt x="1736725" y="193090"/>
                  </a:lnTo>
                  <a:close/>
                </a:path>
                <a:path w="2271395" h="193675">
                  <a:moveTo>
                    <a:pt x="1679575" y="193090"/>
                  </a:moveTo>
                  <a:lnTo>
                    <a:pt x="1651000" y="193090"/>
                  </a:lnTo>
                  <a:lnTo>
                    <a:pt x="1651000" y="164515"/>
                  </a:lnTo>
                  <a:lnTo>
                    <a:pt x="1679575" y="164515"/>
                  </a:lnTo>
                  <a:lnTo>
                    <a:pt x="1679575" y="193090"/>
                  </a:lnTo>
                  <a:close/>
                </a:path>
                <a:path w="2271395" h="193675">
                  <a:moveTo>
                    <a:pt x="1622425" y="193090"/>
                  </a:moveTo>
                  <a:lnTo>
                    <a:pt x="1593850" y="193090"/>
                  </a:lnTo>
                  <a:lnTo>
                    <a:pt x="1593850" y="164515"/>
                  </a:lnTo>
                  <a:lnTo>
                    <a:pt x="1622425" y="164515"/>
                  </a:lnTo>
                  <a:lnTo>
                    <a:pt x="1622425" y="193090"/>
                  </a:lnTo>
                  <a:close/>
                </a:path>
                <a:path w="2271395" h="193675">
                  <a:moveTo>
                    <a:pt x="1565275" y="193090"/>
                  </a:moveTo>
                  <a:lnTo>
                    <a:pt x="1536700" y="193090"/>
                  </a:lnTo>
                  <a:lnTo>
                    <a:pt x="1536700" y="164515"/>
                  </a:lnTo>
                  <a:lnTo>
                    <a:pt x="1565275" y="164515"/>
                  </a:lnTo>
                  <a:lnTo>
                    <a:pt x="1565275" y="193090"/>
                  </a:lnTo>
                  <a:close/>
                </a:path>
                <a:path w="2271395" h="193675">
                  <a:moveTo>
                    <a:pt x="1508125" y="193090"/>
                  </a:moveTo>
                  <a:lnTo>
                    <a:pt x="1479550" y="193090"/>
                  </a:lnTo>
                  <a:lnTo>
                    <a:pt x="1479550" y="164515"/>
                  </a:lnTo>
                  <a:lnTo>
                    <a:pt x="1508125" y="164515"/>
                  </a:lnTo>
                  <a:lnTo>
                    <a:pt x="1508125" y="193090"/>
                  </a:lnTo>
                  <a:close/>
                </a:path>
                <a:path w="2271395" h="193675">
                  <a:moveTo>
                    <a:pt x="1450975" y="193090"/>
                  </a:moveTo>
                  <a:lnTo>
                    <a:pt x="1422400" y="193090"/>
                  </a:lnTo>
                  <a:lnTo>
                    <a:pt x="1422400" y="164515"/>
                  </a:lnTo>
                  <a:lnTo>
                    <a:pt x="1450975" y="164515"/>
                  </a:lnTo>
                  <a:lnTo>
                    <a:pt x="1450975" y="193090"/>
                  </a:lnTo>
                  <a:close/>
                </a:path>
                <a:path w="2271395" h="193675">
                  <a:moveTo>
                    <a:pt x="1393825" y="193090"/>
                  </a:moveTo>
                  <a:lnTo>
                    <a:pt x="1365250" y="193090"/>
                  </a:lnTo>
                  <a:lnTo>
                    <a:pt x="1365250" y="164515"/>
                  </a:lnTo>
                  <a:lnTo>
                    <a:pt x="1393825" y="164515"/>
                  </a:lnTo>
                  <a:lnTo>
                    <a:pt x="1393825" y="193090"/>
                  </a:lnTo>
                  <a:close/>
                </a:path>
                <a:path w="2271395" h="193675">
                  <a:moveTo>
                    <a:pt x="1336675" y="193090"/>
                  </a:moveTo>
                  <a:lnTo>
                    <a:pt x="1308100" y="193090"/>
                  </a:lnTo>
                  <a:lnTo>
                    <a:pt x="1308100" y="164515"/>
                  </a:lnTo>
                  <a:lnTo>
                    <a:pt x="1336675" y="164515"/>
                  </a:lnTo>
                  <a:lnTo>
                    <a:pt x="1336675" y="193090"/>
                  </a:lnTo>
                  <a:close/>
                </a:path>
                <a:path w="2271395" h="193675">
                  <a:moveTo>
                    <a:pt x="1279525" y="193090"/>
                  </a:moveTo>
                  <a:lnTo>
                    <a:pt x="1250950" y="193090"/>
                  </a:lnTo>
                  <a:lnTo>
                    <a:pt x="1250950" y="164515"/>
                  </a:lnTo>
                  <a:lnTo>
                    <a:pt x="1279525" y="164515"/>
                  </a:lnTo>
                  <a:lnTo>
                    <a:pt x="1279525" y="193090"/>
                  </a:lnTo>
                  <a:close/>
                </a:path>
                <a:path w="2271395" h="193675">
                  <a:moveTo>
                    <a:pt x="1222375" y="193090"/>
                  </a:moveTo>
                  <a:lnTo>
                    <a:pt x="1193800" y="193090"/>
                  </a:lnTo>
                  <a:lnTo>
                    <a:pt x="1193800" y="164515"/>
                  </a:lnTo>
                  <a:lnTo>
                    <a:pt x="1222375" y="164515"/>
                  </a:lnTo>
                  <a:lnTo>
                    <a:pt x="1222375" y="193090"/>
                  </a:lnTo>
                  <a:close/>
                </a:path>
                <a:path w="2271395" h="193675">
                  <a:moveTo>
                    <a:pt x="1165225" y="193090"/>
                  </a:moveTo>
                  <a:lnTo>
                    <a:pt x="1136650" y="193090"/>
                  </a:lnTo>
                  <a:lnTo>
                    <a:pt x="1136650" y="164515"/>
                  </a:lnTo>
                  <a:lnTo>
                    <a:pt x="1165225" y="164515"/>
                  </a:lnTo>
                  <a:lnTo>
                    <a:pt x="1165225" y="193090"/>
                  </a:lnTo>
                  <a:close/>
                </a:path>
                <a:path w="2271395" h="193675">
                  <a:moveTo>
                    <a:pt x="1108075" y="193090"/>
                  </a:moveTo>
                  <a:lnTo>
                    <a:pt x="1079500" y="193090"/>
                  </a:lnTo>
                  <a:lnTo>
                    <a:pt x="1079500" y="164515"/>
                  </a:lnTo>
                  <a:lnTo>
                    <a:pt x="1108075" y="164515"/>
                  </a:lnTo>
                  <a:lnTo>
                    <a:pt x="1108075" y="193090"/>
                  </a:lnTo>
                  <a:close/>
                </a:path>
                <a:path w="2271395" h="193675">
                  <a:moveTo>
                    <a:pt x="1050925" y="193090"/>
                  </a:moveTo>
                  <a:lnTo>
                    <a:pt x="1022350" y="193090"/>
                  </a:lnTo>
                  <a:lnTo>
                    <a:pt x="1022350" y="164515"/>
                  </a:lnTo>
                  <a:lnTo>
                    <a:pt x="1050925" y="164515"/>
                  </a:lnTo>
                  <a:lnTo>
                    <a:pt x="1050925" y="193090"/>
                  </a:lnTo>
                  <a:close/>
                </a:path>
                <a:path w="2271395" h="193675">
                  <a:moveTo>
                    <a:pt x="993775" y="193090"/>
                  </a:moveTo>
                  <a:lnTo>
                    <a:pt x="965200" y="193090"/>
                  </a:lnTo>
                  <a:lnTo>
                    <a:pt x="965200" y="164515"/>
                  </a:lnTo>
                  <a:lnTo>
                    <a:pt x="993775" y="164515"/>
                  </a:lnTo>
                  <a:lnTo>
                    <a:pt x="993775" y="193090"/>
                  </a:lnTo>
                  <a:close/>
                </a:path>
                <a:path w="2271395" h="193675">
                  <a:moveTo>
                    <a:pt x="936625" y="193090"/>
                  </a:moveTo>
                  <a:lnTo>
                    <a:pt x="908050" y="193090"/>
                  </a:lnTo>
                  <a:lnTo>
                    <a:pt x="908050" y="164515"/>
                  </a:lnTo>
                  <a:lnTo>
                    <a:pt x="936625" y="164515"/>
                  </a:lnTo>
                  <a:lnTo>
                    <a:pt x="936625" y="193090"/>
                  </a:lnTo>
                  <a:close/>
                </a:path>
                <a:path w="2271395" h="193675">
                  <a:moveTo>
                    <a:pt x="879475" y="193090"/>
                  </a:moveTo>
                  <a:lnTo>
                    <a:pt x="850900" y="193090"/>
                  </a:lnTo>
                  <a:lnTo>
                    <a:pt x="850900" y="164515"/>
                  </a:lnTo>
                  <a:lnTo>
                    <a:pt x="879475" y="164515"/>
                  </a:lnTo>
                  <a:lnTo>
                    <a:pt x="879475" y="193090"/>
                  </a:lnTo>
                  <a:close/>
                </a:path>
                <a:path w="2271395" h="193675">
                  <a:moveTo>
                    <a:pt x="822325" y="193090"/>
                  </a:moveTo>
                  <a:lnTo>
                    <a:pt x="793750" y="193090"/>
                  </a:lnTo>
                  <a:lnTo>
                    <a:pt x="793750" y="164515"/>
                  </a:lnTo>
                  <a:lnTo>
                    <a:pt x="822325" y="164515"/>
                  </a:lnTo>
                  <a:lnTo>
                    <a:pt x="822325" y="193090"/>
                  </a:lnTo>
                  <a:close/>
                </a:path>
                <a:path w="2271395" h="193675">
                  <a:moveTo>
                    <a:pt x="765175" y="193090"/>
                  </a:moveTo>
                  <a:lnTo>
                    <a:pt x="736600" y="193090"/>
                  </a:lnTo>
                  <a:lnTo>
                    <a:pt x="736600" y="164515"/>
                  </a:lnTo>
                  <a:lnTo>
                    <a:pt x="765175" y="164515"/>
                  </a:lnTo>
                  <a:lnTo>
                    <a:pt x="765175" y="193090"/>
                  </a:lnTo>
                  <a:close/>
                </a:path>
                <a:path w="2271395" h="193675">
                  <a:moveTo>
                    <a:pt x="708025" y="193090"/>
                  </a:moveTo>
                  <a:lnTo>
                    <a:pt x="679450" y="193090"/>
                  </a:lnTo>
                  <a:lnTo>
                    <a:pt x="679450" y="164515"/>
                  </a:lnTo>
                  <a:lnTo>
                    <a:pt x="708025" y="164515"/>
                  </a:lnTo>
                  <a:lnTo>
                    <a:pt x="708025" y="193090"/>
                  </a:lnTo>
                  <a:close/>
                </a:path>
                <a:path w="2271395" h="193675">
                  <a:moveTo>
                    <a:pt x="650875" y="193090"/>
                  </a:moveTo>
                  <a:lnTo>
                    <a:pt x="622300" y="193090"/>
                  </a:lnTo>
                  <a:lnTo>
                    <a:pt x="622300" y="164515"/>
                  </a:lnTo>
                  <a:lnTo>
                    <a:pt x="650875" y="164515"/>
                  </a:lnTo>
                  <a:lnTo>
                    <a:pt x="650875" y="193090"/>
                  </a:lnTo>
                  <a:close/>
                </a:path>
                <a:path w="2271395" h="193675">
                  <a:moveTo>
                    <a:pt x="593725" y="193090"/>
                  </a:moveTo>
                  <a:lnTo>
                    <a:pt x="565150" y="193090"/>
                  </a:lnTo>
                  <a:lnTo>
                    <a:pt x="565150" y="164515"/>
                  </a:lnTo>
                  <a:lnTo>
                    <a:pt x="593725" y="164515"/>
                  </a:lnTo>
                  <a:lnTo>
                    <a:pt x="593725" y="193090"/>
                  </a:lnTo>
                  <a:close/>
                </a:path>
                <a:path w="2271395" h="193675">
                  <a:moveTo>
                    <a:pt x="536575" y="193090"/>
                  </a:moveTo>
                  <a:lnTo>
                    <a:pt x="508000" y="193090"/>
                  </a:lnTo>
                  <a:lnTo>
                    <a:pt x="508000" y="164515"/>
                  </a:lnTo>
                  <a:lnTo>
                    <a:pt x="536575" y="164515"/>
                  </a:lnTo>
                  <a:lnTo>
                    <a:pt x="536575" y="193090"/>
                  </a:lnTo>
                  <a:close/>
                </a:path>
                <a:path w="2271395" h="193675">
                  <a:moveTo>
                    <a:pt x="479425" y="193090"/>
                  </a:moveTo>
                  <a:lnTo>
                    <a:pt x="450850" y="193090"/>
                  </a:lnTo>
                  <a:lnTo>
                    <a:pt x="450850" y="164515"/>
                  </a:lnTo>
                  <a:lnTo>
                    <a:pt x="479425" y="164515"/>
                  </a:lnTo>
                  <a:lnTo>
                    <a:pt x="479425" y="193090"/>
                  </a:lnTo>
                  <a:close/>
                </a:path>
                <a:path w="2271395" h="193675">
                  <a:moveTo>
                    <a:pt x="422275" y="193090"/>
                  </a:moveTo>
                  <a:lnTo>
                    <a:pt x="393700" y="193090"/>
                  </a:lnTo>
                  <a:lnTo>
                    <a:pt x="393700" y="164515"/>
                  </a:lnTo>
                  <a:lnTo>
                    <a:pt x="422275" y="164515"/>
                  </a:lnTo>
                  <a:lnTo>
                    <a:pt x="422275" y="193090"/>
                  </a:lnTo>
                  <a:close/>
                </a:path>
                <a:path w="2271395" h="193675">
                  <a:moveTo>
                    <a:pt x="365125" y="193090"/>
                  </a:moveTo>
                  <a:lnTo>
                    <a:pt x="336550" y="193090"/>
                  </a:lnTo>
                  <a:lnTo>
                    <a:pt x="336550" y="164515"/>
                  </a:lnTo>
                  <a:lnTo>
                    <a:pt x="365125" y="164515"/>
                  </a:lnTo>
                  <a:lnTo>
                    <a:pt x="365125" y="193090"/>
                  </a:lnTo>
                  <a:close/>
                </a:path>
                <a:path w="2271395" h="193675">
                  <a:moveTo>
                    <a:pt x="307975" y="193090"/>
                  </a:moveTo>
                  <a:lnTo>
                    <a:pt x="279400" y="193090"/>
                  </a:lnTo>
                  <a:lnTo>
                    <a:pt x="279400" y="164515"/>
                  </a:lnTo>
                  <a:lnTo>
                    <a:pt x="307975" y="164515"/>
                  </a:lnTo>
                  <a:lnTo>
                    <a:pt x="307975" y="193090"/>
                  </a:lnTo>
                  <a:close/>
                </a:path>
                <a:path w="2271395" h="193675">
                  <a:moveTo>
                    <a:pt x="250825" y="193090"/>
                  </a:moveTo>
                  <a:lnTo>
                    <a:pt x="222250" y="193090"/>
                  </a:lnTo>
                  <a:lnTo>
                    <a:pt x="222250" y="164515"/>
                  </a:lnTo>
                  <a:lnTo>
                    <a:pt x="250825" y="164515"/>
                  </a:lnTo>
                  <a:lnTo>
                    <a:pt x="250825" y="193090"/>
                  </a:lnTo>
                  <a:close/>
                </a:path>
                <a:path w="2271395" h="193675">
                  <a:moveTo>
                    <a:pt x="193675" y="193090"/>
                  </a:moveTo>
                  <a:lnTo>
                    <a:pt x="165100" y="193090"/>
                  </a:lnTo>
                  <a:lnTo>
                    <a:pt x="165100" y="164515"/>
                  </a:lnTo>
                  <a:lnTo>
                    <a:pt x="193675" y="164515"/>
                  </a:lnTo>
                  <a:lnTo>
                    <a:pt x="193675" y="193090"/>
                  </a:lnTo>
                  <a:close/>
                </a:path>
                <a:path w="2271395" h="193675">
                  <a:moveTo>
                    <a:pt x="136525" y="193090"/>
                  </a:moveTo>
                  <a:lnTo>
                    <a:pt x="107950" y="193090"/>
                  </a:lnTo>
                  <a:lnTo>
                    <a:pt x="107950" y="164515"/>
                  </a:lnTo>
                  <a:lnTo>
                    <a:pt x="136525" y="164515"/>
                  </a:lnTo>
                  <a:lnTo>
                    <a:pt x="136525" y="193090"/>
                  </a:lnTo>
                  <a:close/>
                </a:path>
                <a:path w="2271395" h="193675">
                  <a:moveTo>
                    <a:pt x="79375" y="193090"/>
                  </a:moveTo>
                  <a:lnTo>
                    <a:pt x="50800" y="193090"/>
                  </a:lnTo>
                  <a:lnTo>
                    <a:pt x="50800" y="164515"/>
                  </a:lnTo>
                  <a:lnTo>
                    <a:pt x="79375" y="164515"/>
                  </a:lnTo>
                  <a:lnTo>
                    <a:pt x="79375" y="19309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5295341" y="2851924"/>
            <a:ext cx="6185535" cy="4006215"/>
            <a:chOff x="5295341" y="2851924"/>
            <a:chExt cx="6185535" cy="4006215"/>
          </a:xfrm>
        </p:grpSpPr>
        <p:pic>
          <p:nvPicPr>
            <p:cNvPr id="18" name="object 1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95341" y="2851924"/>
              <a:ext cx="6185471" cy="4006075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18264" y="3027159"/>
              <a:ext cx="5349341" cy="422859"/>
            </a:xfrm>
            <a:prstGeom prst="rect">
              <a:avLst/>
            </a:prstGeom>
          </p:spPr>
        </p:pic>
        <p:sp>
          <p:nvSpPr>
            <p:cNvPr id="20" name="object 20" descr=""/>
            <p:cNvSpPr/>
            <p:nvPr/>
          </p:nvSpPr>
          <p:spPr>
            <a:xfrm>
              <a:off x="5534342" y="4240974"/>
              <a:ext cx="5467350" cy="2529205"/>
            </a:xfrm>
            <a:custGeom>
              <a:avLst/>
              <a:gdLst/>
              <a:ahLst/>
              <a:cxnLst/>
              <a:rect l="l" t="t" r="r" b="b"/>
              <a:pathLst>
                <a:path w="5467350" h="2529204">
                  <a:moveTo>
                    <a:pt x="28575" y="2311438"/>
                  </a:moveTo>
                  <a:lnTo>
                    <a:pt x="0" y="2311438"/>
                  </a:lnTo>
                  <a:lnTo>
                    <a:pt x="0" y="2282863"/>
                  </a:lnTo>
                  <a:lnTo>
                    <a:pt x="28575" y="2282863"/>
                  </a:lnTo>
                  <a:lnTo>
                    <a:pt x="28575" y="2311438"/>
                  </a:lnTo>
                  <a:close/>
                </a:path>
                <a:path w="5467350" h="2529204">
                  <a:moveTo>
                    <a:pt x="28575" y="2254275"/>
                  </a:moveTo>
                  <a:lnTo>
                    <a:pt x="0" y="2254275"/>
                  </a:lnTo>
                  <a:lnTo>
                    <a:pt x="0" y="2225700"/>
                  </a:lnTo>
                  <a:lnTo>
                    <a:pt x="28575" y="2225700"/>
                  </a:lnTo>
                  <a:lnTo>
                    <a:pt x="28575" y="2254275"/>
                  </a:lnTo>
                  <a:close/>
                </a:path>
                <a:path w="5467350" h="2529204">
                  <a:moveTo>
                    <a:pt x="28575" y="2197125"/>
                  </a:moveTo>
                  <a:lnTo>
                    <a:pt x="0" y="2197125"/>
                  </a:lnTo>
                  <a:lnTo>
                    <a:pt x="0" y="2168550"/>
                  </a:lnTo>
                  <a:lnTo>
                    <a:pt x="28575" y="2168550"/>
                  </a:lnTo>
                  <a:lnTo>
                    <a:pt x="28575" y="2197125"/>
                  </a:lnTo>
                  <a:close/>
                </a:path>
                <a:path w="5467350" h="2529204">
                  <a:moveTo>
                    <a:pt x="28575" y="2139975"/>
                  </a:moveTo>
                  <a:lnTo>
                    <a:pt x="0" y="2139975"/>
                  </a:lnTo>
                  <a:lnTo>
                    <a:pt x="0" y="2111400"/>
                  </a:lnTo>
                  <a:lnTo>
                    <a:pt x="28575" y="2111400"/>
                  </a:lnTo>
                  <a:lnTo>
                    <a:pt x="28575" y="2139975"/>
                  </a:lnTo>
                  <a:close/>
                </a:path>
                <a:path w="5467350" h="2529204">
                  <a:moveTo>
                    <a:pt x="28575" y="2082825"/>
                  </a:moveTo>
                  <a:lnTo>
                    <a:pt x="0" y="2082825"/>
                  </a:lnTo>
                  <a:lnTo>
                    <a:pt x="0" y="2054250"/>
                  </a:lnTo>
                  <a:lnTo>
                    <a:pt x="28575" y="2054250"/>
                  </a:lnTo>
                  <a:lnTo>
                    <a:pt x="28575" y="2082825"/>
                  </a:lnTo>
                  <a:close/>
                </a:path>
                <a:path w="5467350" h="2529204">
                  <a:moveTo>
                    <a:pt x="28575" y="2025675"/>
                  </a:moveTo>
                  <a:lnTo>
                    <a:pt x="0" y="2025675"/>
                  </a:lnTo>
                  <a:lnTo>
                    <a:pt x="0" y="1997100"/>
                  </a:lnTo>
                  <a:lnTo>
                    <a:pt x="28575" y="1997100"/>
                  </a:lnTo>
                  <a:lnTo>
                    <a:pt x="28575" y="2025675"/>
                  </a:lnTo>
                  <a:close/>
                </a:path>
                <a:path w="5467350" h="2529204">
                  <a:moveTo>
                    <a:pt x="28575" y="1968525"/>
                  </a:moveTo>
                  <a:lnTo>
                    <a:pt x="0" y="1968525"/>
                  </a:lnTo>
                  <a:lnTo>
                    <a:pt x="0" y="1939950"/>
                  </a:lnTo>
                  <a:lnTo>
                    <a:pt x="28575" y="1939950"/>
                  </a:lnTo>
                  <a:lnTo>
                    <a:pt x="28575" y="1968525"/>
                  </a:lnTo>
                  <a:close/>
                </a:path>
                <a:path w="5467350" h="2529204">
                  <a:moveTo>
                    <a:pt x="28575" y="1911375"/>
                  </a:moveTo>
                  <a:lnTo>
                    <a:pt x="0" y="1911375"/>
                  </a:lnTo>
                  <a:lnTo>
                    <a:pt x="0" y="1882800"/>
                  </a:lnTo>
                  <a:lnTo>
                    <a:pt x="28575" y="1882800"/>
                  </a:lnTo>
                  <a:lnTo>
                    <a:pt x="28575" y="1911375"/>
                  </a:lnTo>
                  <a:close/>
                </a:path>
                <a:path w="5467350" h="2529204">
                  <a:moveTo>
                    <a:pt x="28575" y="1854225"/>
                  </a:moveTo>
                  <a:lnTo>
                    <a:pt x="0" y="1854225"/>
                  </a:lnTo>
                  <a:lnTo>
                    <a:pt x="0" y="1825650"/>
                  </a:lnTo>
                  <a:lnTo>
                    <a:pt x="28575" y="1825650"/>
                  </a:lnTo>
                  <a:lnTo>
                    <a:pt x="28575" y="1854225"/>
                  </a:lnTo>
                  <a:close/>
                </a:path>
                <a:path w="5467350" h="2529204">
                  <a:moveTo>
                    <a:pt x="28575" y="1797075"/>
                  </a:moveTo>
                  <a:lnTo>
                    <a:pt x="0" y="1797075"/>
                  </a:lnTo>
                  <a:lnTo>
                    <a:pt x="0" y="1768500"/>
                  </a:lnTo>
                  <a:lnTo>
                    <a:pt x="28575" y="1768500"/>
                  </a:lnTo>
                  <a:lnTo>
                    <a:pt x="28575" y="1797075"/>
                  </a:lnTo>
                  <a:close/>
                </a:path>
                <a:path w="5467350" h="2529204">
                  <a:moveTo>
                    <a:pt x="28575" y="1739925"/>
                  </a:moveTo>
                  <a:lnTo>
                    <a:pt x="0" y="1739925"/>
                  </a:lnTo>
                  <a:lnTo>
                    <a:pt x="0" y="1711350"/>
                  </a:lnTo>
                  <a:lnTo>
                    <a:pt x="28575" y="1711350"/>
                  </a:lnTo>
                  <a:lnTo>
                    <a:pt x="28575" y="1739925"/>
                  </a:lnTo>
                  <a:close/>
                </a:path>
                <a:path w="5467350" h="2529204">
                  <a:moveTo>
                    <a:pt x="28575" y="1682775"/>
                  </a:moveTo>
                  <a:lnTo>
                    <a:pt x="0" y="1682775"/>
                  </a:lnTo>
                  <a:lnTo>
                    <a:pt x="0" y="1654200"/>
                  </a:lnTo>
                  <a:lnTo>
                    <a:pt x="28575" y="1654200"/>
                  </a:lnTo>
                  <a:lnTo>
                    <a:pt x="28575" y="1682775"/>
                  </a:lnTo>
                  <a:close/>
                </a:path>
                <a:path w="5467350" h="2529204">
                  <a:moveTo>
                    <a:pt x="28575" y="1625625"/>
                  </a:moveTo>
                  <a:lnTo>
                    <a:pt x="0" y="1625625"/>
                  </a:lnTo>
                  <a:lnTo>
                    <a:pt x="0" y="1597050"/>
                  </a:lnTo>
                  <a:lnTo>
                    <a:pt x="28575" y="1597050"/>
                  </a:lnTo>
                  <a:lnTo>
                    <a:pt x="28575" y="1625625"/>
                  </a:lnTo>
                  <a:close/>
                </a:path>
                <a:path w="5467350" h="2529204">
                  <a:moveTo>
                    <a:pt x="28575" y="1568475"/>
                  </a:moveTo>
                  <a:lnTo>
                    <a:pt x="0" y="1568475"/>
                  </a:lnTo>
                  <a:lnTo>
                    <a:pt x="0" y="1539900"/>
                  </a:lnTo>
                  <a:lnTo>
                    <a:pt x="28575" y="1539900"/>
                  </a:lnTo>
                  <a:lnTo>
                    <a:pt x="28575" y="1568475"/>
                  </a:lnTo>
                  <a:close/>
                </a:path>
                <a:path w="5467350" h="2529204">
                  <a:moveTo>
                    <a:pt x="28575" y="1511325"/>
                  </a:moveTo>
                  <a:lnTo>
                    <a:pt x="0" y="1511325"/>
                  </a:lnTo>
                  <a:lnTo>
                    <a:pt x="0" y="1482750"/>
                  </a:lnTo>
                  <a:lnTo>
                    <a:pt x="28575" y="1482750"/>
                  </a:lnTo>
                  <a:lnTo>
                    <a:pt x="28575" y="1511325"/>
                  </a:lnTo>
                  <a:close/>
                </a:path>
                <a:path w="5467350" h="2529204">
                  <a:moveTo>
                    <a:pt x="28575" y="1454175"/>
                  </a:moveTo>
                  <a:lnTo>
                    <a:pt x="0" y="1454175"/>
                  </a:lnTo>
                  <a:lnTo>
                    <a:pt x="0" y="1425600"/>
                  </a:lnTo>
                  <a:lnTo>
                    <a:pt x="28575" y="1425600"/>
                  </a:lnTo>
                  <a:lnTo>
                    <a:pt x="28575" y="1454175"/>
                  </a:lnTo>
                  <a:close/>
                </a:path>
                <a:path w="5467350" h="2529204">
                  <a:moveTo>
                    <a:pt x="28575" y="1397025"/>
                  </a:moveTo>
                  <a:lnTo>
                    <a:pt x="0" y="1397025"/>
                  </a:lnTo>
                  <a:lnTo>
                    <a:pt x="0" y="1368450"/>
                  </a:lnTo>
                  <a:lnTo>
                    <a:pt x="28575" y="1368450"/>
                  </a:lnTo>
                  <a:lnTo>
                    <a:pt x="28575" y="1397025"/>
                  </a:lnTo>
                  <a:close/>
                </a:path>
                <a:path w="5467350" h="2529204">
                  <a:moveTo>
                    <a:pt x="28575" y="1339875"/>
                  </a:moveTo>
                  <a:lnTo>
                    <a:pt x="0" y="1339875"/>
                  </a:lnTo>
                  <a:lnTo>
                    <a:pt x="0" y="1311300"/>
                  </a:lnTo>
                  <a:lnTo>
                    <a:pt x="28575" y="1311300"/>
                  </a:lnTo>
                  <a:lnTo>
                    <a:pt x="28575" y="1339875"/>
                  </a:lnTo>
                  <a:close/>
                </a:path>
                <a:path w="5467350" h="2529204">
                  <a:moveTo>
                    <a:pt x="28575" y="1282725"/>
                  </a:moveTo>
                  <a:lnTo>
                    <a:pt x="0" y="1282725"/>
                  </a:lnTo>
                  <a:lnTo>
                    <a:pt x="0" y="1254150"/>
                  </a:lnTo>
                  <a:lnTo>
                    <a:pt x="28575" y="1254150"/>
                  </a:lnTo>
                  <a:lnTo>
                    <a:pt x="28575" y="1282725"/>
                  </a:lnTo>
                  <a:close/>
                </a:path>
                <a:path w="5467350" h="2529204">
                  <a:moveTo>
                    <a:pt x="28575" y="1225575"/>
                  </a:moveTo>
                  <a:lnTo>
                    <a:pt x="0" y="1225575"/>
                  </a:lnTo>
                  <a:lnTo>
                    <a:pt x="0" y="1197000"/>
                  </a:lnTo>
                  <a:lnTo>
                    <a:pt x="28575" y="1197000"/>
                  </a:lnTo>
                  <a:lnTo>
                    <a:pt x="28575" y="1225575"/>
                  </a:lnTo>
                  <a:close/>
                </a:path>
                <a:path w="5467350" h="2529204">
                  <a:moveTo>
                    <a:pt x="28575" y="1168425"/>
                  </a:moveTo>
                  <a:lnTo>
                    <a:pt x="0" y="1168425"/>
                  </a:lnTo>
                  <a:lnTo>
                    <a:pt x="0" y="1139850"/>
                  </a:lnTo>
                  <a:lnTo>
                    <a:pt x="28575" y="1139850"/>
                  </a:lnTo>
                  <a:lnTo>
                    <a:pt x="28575" y="1168425"/>
                  </a:lnTo>
                  <a:close/>
                </a:path>
                <a:path w="5467350" h="2529204">
                  <a:moveTo>
                    <a:pt x="28575" y="1111275"/>
                  </a:moveTo>
                  <a:lnTo>
                    <a:pt x="0" y="1111275"/>
                  </a:lnTo>
                  <a:lnTo>
                    <a:pt x="0" y="1082700"/>
                  </a:lnTo>
                  <a:lnTo>
                    <a:pt x="28575" y="1082700"/>
                  </a:lnTo>
                  <a:lnTo>
                    <a:pt x="28575" y="1111275"/>
                  </a:lnTo>
                  <a:close/>
                </a:path>
                <a:path w="5467350" h="2529204">
                  <a:moveTo>
                    <a:pt x="28575" y="1054125"/>
                  </a:moveTo>
                  <a:lnTo>
                    <a:pt x="0" y="1054125"/>
                  </a:lnTo>
                  <a:lnTo>
                    <a:pt x="0" y="1025550"/>
                  </a:lnTo>
                  <a:lnTo>
                    <a:pt x="28575" y="1025550"/>
                  </a:lnTo>
                  <a:lnTo>
                    <a:pt x="28575" y="1054125"/>
                  </a:lnTo>
                  <a:close/>
                </a:path>
                <a:path w="5467350" h="2529204">
                  <a:moveTo>
                    <a:pt x="28575" y="996975"/>
                  </a:moveTo>
                  <a:lnTo>
                    <a:pt x="0" y="996975"/>
                  </a:lnTo>
                  <a:lnTo>
                    <a:pt x="0" y="968400"/>
                  </a:lnTo>
                  <a:lnTo>
                    <a:pt x="28575" y="968400"/>
                  </a:lnTo>
                  <a:lnTo>
                    <a:pt x="28575" y="996975"/>
                  </a:lnTo>
                  <a:close/>
                </a:path>
                <a:path w="5467350" h="2529204">
                  <a:moveTo>
                    <a:pt x="28575" y="939825"/>
                  </a:moveTo>
                  <a:lnTo>
                    <a:pt x="0" y="939825"/>
                  </a:lnTo>
                  <a:lnTo>
                    <a:pt x="0" y="911250"/>
                  </a:lnTo>
                  <a:lnTo>
                    <a:pt x="28575" y="911250"/>
                  </a:lnTo>
                  <a:lnTo>
                    <a:pt x="28575" y="939825"/>
                  </a:lnTo>
                  <a:close/>
                </a:path>
                <a:path w="5467350" h="2529204">
                  <a:moveTo>
                    <a:pt x="28575" y="882675"/>
                  </a:moveTo>
                  <a:lnTo>
                    <a:pt x="0" y="882675"/>
                  </a:lnTo>
                  <a:lnTo>
                    <a:pt x="0" y="854100"/>
                  </a:lnTo>
                  <a:lnTo>
                    <a:pt x="28575" y="854100"/>
                  </a:lnTo>
                  <a:lnTo>
                    <a:pt x="28575" y="882675"/>
                  </a:lnTo>
                  <a:close/>
                </a:path>
                <a:path w="5467350" h="2529204">
                  <a:moveTo>
                    <a:pt x="28575" y="825525"/>
                  </a:moveTo>
                  <a:lnTo>
                    <a:pt x="0" y="825525"/>
                  </a:lnTo>
                  <a:lnTo>
                    <a:pt x="0" y="796950"/>
                  </a:lnTo>
                  <a:lnTo>
                    <a:pt x="28575" y="796950"/>
                  </a:lnTo>
                  <a:lnTo>
                    <a:pt x="28575" y="825525"/>
                  </a:lnTo>
                  <a:close/>
                </a:path>
                <a:path w="5467350" h="2529204">
                  <a:moveTo>
                    <a:pt x="28575" y="768375"/>
                  </a:moveTo>
                  <a:lnTo>
                    <a:pt x="0" y="768375"/>
                  </a:lnTo>
                  <a:lnTo>
                    <a:pt x="0" y="739800"/>
                  </a:lnTo>
                  <a:lnTo>
                    <a:pt x="28575" y="739800"/>
                  </a:lnTo>
                  <a:lnTo>
                    <a:pt x="28575" y="768375"/>
                  </a:lnTo>
                  <a:close/>
                </a:path>
                <a:path w="5467350" h="2529204">
                  <a:moveTo>
                    <a:pt x="28575" y="711225"/>
                  </a:moveTo>
                  <a:lnTo>
                    <a:pt x="0" y="711225"/>
                  </a:lnTo>
                  <a:lnTo>
                    <a:pt x="0" y="682650"/>
                  </a:lnTo>
                  <a:lnTo>
                    <a:pt x="28575" y="682650"/>
                  </a:lnTo>
                  <a:lnTo>
                    <a:pt x="28575" y="711225"/>
                  </a:lnTo>
                  <a:close/>
                </a:path>
                <a:path w="5467350" h="2529204">
                  <a:moveTo>
                    <a:pt x="28575" y="654075"/>
                  </a:moveTo>
                  <a:lnTo>
                    <a:pt x="0" y="654075"/>
                  </a:lnTo>
                  <a:lnTo>
                    <a:pt x="0" y="625500"/>
                  </a:lnTo>
                  <a:lnTo>
                    <a:pt x="28575" y="625500"/>
                  </a:lnTo>
                  <a:lnTo>
                    <a:pt x="28575" y="654075"/>
                  </a:lnTo>
                  <a:close/>
                </a:path>
                <a:path w="5467350" h="2529204">
                  <a:moveTo>
                    <a:pt x="28575" y="596925"/>
                  </a:moveTo>
                  <a:lnTo>
                    <a:pt x="0" y="596925"/>
                  </a:lnTo>
                  <a:lnTo>
                    <a:pt x="0" y="568350"/>
                  </a:lnTo>
                  <a:lnTo>
                    <a:pt x="28575" y="568350"/>
                  </a:lnTo>
                  <a:lnTo>
                    <a:pt x="28575" y="596925"/>
                  </a:lnTo>
                  <a:close/>
                </a:path>
                <a:path w="5467350" h="2529204">
                  <a:moveTo>
                    <a:pt x="28575" y="539775"/>
                  </a:moveTo>
                  <a:lnTo>
                    <a:pt x="0" y="539775"/>
                  </a:lnTo>
                  <a:lnTo>
                    <a:pt x="0" y="511200"/>
                  </a:lnTo>
                  <a:lnTo>
                    <a:pt x="28575" y="511200"/>
                  </a:lnTo>
                  <a:lnTo>
                    <a:pt x="28575" y="539775"/>
                  </a:lnTo>
                  <a:close/>
                </a:path>
                <a:path w="5467350" h="2529204">
                  <a:moveTo>
                    <a:pt x="28575" y="482625"/>
                  </a:moveTo>
                  <a:lnTo>
                    <a:pt x="0" y="482625"/>
                  </a:lnTo>
                  <a:lnTo>
                    <a:pt x="0" y="454050"/>
                  </a:lnTo>
                  <a:lnTo>
                    <a:pt x="28575" y="454050"/>
                  </a:lnTo>
                  <a:lnTo>
                    <a:pt x="28575" y="482625"/>
                  </a:lnTo>
                  <a:close/>
                </a:path>
                <a:path w="5467350" h="2529204">
                  <a:moveTo>
                    <a:pt x="28575" y="425475"/>
                  </a:moveTo>
                  <a:lnTo>
                    <a:pt x="0" y="425475"/>
                  </a:lnTo>
                  <a:lnTo>
                    <a:pt x="0" y="396900"/>
                  </a:lnTo>
                  <a:lnTo>
                    <a:pt x="28575" y="396900"/>
                  </a:lnTo>
                  <a:lnTo>
                    <a:pt x="28575" y="425475"/>
                  </a:lnTo>
                  <a:close/>
                </a:path>
                <a:path w="5467350" h="2529204">
                  <a:moveTo>
                    <a:pt x="28575" y="368325"/>
                  </a:moveTo>
                  <a:lnTo>
                    <a:pt x="0" y="368325"/>
                  </a:lnTo>
                  <a:lnTo>
                    <a:pt x="0" y="339750"/>
                  </a:lnTo>
                  <a:lnTo>
                    <a:pt x="28575" y="339750"/>
                  </a:lnTo>
                  <a:lnTo>
                    <a:pt x="28575" y="368325"/>
                  </a:lnTo>
                  <a:close/>
                </a:path>
                <a:path w="5467350" h="2529204">
                  <a:moveTo>
                    <a:pt x="28575" y="311175"/>
                  </a:moveTo>
                  <a:lnTo>
                    <a:pt x="0" y="311175"/>
                  </a:lnTo>
                  <a:lnTo>
                    <a:pt x="0" y="282600"/>
                  </a:lnTo>
                  <a:lnTo>
                    <a:pt x="28575" y="282600"/>
                  </a:lnTo>
                  <a:lnTo>
                    <a:pt x="28575" y="311175"/>
                  </a:lnTo>
                  <a:close/>
                </a:path>
                <a:path w="5467350" h="2529204">
                  <a:moveTo>
                    <a:pt x="28575" y="254025"/>
                  </a:moveTo>
                  <a:lnTo>
                    <a:pt x="0" y="254025"/>
                  </a:lnTo>
                  <a:lnTo>
                    <a:pt x="0" y="225450"/>
                  </a:lnTo>
                  <a:lnTo>
                    <a:pt x="28575" y="225450"/>
                  </a:lnTo>
                  <a:lnTo>
                    <a:pt x="28575" y="254025"/>
                  </a:lnTo>
                  <a:close/>
                </a:path>
                <a:path w="5467350" h="2529204">
                  <a:moveTo>
                    <a:pt x="29506" y="198183"/>
                  </a:moveTo>
                  <a:lnTo>
                    <a:pt x="1054" y="195656"/>
                  </a:lnTo>
                  <a:lnTo>
                    <a:pt x="1130" y="194881"/>
                  </a:lnTo>
                  <a:lnTo>
                    <a:pt x="2501" y="184111"/>
                  </a:lnTo>
                  <a:lnTo>
                    <a:pt x="4406" y="173418"/>
                  </a:lnTo>
                  <a:lnTo>
                    <a:pt x="6223" y="165569"/>
                  </a:lnTo>
                  <a:lnTo>
                    <a:pt x="34061" y="171996"/>
                  </a:lnTo>
                  <a:lnTo>
                    <a:pt x="32495" y="178790"/>
                  </a:lnTo>
                  <a:lnTo>
                    <a:pt x="32392" y="179197"/>
                  </a:lnTo>
                  <a:lnTo>
                    <a:pt x="30822" y="188061"/>
                  </a:lnTo>
                  <a:lnTo>
                    <a:pt x="30695" y="188772"/>
                  </a:lnTo>
                  <a:lnTo>
                    <a:pt x="29570" y="197688"/>
                  </a:lnTo>
                  <a:lnTo>
                    <a:pt x="29506" y="198183"/>
                  </a:lnTo>
                  <a:close/>
                </a:path>
                <a:path w="5467350" h="2529204">
                  <a:moveTo>
                    <a:pt x="42176" y="146850"/>
                  </a:moveTo>
                  <a:lnTo>
                    <a:pt x="15595" y="136359"/>
                  </a:lnTo>
                  <a:lnTo>
                    <a:pt x="17068" y="132626"/>
                  </a:lnTo>
                  <a:lnTo>
                    <a:pt x="21412" y="122999"/>
                  </a:lnTo>
                  <a:lnTo>
                    <a:pt x="26212" y="113639"/>
                  </a:lnTo>
                  <a:lnTo>
                    <a:pt x="28994" y="108813"/>
                  </a:lnTo>
                  <a:lnTo>
                    <a:pt x="53648" y="122999"/>
                  </a:lnTo>
                  <a:lnTo>
                    <a:pt x="53795" y="122999"/>
                  </a:lnTo>
                  <a:lnTo>
                    <a:pt x="51155" y="127584"/>
                  </a:lnTo>
                  <a:lnTo>
                    <a:pt x="47055" y="135638"/>
                  </a:lnTo>
                  <a:lnTo>
                    <a:pt x="43243" y="144081"/>
                  </a:lnTo>
                  <a:lnTo>
                    <a:pt x="42176" y="146850"/>
                  </a:lnTo>
                  <a:close/>
                </a:path>
                <a:path w="5467350" h="2529204">
                  <a:moveTo>
                    <a:pt x="68580" y="101104"/>
                  </a:moveTo>
                  <a:lnTo>
                    <a:pt x="46113" y="83451"/>
                  </a:lnTo>
                  <a:lnTo>
                    <a:pt x="49593" y="79019"/>
                  </a:lnTo>
                  <a:lnTo>
                    <a:pt x="56413" y="71145"/>
                  </a:lnTo>
                  <a:lnTo>
                    <a:pt x="63601" y="63601"/>
                  </a:lnTo>
                  <a:lnTo>
                    <a:pt x="66611" y="60744"/>
                  </a:lnTo>
                  <a:lnTo>
                    <a:pt x="86321" y="81419"/>
                  </a:lnTo>
                  <a:lnTo>
                    <a:pt x="83566" y="84048"/>
                  </a:lnTo>
                  <a:lnTo>
                    <a:pt x="77330" y="90614"/>
                  </a:lnTo>
                  <a:lnTo>
                    <a:pt x="71412" y="97472"/>
                  </a:lnTo>
                  <a:lnTo>
                    <a:pt x="68580" y="101104"/>
                  </a:lnTo>
                  <a:close/>
                </a:path>
                <a:path w="5467350" h="2529204">
                  <a:moveTo>
                    <a:pt x="106641" y="64401"/>
                  </a:moveTo>
                  <a:lnTo>
                    <a:pt x="90081" y="41109"/>
                  </a:lnTo>
                  <a:lnTo>
                    <a:pt x="95732" y="37096"/>
                  </a:lnTo>
                  <a:lnTo>
                    <a:pt x="104546" y="31445"/>
                  </a:lnTo>
                  <a:lnTo>
                    <a:pt x="113639" y="26212"/>
                  </a:lnTo>
                  <a:lnTo>
                    <a:pt x="116078" y="24955"/>
                  </a:lnTo>
                  <a:lnTo>
                    <a:pt x="129108" y="50393"/>
                  </a:lnTo>
                  <a:lnTo>
                    <a:pt x="126974" y="51485"/>
                  </a:lnTo>
                  <a:lnTo>
                    <a:pt x="119087" y="56045"/>
                  </a:lnTo>
                  <a:lnTo>
                    <a:pt x="111442" y="60960"/>
                  </a:lnTo>
                  <a:lnTo>
                    <a:pt x="106641" y="64401"/>
                  </a:lnTo>
                  <a:close/>
                </a:path>
                <a:path w="5467350" h="2529204">
                  <a:moveTo>
                    <a:pt x="153301" y="39687"/>
                  </a:moveTo>
                  <a:lnTo>
                    <a:pt x="144132" y="12623"/>
                  </a:lnTo>
                  <a:lnTo>
                    <a:pt x="152590" y="9753"/>
                  </a:lnTo>
                  <a:lnTo>
                    <a:pt x="162902" y="6832"/>
                  </a:lnTo>
                  <a:lnTo>
                    <a:pt x="172986" y="4508"/>
                  </a:lnTo>
                  <a:lnTo>
                    <a:pt x="179412" y="32346"/>
                  </a:lnTo>
                  <a:lnTo>
                    <a:pt x="170442" y="34416"/>
                  </a:lnTo>
                  <a:lnTo>
                    <a:pt x="161460" y="36944"/>
                  </a:lnTo>
                  <a:lnTo>
                    <a:pt x="153301" y="39687"/>
                  </a:lnTo>
                  <a:close/>
                </a:path>
                <a:path w="5467350" h="2529204">
                  <a:moveTo>
                    <a:pt x="207914" y="28803"/>
                  </a:moveTo>
                  <a:lnTo>
                    <a:pt x="205400" y="28803"/>
                  </a:lnTo>
                  <a:lnTo>
                    <a:pt x="203606" y="431"/>
                  </a:lnTo>
                  <a:lnTo>
                    <a:pt x="206006" y="279"/>
                  </a:lnTo>
                  <a:lnTo>
                    <a:pt x="213205" y="0"/>
                  </a:lnTo>
                  <a:lnTo>
                    <a:pt x="233083" y="0"/>
                  </a:lnTo>
                  <a:lnTo>
                    <a:pt x="233083" y="28575"/>
                  </a:lnTo>
                  <a:lnTo>
                    <a:pt x="213772" y="28575"/>
                  </a:lnTo>
                  <a:lnTo>
                    <a:pt x="207914" y="28803"/>
                  </a:lnTo>
                  <a:close/>
                </a:path>
                <a:path w="5467350" h="2529204">
                  <a:moveTo>
                    <a:pt x="290233" y="28575"/>
                  </a:moveTo>
                  <a:lnTo>
                    <a:pt x="261658" y="28575"/>
                  </a:lnTo>
                  <a:lnTo>
                    <a:pt x="261658" y="0"/>
                  </a:lnTo>
                  <a:lnTo>
                    <a:pt x="290233" y="0"/>
                  </a:lnTo>
                  <a:lnTo>
                    <a:pt x="290233" y="28575"/>
                  </a:lnTo>
                  <a:close/>
                </a:path>
                <a:path w="5467350" h="2529204">
                  <a:moveTo>
                    <a:pt x="347383" y="28575"/>
                  </a:moveTo>
                  <a:lnTo>
                    <a:pt x="318808" y="28575"/>
                  </a:lnTo>
                  <a:lnTo>
                    <a:pt x="318808" y="0"/>
                  </a:lnTo>
                  <a:lnTo>
                    <a:pt x="347383" y="0"/>
                  </a:lnTo>
                  <a:lnTo>
                    <a:pt x="347383" y="28575"/>
                  </a:lnTo>
                  <a:close/>
                </a:path>
                <a:path w="5467350" h="2529204">
                  <a:moveTo>
                    <a:pt x="404533" y="28575"/>
                  </a:moveTo>
                  <a:lnTo>
                    <a:pt x="375958" y="28575"/>
                  </a:lnTo>
                  <a:lnTo>
                    <a:pt x="375958" y="0"/>
                  </a:lnTo>
                  <a:lnTo>
                    <a:pt x="404533" y="0"/>
                  </a:lnTo>
                  <a:lnTo>
                    <a:pt x="404533" y="28575"/>
                  </a:lnTo>
                  <a:close/>
                </a:path>
                <a:path w="5467350" h="2529204">
                  <a:moveTo>
                    <a:pt x="461683" y="28575"/>
                  </a:moveTo>
                  <a:lnTo>
                    <a:pt x="433108" y="28575"/>
                  </a:lnTo>
                  <a:lnTo>
                    <a:pt x="433108" y="0"/>
                  </a:lnTo>
                  <a:lnTo>
                    <a:pt x="461683" y="0"/>
                  </a:lnTo>
                  <a:lnTo>
                    <a:pt x="461683" y="28575"/>
                  </a:lnTo>
                  <a:close/>
                </a:path>
                <a:path w="5467350" h="2529204">
                  <a:moveTo>
                    <a:pt x="518833" y="28575"/>
                  </a:moveTo>
                  <a:lnTo>
                    <a:pt x="490258" y="28575"/>
                  </a:lnTo>
                  <a:lnTo>
                    <a:pt x="490258" y="0"/>
                  </a:lnTo>
                  <a:lnTo>
                    <a:pt x="518833" y="0"/>
                  </a:lnTo>
                  <a:lnTo>
                    <a:pt x="518833" y="28575"/>
                  </a:lnTo>
                  <a:close/>
                </a:path>
                <a:path w="5467350" h="2529204">
                  <a:moveTo>
                    <a:pt x="575983" y="28575"/>
                  </a:moveTo>
                  <a:lnTo>
                    <a:pt x="547408" y="28575"/>
                  </a:lnTo>
                  <a:lnTo>
                    <a:pt x="547408" y="0"/>
                  </a:lnTo>
                  <a:lnTo>
                    <a:pt x="575983" y="0"/>
                  </a:lnTo>
                  <a:lnTo>
                    <a:pt x="575983" y="28575"/>
                  </a:lnTo>
                  <a:close/>
                </a:path>
                <a:path w="5467350" h="2529204">
                  <a:moveTo>
                    <a:pt x="633133" y="28575"/>
                  </a:moveTo>
                  <a:lnTo>
                    <a:pt x="604558" y="28575"/>
                  </a:lnTo>
                  <a:lnTo>
                    <a:pt x="604558" y="0"/>
                  </a:lnTo>
                  <a:lnTo>
                    <a:pt x="633133" y="0"/>
                  </a:lnTo>
                  <a:lnTo>
                    <a:pt x="633133" y="28575"/>
                  </a:lnTo>
                  <a:close/>
                </a:path>
                <a:path w="5467350" h="2529204">
                  <a:moveTo>
                    <a:pt x="690283" y="28575"/>
                  </a:moveTo>
                  <a:lnTo>
                    <a:pt x="661708" y="28575"/>
                  </a:lnTo>
                  <a:lnTo>
                    <a:pt x="661708" y="0"/>
                  </a:lnTo>
                  <a:lnTo>
                    <a:pt x="690283" y="0"/>
                  </a:lnTo>
                  <a:lnTo>
                    <a:pt x="690283" y="28575"/>
                  </a:lnTo>
                  <a:close/>
                </a:path>
                <a:path w="5467350" h="2529204">
                  <a:moveTo>
                    <a:pt x="747433" y="28575"/>
                  </a:moveTo>
                  <a:lnTo>
                    <a:pt x="718858" y="28575"/>
                  </a:lnTo>
                  <a:lnTo>
                    <a:pt x="718858" y="0"/>
                  </a:lnTo>
                  <a:lnTo>
                    <a:pt x="747433" y="0"/>
                  </a:lnTo>
                  <a:lnTo>
                    <a:pt x="747433" y="28575"/>
                  </a:lnTo>
                  <a:close/>
                </a:path>
                <a:path w="5467350" h="2529204">
                  <a:moveTo>
                    <a:pt x="804583" y="28575"/>
                  </a:moveTo>
                  <a:lnTo>
                    <a:pt x="776008" y="28575"/>
                  </a:lnTo>
                  <a:lnTo>
                    <a:pt x="776008" y="0"/>
                  </a:lnTo>
                  <a:lnTo>
                    <a:pt x="804583" y="0"/>
                  </a:lnTo>
                  <a:lnTo>
                    <a:pt x="804583" y="28575"/>
                  </a:lnTo>
                  <a:close/>
                </a:path>
                <a:path w="5467350" h="2529204">
                  <a:moveTo>
                    <a:pt x="861733" y="28575"/>
                  </a:moveTo>
                  <a:lnTo>
                    <a:pt x="833158" y="28575"/>
                  </a:lnTo>
                  <a:lnTo>
                    <a:pt x="833158" y="0"/>
                  </a:lnTo>
                  <a:lnTo>
                    <a:pt x="861733" y="0"/>
                  </a:lnTo>
                  <a:lnTo>
                    <a:pt x="861733" y="28575"/>
                  </a:lnTo>
                  <a:close/>
                </a:path>
                <a:path w="5467350" h="2529204">
                  <a:moveTo>
                    <a:pt x="918883" y="28575"/>
                  </a:moveTo>
                  <a:lnTo>
                    <a:pt x="890308" y="28575"/>
                  </a:lnTo>
                  <a:lnTo>
                    <a:pt x="890308" y="0"/>
                  </a:lnTo>
                  <a:lnTo>
                    <a:pt x="918883" y="0"/>
                  </a:lnTo>
                  <a:lnTo>
                    <a:pt x="918883" y="28575"/>
                  </a:lnTo>
                  <a:close/>
                </a:path>
                <a:path w="5467350" h="2529204">
                  <a:moveTo>
                    <a:pt x="976033" y="28575"/>
                  </a:moveTo>
                  <a:lnTo>
                    <a:pt x="947458" y="28575"/>
                  </a:lnTo>
                  <a:lnTo>
                    <a:pt x="947458" y="0"/>
                  </a:lnTo>
                  <a:lnTo>
                    <a:pt x="976033" y="0"/>
                  </a:lnTo>
                  <a:lnTo>
                    <a:pt x="976033" y="28575"/>
                  </a:lnTo>
                  <a:close/>
                </a:path>
                <a:path w="5467350" h="2529204">
                  <a:moveTo>
                    <a:pt x="1033183" y="28575"/>
                  </a:moveTo>
                  <a:lnTo>
                    <a:pt x="1004608" y="28575"/>
                  </a:lnTo>
                  <a:lnTo>
                    <a:pt x="1004608" y="0"/>
                  </a:lnTo>
                  <a:lnTo>
                    <a:pt x="1033183" y="0"/>
                  </a:lnTo>
                  <a:lnTo>
                    <a:pt x="1033183" y="28575"/>
                  </a:lnTo>
                  <a:close/>
                </a:path>
                <a:path w="5467350" h="2529204">
                  <a:moveTo>
                    <a:pt x="1090333" y="28575"/>
                  </a:moveTo>
                  <a:lnTo>
                    <a:pt x="1061758" y="28575"/>
                  </a:lnTo>
                  <a:lnTo>
                    <a:pt x="1061758" y="0"/>
                  </a:lnTo>
                  <a:lnTo>
                    <a:pt x="1090333" y="0"/>
                  </a:lnTo>
                  <a:lnTo>
                    <a:pt x="1090333" y="28575"/>
                  </a:lnTo>
                  <a:close/>
                </a:path>
                <a:path w="5467350" h="2529204">
                  <a:moveTo>
                    <a:pt x="1147483" y="28575"/>
                  </a:moveTo>
                  <a:lnTo>
                    <a:pt x="1118908" y="28575"/>
                  </a:lnTo>
                  <a:lnTo>
                    <a:pt x="1118908" y="0"/>
                  </a:lnTo>
                  <a:lnTo>
                    <a:pt x="1147483" y="0"/>
                  </a:lnTo>
                  <a:lnTo>
                    <a:pt x="1147483" y="28575"/>
                  </a:lnTo>
                  <a:close/>
                </a:path>
                <a:path w="5467350" h="2529204">
                  <a:moveTo>
                    <a:pt x="1204633" y="28575"/>
                  </a:moveTo>
                  <a:lnTo>
                    <a:pt x="1176058" y="28575"/>
                  </a:lnTo>
                  <a:lnTo>
                    <a:pt x="1176058" y="0"/>
                  </a:lnTo>
                  <a:lnTo>
                    <a:pt x="1204633" y="0"/>
                  </a:lnTo>
                  <a:lnTo>
                    <a:pt x="1204633" y="28575"/>
                  </a:lnTo>
                  <a:close/>
                </a:path>
                <a:path w="5467350" h="2529204">
                  <a:moveTo>
                    <a:pt x="1261783" y="28575"/>
                  </a:moveTo>
                  <a:lnTo>
                    <a:pt x="1233208" y="28575"/>
                  </a:lnTo>
                  <a:lnTo>
                    <a:pt x="1233208" y="0"/>
                  </a:lnTo>
                  <a:lnTo>
                    <a:pt x="1261783" y="0"/>
                  </a:lnTo>
                  <a:lnTo>
                    <a:pt x="1261783" y="28575"/>
                  </a:lnTo>
                  <a:close/>
                </a:path>
                <a:path w="5467350" h="2529204">
                  <a:moveTo>
                    <a:pt x="1318933" y="28575"/>
                  </a:moveTo>
                  <a:lnTo>
                    <a:pt x="1290358" y="28575"/>
                  </a:lnTo>
                  <a:lnTo>
                    <a:pt x="1290358" y="0"/>
                  </a:lnTo>
                  <a:lnTo>
                    <a:pt x="1318933" y="0"/>
                  </a:lnTo>
                  <a:lnTo>
                    <a:pt x="1318933" y="28575"/>
                  </a:lnTo>
                  <a:close/>
                </a:path>
                <a:path w="5467350" h="2529204">
                  <a:moveTo>
                    <a:pt x="1376083" y="28575"/>
                  </a:moveTo>
                  <a:lnTo>
                    <a:pt x="1347508" y="28575"/>
                  </a:lnTo>
                  <a:lnTo>
                    <a:pt x="1347508" y="0"/>
                  </a:lnTo>
                  <a:lnTo>
                    <a:pt x="1376083" y="0"/>
                  </a:lnTo>
                  <a:lnTo>
                    <a:pt x="1376083" y="28575"/>
                  </a:lnTo>
                  <a:close/>
                </a:path>
                <a:path w="5467350" h="2529204">
                  <a:moveTo>
                    <a:pt x="1433233" y="28575"/>
                  </a:moveTo>
                  <a:lnTo>
                    <a:pt x="1404658" y="28575"/>
                  </a:lnTo>
                  <a:lnTo>
                    <a:pt x="1404658" y="0"/>
                  </a:lnTo>
                  <a:lnTo>
                    <a:pt x="1433233" y="0"/>
                  </a:lnTo>
                  <a:lnTo>
                    <a:pt x="1433233" y="28575"/>
                  </a:lnTo>
                  <a:close/>
                </a:path>
                <a:path w="5467350" h="2529204">
                  <a:moveTo>
                    <a:pt x="1490383" y="28575"/>
                  </a:moveTo>
                  <a:lnTo>
                    <a:pt x="1461808" y="28575"/>
                  </a:lnTo>
                  <a:lnTo>
                    <a:pt x="1461808" y="0"/>
                  </a:lnTo>
                  <a:lnTo>
                    <a:pt x="1490383" y="0"/>
                  </a:lnTo>
                  <a:lnTo>
                    <a:pt x="1490383" y="28575"/>
                  </a:lnTo>
                  <a:close/>
                </a:path>
                <a:path w="5467350" h="2529204">
                  <a:moveTo>
                    <a:pt x="1547533" y="28575"/>
                  </a:moveTo>
                  <a:lnTo>
                    <a:pt x="1518958" y="28575"/>
                  </a:lnTo>
                  <a:lnTo>
                    <a:pt x="1518958" y="0"/>
                  </a:lnTo>
                  <a:lnTo>
                    <a:pt x="1547533" y="0"/>
                  </a:lnTo>
                  <a:lnTo>
                    <a:pt x="1547533" y="28575"/>
                  </a:lnTo>
                  <a:close/>
                </a:path>
                <a:path w="5467350" h="2529204">
                  <a:moveTo>
                    <a:pt x="1604683" y="28575"/>
                  </a:moveTo>
                  <a:lnTo>
                    <a:pt x="1576108" y="28575"/>
                  </a:lnTo>
                  <a:lnTo>
                    <a:pt x="1576108" y="0"/>
                  </a:lnTo>
                  <a:lnTo>
                    <a:pt x="1604683" y="0"/>
                  </a:lnTo>
                  <a:lnTo>
                    <a:pt x="1604683" y="28575"/>
                  </a:lnTo>
                  <a:close/>
                </a:path>
                <a:path w="5467350" h="2529204">
                  <a:moveTo>
                    <a:pt x="1661833" y="28575"/>
                  </a:moveTo>
                  <a:lnTo>
                    <a:pt x="1633258" y="28575"/>
                  </a:lnTo>
                  <a:lnTo>
                    <a:pt x="1633258" y="0"/>
                  </a:lnTo>
                  <a:lnTo>
                    <a:pt x="1661833" y="0"/>
                  </a:lnTo>
                  <a:lnTo>
                    <a:pt x="1661833" y="28575"/>
                  </a:lnTo>
                  <a:close/>
                </a:path>
                <a:path w="5467350" h="2529204">
                  <a:moveTo>
                    <a:pt x="1718983" y="28575"/>
                  </a:moveTo>
                  <a:lnTo>
                    <a:pt x="1690408" y="28575"/>
                  </a:lnTo>
                  <a:lnTo>
                    <a:pt x="1690408" y="0"/>
                  </a:lnTo>
                  <a:lnTo>
                    <a:pt x="1718983" y="0"/>
                  </a:lnTo>
                  <a:lnTo>
                    <a:pt x="1718983" y="28575"/>
                  </a:lnTo>
                  <a:close/>
                </a:path>
                <a:path w="5467350" h="2529204">
                  <a:moveTo>
                    <a:pt x="1776133" y="28575"/>
                  </a:moveTo>
                  <a:lnTo>
                    <a:pt x="1747558" y="28575"/>
                  </a:lnTo>
                  <a:lnTo>
                    <a:pt x="1747558" y="0"/>
                  </a:lnTo>
                  <a:lnTo>
                    <a:pt x="1776133" y="0"/>
                  </a:lnTo>
                  <a:lnTo>
                    <a:pt x="1776133" y="28575"/>
                  </a:lnTo>
                  <a:close/>
                </a:path>
                <a:path w="5467350" h="2529204">
                  <a:moveTo>
                    <a:pt x="1833283" y="28575"/>
                  </a:moveTo>
                  <a:lnTo>
                    <a:pt x="1804708" y="28575"/>
                  </a:lnTo>
                  <a:lnTo>
                    <a:pt x="1804708" y="0"/>
                  </a:lnTo>
                  <a:lnTo>
                    <a:pt x="1833283" y="0"/>
                  </a:lnTo>
                  <a:lnTo>
                    <a:pt x="1833283" y="28575"/>
                  </a:lnTo>
                  <a:close/>
                </a:path>
                <a:path w="5467350" h="2529204">
                  <a:moveTo>
                    <a:pt x="1890433" y="28575"/>
                  </a:moveTo>
                  <a:lnTo>
                    <a:pt x="1861858" y="28575"/>
                  </a:lnTo>
                  <a:lnTo>
                    <a:pt x="1861858" y="0"/>
                  </a:lnTo>
                  <a:lnTo>
                    <a:pt x="1890433" y="0"/>
                  </a:lnTo>
                  <a:lnTo>
                    <a:pt x="1890433" y="28575"/>
                  </a:lnTo>
                  <a:close/>
                </a:path>
                <a:path w="5467350" h="2529204">
                  <a:moveTo>
                    <a:pt x="1947583" y="28575"/>
                  </a:moveTo>
                  <a:lnTo>
                    <a:pt x="1919008" y="28575"/>
                  </a:lnTo>
                  <a:lnTo>
                    <a:pt x="1919008" y="0"/>
                  </a:lnTo>
                  <a:lnTo>
                    <a:pt x="1947583" y="0"/>
                  </a:lnTo>
                  <a:lnTo>
                    <a:pt x="1947583" y="28575"/>
                  </a:lnTo>
                  <a:close/>
                </a:path>
                <a:path w="5467350" h="2529204">
                  <a:moveTo>
                    <a:pt x="2004733" y="28575"/>
                  </a:moveTo>
                  <a:lnTo>
                    <a:pt x="1976158" y="28575"/>
                  </a:lnTo>
                  <a:lnTo>
                    <a:pt x="1976158" y="0"/>
                  </a:lnTo>
                  <a:lnTo>
                    <a:pt x="2004733" y="0"/>
                  </a:lnTo>
                  <a:lnTo>
                    <a:pt x="2004733" y="28575"/>
                  </a:lnTo>
                  <a:close/>
                </a:path>
                <a:path w="5467350" h="2529204">
                  <a:moveTo>
                    <a:pt x="2061883" y="28575"/>
                  </a:moveTo>
                  <a:lnTo>
                    <a:pt x="2033308" y="28575"/>
                  </a:lnTo>
                  <a:lnTo>
                    <a:pt x="2033308" y="0"/>
                  </a:lnTo>
                  <a:lnTo>
                    <a:pt x="2061883" y="0"/>
                  </a:lnTo>
                  <a:lnTo>
                    <a:pt x="2061883" y="28575"/>
                  </a:lnTo>
                  <a:close/>
                </a:path>
                <a:path w="5467350" h="2529204">
                  <a:moveTo>
                    <a:pt x="2119033" y="28575"/>
                  </a:moveTo>
                  <a:lnTo>
                    <a:pt x="2090458" y="28575"/>
                  </a:lnTo>
                  <a:lnTo>
                    <a:pt x="2090458" y="0"/>
                  </a:lnTo>
                  <a:lnTo>
                    <a:pt x="2119033" y="0"/>
                  </a:lnTo>
                  <a:lnTo>
                    <a:pt x="2119033" y="28575"/>
                  </a:lnTo>
                  <a:close/>
                </a:path>
                <a:path w="5467350" h="2529204">
                  <a:moveTo>
                    <a:pt x="2176183" y="28575"/>
                  </a:moveTo>
                  <a:lnTo>
                    <a:pt x="2147608" y="28575"/>
                  </a:lnTo>
                  <a:lnTo>
                    <a:pt x="2147608" y="0"/>
                  </a:lnTo>
                  <a:lnTo>
                    <a:pt x="2176183" y="0"/>
                  </a:lnTo>
                  <a:lnTo>
                    <a:pt x="2176183" y="28575"/>
                  </a:lnTo>
                  <a:close/>
                </a:path>
                <a:path w="5467350" h="2529204">
                  <a:moveTo>
                    <a:pt x="2233333" y="28575"/>
                  </a:moveTo>
                  <a:lnTo>
                    <a:pt x="2204758" y="28575"/>
                  </a:lnTo>
                  <a:lnTo>
                    <a:pt x="2204758" y="0"/>
                  </a:lnTo>
                  <a:lnTo>
                    <a:pt x="2233333" y="0"/>
                  </a:lnTo>
                  <a:lnTo>
                    <a:pt x="2233333" y="28575"/>
                  </a:lnTo>
                  <a:close/>
                </a:path>
                <a:path w="5467350" h="2529204">
                  <a:moveTo>
                    <a:pt x="2290483" y="28575"/>
                  </a:moveTo>
                  <a:lnTo>
                    <a:pt x="2261908" y="28575"/>
                  </a:lnTo>
                  <a:lnTo>
                    <a:pt x="2261908" y="0"/>
                  </a:lnTo>
                  <a:lnTo>
                    <a:pt x="2290483" y="0"/>
                  </a:lnTo>
                  <a:lnTo>
                    <a:pt x="2290483" y="28575"/>
                  </a:lnTo>
                  <a:close/>
                </a:path>
                <a:path w="5467350" h="2529204">
                  <a:moveTo>
                    <a:pt x="2347633" y="28575"/>
                  </a:moveTo>
                  <a:lnTo>
                    <a:pt x="2319058" y="28575"/>
                  </a:lnTo>
                  <a:lnTo>
                    <a:pt x="2319058" y="0"/>
                  </a:lnTo>
                  <a:lnTo>
                    <a:pt x="2347633" y="0"/>
                  </a:lnTo>
                  <a:lnTo>
                    <a:pt x="2347633" y="28575"/>
                  </a:lnTo>
                  <a:close/>
                </a:path>
                <a:path w="5467350" h="2529204">
                  <a:moveTo>
                    <a:pt x="2404783" y="28575"/>
                  </a:moveTo>
                  <a:lnTo>
                    <a:pt x="2376208" y="28575"/>
                  </a:lnTo>
                  <a:lnTo>
                    <a:pt x="2376208" y="0"/>
                  </a:lnTo>
                  <a:lnTo>
                    <a:pt x="2404783" y="0"/>
                  </a:lnTo>
                  <a:lnTo>
                    <a:pt x="2404783" y="28575"/>
                  </a:lnTo>
                  <a:close/>
                </a:path>
                <a:path w="5467350" h="2529204">
                  <a:moveTo>
                    <a:pt x="2461933" y="28575"/>
                  </a:moveTo>
                  <a:lnTo>
                    <a:pt x="2433358" y="28575"/>
                  </a:lnTo>
                  <a:lnTo>
                    <a:pt x="2433358" y="0"/>
                  </a:lnTo>
                  <a:lnTo>
                    <a:pt x="2461933" y="0"/>
                  </a:lnTo>
                  <a:lnTo>
                    <a:pt x="2461933" y="28575"/>
                  </a:lnTo>
                  <a:close/>
                </a:path>
                <a:path w="5467350" h="2529204">
                  <a:moveTo>
                    <a:pt x="2519083" y="28575"/>
                  </a:moveTo>
                  <a:lnTo>
                    <a:pt x="2490508" y="28575"/>
                  </a:lnTo>
                  <a:lnTo>
                    <a:pt x="2490508" y="0"/>
                  </a:lnTo>
                  <a:lnTo>
                    <a:pt x="2519083" y="0"/>
                  </a:lnTo>
                  <a:lnTo>
                    <a:pt x="2519083" y="28575"/>
                  </a:lnTo>
                  <a:close/>
                </a:path>
                <a:path w="5467350" h="2529204">
                  <a:moveTo>
                    <a:pt x="2576233" y="28575"/>
                  </a:moveTo>
                  <a:lnTo>
                    <a:pt x="2547658" y="28575"/>
                  </a:lnTo>
                  <a:lnTo>
                    <a:pt x="2547658" y="0"/>
                  </a:lnTo>
                  <a:lnTo>
                    <a:pt x="2576233" y="0"/>
                  </a:lnTo>
                  <a:lnTo>
                    <a:pt x="2576233" y="28575"/>
                  </a:lnTo>
                  <a:close/>
                </a:path>
                <a:path w="5467350" h="2529204">
                  <a:moveTo>
                    <a:pt x="2633370" y="28575"/>
                  </a:moveTo>
                  <a:lnTo>
                    <a:pt x="2604808" y="28575"/>
                  </a:lnTo>
                  <a:lnTo>
                    <a:pt x="2604808" y="0"/>
                  </a:lnTo>
                  <a:lnTo>
                    <a:pt x="2633370" y="0"/>
                  </a:lnTo>
                  <a:lnTo>
                    <a:pt x="2633370" y="28575"/>
                  </a:lnTo>
                  <a:close/>
                </a:path>
                <a:path w="5467350" h="2529204">
                  <a:moveTo>
                    <a:pt x="2690520" y="28575"/>
                  </a:moveTo>
                  <a:lnTo>
                    <a:pt x="2661945" y="28575"/>
                  </a:lnTo>
                  <a:lnTo>
                    <a:pt x="2661945" y="0"/>
                  </a:lnTo>
                  <a:lnTo>
                    <a:pt x="2690520" y="0"/>
                  </a:lnTo>
                  <a:lnTo>
                    <a:pt x="2690520" y="28575"/>
                  </a:lnTo>
                  <a:close/>
                </a:path>
                <a:path w="5467350" h="2529204">
                  <a:moveTo>
                    <a:pt x="2747670" y="28575"/>
                  </a:moveTo>
                  <a:lnTo>
                    <a:pt x="2719095" y="28575"/>
                  </a:lnTo>
                  <a:lnTo>
                    <a:pt x="2719095" y="0"/>
                  </a:lnTo>
                  <a:lnTo>
                    <a:pt x="2747670" y="0"/>
                  </a:lnTo>
                  <a:lnTo>
                    <a:pt x="2747670" y="28575"/>
                  </a:lnTo>
                  <a:close/>
                </a:path>
                <a:path w="5467350" h="2529204">
                  <a:moveTo>
                    <a:pt x="2804820" y="28575"/>
                  </a:moveTo>
                  <a:lnTo>
                    <a:pt x="2776245" y="28575"/>
                  </a:lnTo>
                  <a:lnTo>
                    <a:pt x="2776245" y="0"/>
                  </a:lnTo>
                  <a:lnTo>
                    <a:pt x="2804820" y="0"/>
                  </a:lnTo>
                  <a:lnTo>
                    <a:pt x="2804820" y="28575"/>
                  </a:lnTo>
                  <a:close/>
                </a:path>
                <a:path w="5467350" h="2529204">
                  <a:moveTo>
                    <a:pt x="2861970" y="28575"/>
                  </a:moveTo>
                  <a:lnTo>
                    <a:pt x="2833395" y="28575"/>
                  </a:lnTo>
                  <a:lnTo>
                    <a:pt x="2833395" y="0"/>
                  </a:lnTo>
                  <a:lnTo>
                    <a:pt x="2861970" y="0"/>
                  </a:lnTo>
                  <a:lnTo>
                    <a:pt x="2861970" y="28575"/>
                  </a:lnTo>
                  <a:close/>
                </a:path>
                <a:path w="5467350" h="2529204">
                  <a:moveTo>
                    <a:pt x="2919120" y="28575"/>
                  </a:moveTo>
                  <a:lnTo>
                    <a:pt x="2890545" y="28575"/>
                  </a:lnTo>
                  <a:lnTo>
                    <a:pt x="2890545" y="0"/>
                  </a:lnTo>
                  <a:lnTo>
                    <a:pt x="2919120" y="0"/>
                  </a:lnTo>
                  <a:lnTo>
                    <a:pt x="2919120" y="28575"/>
                  </a:lnTo>
                  <a:close/>
                </a:path>
                <a:path w="5467350" h="2529204">
                  <a:moveTo>
                    <a:pt x="2976270" y="28575"/>
                  </a:moveTo>
                  <a:lnTo>
                    <a:pt x="2947695" y="28575"/>
                  </a:lnTo>
                  <a:lnTo>
                    <a:pt x="2947695" y="0"/>
                  </a:lnTo>
                  <a:lnTo>
                    <a:pt x="2976270" y="0"/>
                  </a:lnTo>
                  <a:lnTo>
                    <a:pt x="2976270" y="28575"/>
                  </a:lnTo>
                  <a:close/>
                </a:path>
                <a:path w="5467350" h="2529204">
                  <a:moveTo>
                    <a:pt x="3033420" y="28575"/>
                  </a:moveTo>
                  <a:lnTo>
                    <a:pt x="3004845" y="28575"/>
                  </a:lnTo>
                  <a:lnTo>
                    <a:pt x="3004845" y="0"/>
                  </a:lnTo>
                  <a:lnTo>
                    <a:pt x="3033420" y="0"/>
                  </a:lnTo>
                  <a:lnTo>
                    <a:pt x="3033420" y="28575"/>
                  </a:lnTo>
                  <a:close/>
                </a:path>
                <a:path w="5467350" h="2529204">
                  <a:moveTo>
                    <a:pt x="3090570" y="28575"/>
                  </a:moveTo>
                  <a:lnTo>
                    <a:pt x="3061995" y="28575"/>
                  </a:lnTo>
                  <a:lnTo>
                    <a:pt x="3061995" y="0"/>
                  </a:lnTo>
                  <a:lnTo>
                    <a:pt x="3090570" y="0"/>
                  </a:lnTo>
                  <a:lnTo>
                    <a:pt x="3090570" y="28575"/>
                  </a:lnTo>
                  <a:close/>
                </a:path>
                <a:path w="5467350" h="2529204">
                  <a:moveTo>
                    <a:pt x="3147720" y="28575"/>
                  </a:moveTo>
                  <a:lnTo>
                    <a:pt x="3119145" y="28575"/>
                  </a:lnTo>
                  <a:lnTo>
                    <a:pt x="3119145" y="0"/>
                  </a:lnTo>
                  <a:lnTo>
                    <a:pt x="3147720" y="0"/>
                  </a:lnTo>
                  <a:lnTo>
                    <a:pt x="3147720" y="28575"/>
                  </a:lnTo>
                  <a:close/>
                </a:path>
                <a:path w="5467350" h="2529204">
                  <a:moveTo>
                    <a:pt x="3204870" y="28575"/>
                  </a:moveTo>
                  <a:lnTo>
                    <a:pt x="3176295" y="28575"/>
                  </a:lnTo>
                  <a:lnTo>
                    <a:pt x="3176295" y="0"/>
                  </a:lnTo>
                  <a:lnTo>
                    <a:pt x="3204870" y="0"/>
                  </a:lnTo>
                  <a:lnTo>
                    <a:pt x="3204870" y="28575"/>
                  </a:lnTo>
                  <a:close/>
                </a:path>
                <a:path w="5467350" h="2529204">
                  <a:moveTo>
                    <a:pt x="3262020" y="28575"/>
                  </a:moveTo>
                  <a:lnTo>
                    <a:pt x="3233445" y="28575"/>
                  </a:lnTo>
                  <a:lnTo>
                    <a:pt x="3233445" y="0"/>
                  </a:lnTo>
                  <a:lnTo>
                    <a:pt x="3262020" y="0"/>
                  </a:lnTo>
                  <a:lnTo>
                    <a:pt x="3262020" y="28575"/>
                  </a:lnTo>
                  <a:close/>
                </a:path>
                <a:path w="5467350" h="2529204">
                  <a:moveTo>
                    <a:pt x="3319170" y="28575"/>
                  </a:moveTo>
                  <a:lnTo>
                    <a:pt x="3290595" y="28575"/>
                  </a:lnTo>
                  <a:lnTo>
                    <a:pt x="3290595" y="0"/>
                  </a:lnTo>
                  <a:lnTo>
                    <a:pt x="3319170" y="0"/>
                  </a:lnTo>
                  <a:lnTo>
                    <a:pt x="3319170" y="28575"/>
                  </a:lnTo>
                  <a:close/>
                </a:path>
                <a:path w="5467350" h="2529204">
                  <a:moveTo>
                    <a:pt x="3376320" y="28575"/>
                  </a:moveTo>
                  <a:lnTo>
                    <a:pt x="3347745" y="28575"/>
                  </a:lnTo>
                  <a:lnTo>
                    <a:pt x="3347745" y="0"/>
                  </a:lnTo>
                  <a:lnTo>
                    <a:pt x="3376320" y="0"/>
                  </a:lnTo>
                  <a:lnTo>
                    <a:pt x="3376320" y="28575"/>
                  </a:lnTo>
                  <a:close/>
                </a:path>
                <a:path w="5467350" h="2529204">
                  <a:moveTo>
                    <a:pt x="3433470" y="28575"/>
                  </a:moveTo>
                  <a:lnTo>
                    <a:pt x="3404895" y="28575"/>
                  </a:lnTo>
                  <a:lnTo>
                    <a:pt x="3404895" y="0"/>
                  </a:lnTo>
                  <a:lnTo>
                    <a:pt x="3433470" y="0"/>
                  </a:lnTo>
                  <a:lnTo>
                    <a:pt x="3433470" y="28575"/>
                  </a:lnTo>
                  <a:close/>
                </a:path>
                <a:path w="5467350" h="2529204">
                  <a:moveTo>
                    <a:pt x="3490620" y="28575"/>
                  </a:moveTo>
                  <a:lnTo>
                    <a:pt x="3462045" y="28575"/>
                  </a:lnTo>
                  <a:lnTo>
                    <a:pt x="3462045" y="0"/>
                  </a:lnTo>
                  <a:lnTo>
                    <a:pt x="3490620" y="0"/>
                  </a:lnTo>
                  <a:lnTo>
                    <a:pt x="3490620" y="28575"/>
                  </a:lnTo>
                  <a:close/>
                </a:path>
                <a:path w="5467350" h="2529204">
                  <a:moveTo>
                    <a:pt x="3547770" y="28575"/>
                  </a:moveTo>
                  <a:lnTo>
                    <a:pt x="3519195" y="28575"/>
                  </a:lnTo>
                  <a:lnTo>
                    <a:pt x="3519195" y="0"/>
                  </a:lnTo>
                  <a:lnTo>
                    <a:pt x="3547770" y="0"/>
                  </a:lnTo>
                  <a:lnTo>
                    <a:pt x="3547770" y="28575"/>
                  </a:lnTo>
                  <a:close/>
                </a:path>
                <a:path w="5467350" h="2529204">
                  <a:moveTo>
                    <a:pt x="3604920" y="28575"/>
                  </a:moveTo>
                  <a:lnTo>
                    <a:pt x="3576345" y="28575"/>
                  </a:lnTo>
                  <a:lnTo>
                    <a:pt x="3576345" y="0"/>
                  </a:lnTo>
                  <a:lnTo>
                    <a:pt x="3604920" y="0"/>
                  </a:lnTo>
                  <a:lnTo>
                    <a:pt x="3604920" y="28575"/>
                  </a:lnTo>
                  <a:close/>
                </a:path>
                <a:path w="5467350" h="2529204">
                  <a:moveTo>
                    <a:pt x="3662070" y="28575"/>
                  </a:moveTo>
                  <a:lnTo>
                    <a:pt x="3633495" y="28575"/>
                  </a:lnTo>
                  <a:lnTo>
                    <a:pt x="3633495" y="0"/>
                  </a:lnTo>
                  <a:lnTo>
                    <a:pt x="3662070" y="0"/>
                  </a:lnTo>
                  <a:lnTo>
                    <a:pt x="3662070" y="28575"/>
                  </a:lnTo>
                  <a:close/>
                </a:path>
                <a:path w="5467350" h="2529204">
                  <a:moveTo>
                    <a:pt x="3719220" y="28575"/>
                  </a:moveTo>
                  <a:lnTo>
                    <a:pt x="3690645" y="28575"/>
                  </a:lnTo>
                  <a:lnTo>
                    <a:pt x="3690645" y="0"/>
                  </a:lnTo>
                  <a:lnTo>
                    <a:pt x="3719220" y="0"/>
                  </a:lnTo>
                  <a:lnTo>
                    <a:pt x="3719220" y="28575"/>
                  </a:lnTo>
                  <a:close/>
                </a:path>
                <a:path w="5467350" h="2529204">
                  <a:moveTo>
                    <a:pt x="3776370" y="28575"/>
                  </a:moveTo>
                  <a:lnTo>
                    <a:pt x="3747795" y="28575"/>
                  </a:lnTo>
                  <a:lnTo>
                    <a:pt x="3747795" y="0"/>
                  </a:lnTo>
                  <a:lnTo>
                    <a:pt x="3776370" y="0"/>
                  </a:lnTo>
                  <a:lnTo>
                    <a:pt x="3776370" y="28575"/>
                  </a:lnTo>
                  <a:close/>
                </a:path>
                <a:path w="5467350" h="2529204">
                  <a:moveTo>
                    <a:pt x="3833520" y="28575"/>
                  </a:moveTo>
                  <a:lnTo>
                    <a:pt x="3804945" y="28575"/>
                  </a:lnTo>
                  <a:lnTo>
                    <a:pt x="3804945" y="0"/>
                  </a:lnTo>
                  <a:lnTo>
                    <a:pt x="3833520" y="0"/>
                  </a:lnTo>
                  <a:lnTo>
                    <a:pt x="3833520" y="28575"/>
                  </a:lnTo>
                  <a:close/>
                </a:path>
                <a:path w="5467350" h="2529204">
                  <a:moveTo>
                    <a:pt x="3890670" y="28575"/>
                  </a:moveTo>
                  <a:lnTo>
                    <a:pt x="3862095" y="28575"/>
                  </a:lnTo>
                  <a:lnTo>
                    <a:pt x="3862095" y="0"/>
                  </a:lnTo>
                  <a:lnTo>
                    <a:pt x="3890670" y="0"/>
                  </a:lnTo>
                  <a:lnTo>
                    <a:pt x="3890670" y="28575"/>
                  </a:lnTo>
                  <a:close/>
                </a:path>
                <a:path w="5467350" h="2529204">
                  <a:moveTo>
                    <a:pt x="3947820" y="28575"/>
                  </a:moveTo>
                  <a:lnTo>
                    <a:pt x="3919245" y="28575"/>
                  </a:lnTo>
                  <a:lnTo>
                    <a:pt x="3919245" y="0"/>
                  </a:lnTo>
                  <a:lnTo>
                    <a:pt x="3947820" y="0"/>
                  </a:lnTo>
                  <a:lnTo>
                    <a:pt x="3947820" y="28575"/>
                  </a:lnTo>
                  <a:close/>
                </a:path>
                <a:path w="5467350" h="2529204">
                  <a:moveTo>
                    <a:pt x="4004970" y="28575"/>
                  </a:moveTo>
                  <a:lnTo>
                    <a:pt x="3976395" y="28575"/>
                  </a:lnTo>
                  <a:lnTo>
                    <a:pt x="3976395" y="0"/>
                  </a:lnTo>
                  <a:lnTo>
                    <a:pt x="4004970" y="0"/>
                  </a:lnTo>
                  <a:lnTo>
                    <a:pt x="4004970" y="28575"/>
                  </a:lnTo>
                  <a:close/>
                </a:path>
                <a:path w="5467350" h="2529204">
                  <a:moveTo>
                    <a:pt x="4062120" y="28575"/>
                  </a:moveTo>
                  <a:lnTo>
                    <a:pt x="4033545" y="28575"/>
                  </a:lnTo>
                  <a:lnTo>
                    <a:pt x="4033545" y="0"/>
                  </a:lnTo>
                  <a:lnTo>
                    <a:pt x="4062120" y="0"/>
                  </a:lnTo>
                  <a:lnTo>
                    <a:pt x="4062120" y="28575"/>
                  </a:lnTo>
                  <a:close/>
                </a:path>
                <a:path w="5467350" h="2529204">
                  <a:moveTo>
                    <a:pt x="4119270" y="28575"/>
                  </a:moveTo>
                  <a:lnTo>
                    <a:pt x="4090695" y="28575"/>
                  </a:lnTo>
                  <a:lnTo>
                    <a:pt x="4090695" y="0"/>
                  </a:lnTo>
                  <a:lnTo>
                    <a:pt x="4119270" y="0"/>
                  </a:lnTo>
                  <a:lnTo>
                    <a:pt x="4119270" y="28575"/>
                  </a:lnTo>
                  <a:close/>
                </a:path>
                <a:path w="5467350" h="2529204">
                  <a:moveTo>
                    <a:pt x="4176420" y="28575"/>
                  </a:moveTo>
                  <a:lnTo>
                    <a:pt x="4147845" y="28575"/>
                  </a:lnTo>
                  <a:lnTo>
                    <a:pt x="4147845" y="0"/>
                  </a:lnTo>
                  <a:lnTo>
                    <a:pt x="4176420" y="0"/>
                  </a:lnTo>
                  <a:lnTo>
                    <a:pt x="4176420" y="28575"/>
                  </a:lnTo>
                  <a:close/>
                </a:path>
                <a:path w="5467350" h="2529204">
                  <a:moveTo>
                    <a:pt x="4233570" y="28575"/>
                  </a:moveTo>
                  <a:lnTo>
                    <a:pt x="4204995" y="28575"/>
                  </a:lnTo>
                  <a:lnTo>
                    <a:pt x="4204995" y="0"/>
                  </a:lnTo>
                  <a:lnTo>
                    <a:pt x="4233570" y="0"/>
                  </a:lnTo>
                  <a:lnTo>
                    <a:pt x="4233570" y="28575"/>
                  </a:lnTo>
                  <a:close/>
                </a:path>
                <a:path w="5467350" h="2529204">
                  <a:moveTo>
                    <a:pt x="4290720" y="28575"/>
                  </a:moveTo>
                  <a:lnTo>
                    <a:pt x="4262145" y="28575"/>
                  </a:lnTo>
                  <a:lnTo>
                    <a:pt x="4262145" y="0"/>
                  </a:lnTo>
                  <a:lnTo>
                    <a:pt x="4290720" y="0"/>
                  </a:lnTo>
                  <a:lnTo>
                    <a:pt x="4290720" y="28575"/>
                  </a:lnTo>
                  <a:close/>
                </a:path>
                <a:path w="5467350" h="2529204">
                  <a:moveTo>
                    <a:pt x="4347870" y="28575"/>
                  </a:moveTo>
                  <a:lnTo>
                    <a:pt x="4319295" y="28575"/>
                  </a:lnTo>
                  <a:lnTo>
                    <a:pt x="4319295" y="0"/>
                  </a:lnTo>
                  <a:lnTo>
                    <a:pt x="4347870" y="0"/>
                  </a:lnTo>
                  <a:lnTo>
                    <a:pt x="4347870" y="28575"/>
                  </a:lnTo>
                  <a:close/>
                </a:path>
                <a:path w="5467350" h="2529204">
                  <a:moveTo>
                    <a:pt x="4405020" y="28575"/>
                  </a:moveTo>
                  <a:lnTo>
                    <a:pt x="4376445" y="28575"/>
                  </a:lnTo>
                  <a:lnTo>
                    <a:pt x="4376445" y="0"/>
                  </a:lnTo>
                  <a:lnTo>
                    <a:pt x="4405020" y="0"/>
                  </a:lnTo>
                  <a:lnTo>
                    <a:pt x="4405020" y="28575"/>
                  </a:lnTo>
                  <a:close/>
                </a:path>
                <a:path w="5467350" h="2529204">
                  <a:moveTo>
                    <a:pt x="4462170" y="28575"/>
                  </a:moveTo>
                  <a:lnTo>
                    <a:pt x="4433595" y="28575"/>
                  </a:lnTo>
                  <a:lnTo>
                    <a:pt x="4433595" y="0"/>
                  </a:lnTo>
                  <a:lnTo>
                    <a:pt x="4462170" y="0"/>
                  </a:lnTo>
                  <a:lnTo>
                    <a:pt x="4462170" y="28575"/>
                  </a:lnTo>
                  <a:close/>
                </a:path>
                <a:path w="5467350" h="2529204">
                  <a:moveTo>
                    <a:pt x="4519320" y="28575"/>
                  </a:moveTo>
                  <a:lnTo>
                    <a:pt x="4490745" y="28575"/>
                  </a:lnTo>
                  <a:lnTo>
                    <a:pt x="4490745" y="0"/>
                  </a:lnTo>
                  <a:lnTo>
                    <a:pt x="4519320" y="0"/>
                  </a:lnTo>
                  <a:lnTo>
                    <a:pt x="4519320" y="28575"/>
                  </a:lnTo>
                  <a:close/>
                </a:path>
                <a:path w="5467350" h="2529204">
                  <a:moveTo>
                    <a:pt x="4576470" y="28575"/>
                  </a:moveTo>
                  <a:lnTo>
                    <a:pt x="4547895" y="28575"/>
                  </a:lnTo>
                  <a:lnTo>
                    <a:pt x="4547895" y="0"/>
                  </a:lnTo>
                  <a:lnTo>
                    <a:pt x="4576470" y="0"/>
                  </a:lnTo>
                  <a:lnTo>
                    <a:pt x="4576470" y="28575"/>
                  </a:lnTo>
                  <a:close/>
                </a:path>
                <a:path w="5467350" h="2529204">
                  <a:moveTo>
                    <a:pt x="4633620" y="28575"/>
                  </a:moveTo>
                  <a:lnTo>
                    <a:pt x="4605045" y="28575"/>
                  </a:lnTo>
                  <a:lnTo>
                    <a:pt x="4605045" y="0"/>
                  </a:lnTo>
                  <a:lnTo>
                    <a:pt x="4633620" y="0"/>
                  </a:lnTo>
                  <a:lnTo>
                    <a:pt x="4633620" y="28575"/>
                  </a:lnTo>
                  <a:close/>
                </a:path>
                <a:path w="5467350" h="2529204">
                  <a:moveTo>
                    <a:pt x="4690770" y="28575"/>
                  </a:moveTo>
                  <a:lnTo>
                    <a:pt x="4662195" y="28575"/>
                  </a:lnTo>
                  <a:lnTo>
                    <a:pt x="4662195" y="0"/>
                  </a:lnTo>
                  <a:lnTo>
                    <a:pt x="4690770" y="0"/>
                  </a:lnTo>
                  <a:lnTo>
                    <a:pt x="4690770" y="28575"/>
                  </a:lnTo>
                  <a:close/>
                </a:path>
                <a:path w="5467350" h="2529204">
                  <a:moveTo>
                    <a:pt x="4747920" y="28575"/>
                  </a:moveTo>
                  <a:lnTo>
                    <a:pt x="4719345" y="28575"/>
                  </a:lnTo>
                  <a:lnTo>
                    <a:pt x="4719345" y="0"/>
                  </a:lnTo>
                  <a:lnTo>
                    <a:pt x="4747920" y="0"/>
                  </a:lnTo>
                  <a:lnTo>
                    <a:pt x="4747920" y="28575"/>
                  </a:lnTo>
                  <a:close/>
                </a:path>
                <a:path w="5467350" h="2529204">
                  <a:moveTo>
                    <a:pt x="4805070" y="28575"/>
                  </a:moveTo>
                  <a:lnTo>
                    <a:pt x="4776495" y="28575"/>
                  </a:lnTo>
                  <a:lnTo>
                    <a:pt x="4776495" y="0"/>
                  </a:lnTo>
                  <a:lnTo>
                    <a:pt x="4805070" y="0"/>
                  </a:lnTo>
                  <a:lnTo>
                    <a:pt x="4805070" y="28575"/>
                  </a:lnTo>
                  <a:close/>
                </a:path>
                <a:path w="5467350" h="2529204">
                  <a:moveTo>
                    <a:pt x="4862220" y="28575"/>
                  </a:moveTo>
                  <a:lnTo>
                    <a:pt x="4833645" y="28575"/>
                  </a:lnTo>
                  <a:lnTo>
                    <a:pt x="4833645" y="0"/>
                  </a:lnTo>
                  <a:lnTo>
                    <a:pt x="4862220" y="0"/>
                  </a:lnTo>
                  <a:lnTo>
                    <a:pt x="4862220" y="28575"/>
                  </a:lnTo>
                  <a:close/>
                </a:path>
                <a:path w="5467350" h="2529204">
                  <a:moveTo>
                    <a:pt x="4919370" y="28575"/>
                  </a:moveTo>
                  <a:lnTo>
                    <a:pt x="4890795" y="28575"/>
                  </a:lnTo>
                  <a:lnTo>
                    <a:pt x="4890795" y="0"/>
                  </a:lnTo>
                  <a:lnTo>
                    <a:pt x="4919370" y="0"/>
                  </a:lnTo>
                  <a:lnTo>
                    <a:pt x="4919370" y="28575"/>
                  </a:lnTo>
                  <a:close/>
                </a:path>
                <a:path w="5467350" h="2529204">
                  <a:moveTo>
                    <a:pt x="4976520" y="28575"/>
                  </a:moveTo>
                  <a:lnTo>
                    <a:pt x="4947945" y="28575"/>
                  </a:lnTo>
                  <a:lnTo>
                    <a:pt x="4947945" y="0"/>
                  </a:lnTo>
                  <a:lnTo>
                    <a:pt x="4976520" y="0"/>
                  </a:lnTo>
                  <a:lnTo>
                    <a:pt x="4976520" y="28575"/>
                  </a:lnTo>
                  <a:close/>
                </a:path>
                <a:path w="5467350" h="2529204">
                  <a:moveTo>
                    <a:pt x="5033670" y="28575"/>
                  </a:moveTo>
                  <a:lnTo>
                    <a:pt x="5005095" y="28575"/>
                  </a:lnTo>
                  <a:lnTo>
                    <a:pt x="5005095" y="0"/>
                  </a:lnTo>
                  <a:lnTo>
                    <a:pt x="5033670" y="0"/>
                  </a:lnTo>
                  <a:lnTo>
                    <a:pt x="5033670" y="28575"/>
                  </a:lnTo>
                  <a:close/>
                </a:path>
                <a:path w="5467350" h="2529204">
                  <a:moveTo>
                    <a:pt x="5090820" y="28575"/>
                  </a:moveTo>
                  <a:lnTo>
                    <a:pt x="5062245" y="28575"/>
                  </a:lnTo>
                  <a:lnTo>
                    <a:pt x="5062245" y="0"/>
                  </a:lnTo>
                  <a:lnTo>
                    <a:pt x="5090820" y="0"/>
                  </a:lnTo>
                  <a:lnTo>
                    <a:pt x="5090820" y="28575"/>
                  </a:lnTo>
                  <a:close/>
                </a:path>
                <a:path w="5467350" h="2529204">
                  <a:moveTo>
                    <a:pt x="5147970" y="28575"/>
                  </a:moveTo>
                  <a:lnTo>
                    <a:pt x="5119395" y="28575"/>
                  </a:lnTo>
                  <a:lnTo>
                    <a:pt x="5119395" y="0"/>
                  </a:lnTo>
                  <a:lnTo>
                    <a:pt x="5147970" y="0"/>
                  </a:lnTo>
                  <a:lnTo>
                    <a:pt x="5147970" y="28575"/>
                  </a:lnTo>
                  <a:close/>
                </a:path>
                <a:path w="5467350" h="2529204">
                  <a:moveTo>
                    <a:pt x="5205120" y="28575"/>
                  </a:moveTo>
                  <a:lnTo>
                    <a:pt x="5176545" y="28575"/>
                  </a:lnTo>
                  <a:lnTo>
                    <a:pt x="5176545" y="0"/>
                  </a:lnTo>
                  <a:lnTo>
                    <a:pt x="5205120" y="0"/>
                  </a:lnTo>
                  <a:lnTo>
                    <a:pt x="5205120" y="28575"/>
                  </a:lnTo>
                  <a:close/>
                </a:path>
                <a:path w="5467350" h="2529204">
                  <a:moveTo>
                    <a:pt x="5261376" y="28803"/>
                  </a:moveTo>
                  <a:lnTo>
                    <a:pt x="5259066" y="28803"/>
                  </a:lnTo>
                  <a:lnTo>
                    <a:pt x="5253208" y="28575"/>
                  </a:lnTo>
                  <a:lnTo>
                    <a:pt x="5233695" y="28575"/>
                  </a:lnTo>
                  <a:lnTo>
                    <a:pt x="5233695" y="0"/>
                  </a:lnTo>
                  <a:lnTo>
                    <a:pt x="5253776" y="0"/>
                  </a:lnTo>
                  <a:lnTo>
                    <a:pt x="5260975" y="279"/>
                  </a:lnTo>
                  <a:lnTo>
                    <a:pt x="5263172" y="419"/>
                  </a:lnTo>
                  <a:lnTo>
                    <a:pt x="5261391" y="28575"/>
                  </a:lnTo>
                  <a:lnTo>
                    <a:pt x="5261376" y="28803"/>
                  </a:lnTo>
                  <a:close/>
                </a:path>
                <a:path w="5467350" h="2529204">
                  <a:moveTo>
                    <a:pt x="5313489" y="39624"/>
                  </a:moveTo>
                  <a:lnTo>
                    <a:pt x="5306237" y="37147"/>
                  </a:lnTo>
                  <a:lnTo>
                    <a:pt x="5296537" y="34416"/>
                  </a:lnTo>
                  <a:lnTo>
                    <a:pt x="5287492" y="32334"/>
                  </a:lnTo>
                  <a:lnTo>
                    <a:pt x="5288084" y="32334"/>
                  </a:lnTo>
                  <a:lnTo>
                    <a:pt x="5293093" y="4317"/>
                  </a:lnTo>
                  <a:lnTo>
                    <a:pt x="5304078" y="6832"/>
                  </a:lnTo>
                  <a:lnTo>
                    <a:pt x="5314391" y="9753"/>
                  </a:lnTo>
                  <a:lnTo>
                    <a:pt x="5322646" y="12560"/>
                  </a:lnTo>
                  <a:lnTo>
                    <a:pt x="5313489" y="39624"/>
                  </a:lnTo>
                  <a:close/>
                </a:path>
                <a:path w="5467350" h="2529204">
                  <a:moveTo>
                    <a:pt x="5360174" y="64287"/>
                  </a:moveTo>
                  <a:lnTo>
                    <a:pt x="5355539" y="60960"/>
                  </a:lnTo>
                  <a:lnTo>
                    <a:pt x="5347623" y="55880"/>
                  </a:lnTo>
                  <a:lnTo>
                    <a:pt x="5340007" y="51485"/>
                  </a:lnTo>
                  <a:lnTo>
                    <a:pt x="5337695" y="50304"/>
                  </a:lnTo>
                  <a:lnTo>
                    <a:pt x="5350713" y="24866"/>
                  </a:lnTo>
                  <a:lnTo>
                    <a:pt x="5353342" y="26212"/>
                  </a:lnTo>
                  <a:lnTo>
                    <a:pt x="5362435" y="31445"/>
                  </a:lnTo>
                  <a:lnTo>
                    <a:pt x="5371249" y="37096"/>
                  </a:lnTo>
                  <a:lnTo>
                    <a:pt x="5376735" y="40995"/>
                  </a:lnTo>
                  <a:lnTo>
                    <a:pt x="5360174" y="64287"/>
                  </a:lnTo>
                  <a:close/>
                </a:path>
                <a:path w="5467350" h="2529204">
                  <a:moveTo>
                    <a:pt x="5398274" y="100939"/>
                  </a:moveTo>
                  <a:lnTo>
                    <a:pt x="5395434" y="97306"/>
                  </a:lnTo>
                  <a:lnTo>
                    <a:pt x="5389471" y="90414"/>
                  </a:lnTo>
                  <a:lnTo>
                    <a:pt x="5383183" y="83816"/>
                  </a:lnTo>
                  <a:lnTo>
                    <a:pt x="5380507" y="81279"/>
                  </a:lnTo>
                  <a:lnTo>
                    <a:pt x="5400230" y="60591"/>
                  </a:lnTo>
                  <a:lnTo>
                    <a:pt x="5403380" y="63601"/>
                  </a:lnTo>
                  <a:lnTo>
                    <a:pt x="5410568" y="71145"/>
                  </a:lnTo>
                  <a:lnTo>
                    <a:pt x="5417388" y="79019"/>
                  </a:lnTo>
                  <a:lnTo>
                    <a:pt x="5420741" y="83286"/>
                  </a:lnTo>
                  <a:lnTo>
                    <a:pt x="5398274" y="100939"/>
                  </a:lnTo>
                  <a:close/>
                </a:path>
                <a:path w="5467350" h="2529204">
                  <a:moveTo>
                    <a:pt x="5424728" y="146659"/>
                  </a:moveTo>
                  <a:lnTo>
                    <a:pt x="5423738" y="144081"/>
                  </a:lnTo>
                  <a:lnTo>
                    <a:pt x="5419926" y="135638"/>
                  </a:lnTo>
                  <a:lnTo>
                    <a:pt x="5415669" y="127294"/>
                  </a:lnTo>
                  <a:lnTo>
                    <a:pt x="5413121" y="122885"/>
                  </a:lnTo>
                  <a:lnTo>
                    <a:pt x="5437886" y="108635"/>
                  </a:lnTo>
                  <a:lnTo>
                    <a:pt x="5440768" y="113639"/>
                  </a:lnTo>
                  <a:lnTo>
                    <a:pt x="5445510" y="122885"/>
                  </a:lnTo>
                  <a:lnTo>
                    <a:pt x="5449912" y="132626"/>
                  </a:lnTo>
                  <a:lnTo>
                    <a:pt x="5451309" y="136169"/>
                  </a:lnTo>
                  <a:lnTo>
                    <a:pt x="5424728" y="146659"/>
                  </a:lnTo>
                  <a:close/>
                </a:path>
                <a:path w="5467350" h="2529204">
                  <a:moveTo>
                    <a:pt x="5437443" y="197980"/>
                  </a:moveTo>
                  <a:lnTo>
                    <a:pt x="5436285" y="188772"/>
                  </a:lnTo>
                  <a:lnTo>
                    <a:pt x="5434647" y="179489"/>
                  </a:lnTo>
                  <a:lnTo>
                    <a:pt x="5432869" y="171792"/>
                  </a:lnTo>
                  <a:lnTo>
                    <a:pt x="5460720" y="165366"/>
                  </a:lnTo>
                  <a:lnTo>
                    <a:pt x="5462574" y="173418"/>
                  </a:lnTo>
                  <a:lnTo>
                    <a:pt x="5464479" y="184111"/>
                  </a:lnTo>
                  <a:lnTo>
                    <a:pt x="5465851" y="194881"/>
                  </a:lnTo>
                  <a:lnTo>
                    <a:pt x="5465902" y="195452"/>
                  </a:lnTo>
                  <a:lnTo>
                    <a:pt x="5437443" y="197980"/>
                  </a:lnTo>
                  <a:close/>
                </a:path>
                <a:path w="5467350" h="2529204">
                  <a:moveTo>
                    <a:pt x="5466981" y="253822"/>
                  </a:moveTo>
                  <a:lnTo>
                    <a:pt x="5438406" y="253822"/>
                  </a:lnTo>
                  <a:lnTo>
                    <a:pt x="5438406" y="225247"/>
                  </a:lnTo>
                  <a:lnTo>
                    <a:pt x="5466981" y="225247"/>
                  </a:lnTo>
                  <a:lnTo>
                    <a:pt x="5466981" y="253822"/>
                  </a:lnTo>
                  <a:close/>
                </a:path>
                <a:path w="5467350" h="2529204">
                  <a:moveTo>
                    <a:pt x="5466981" y="310972"/>
                  </a:moveTo>
                  <a:lnTo>
                    <a:pt x="5438406" y="310972"/>
                  </a:lnTo>
                  <a:lnTo>
                    <a:pt x="5438406" y="282397"/>
                  </a:lnTo>
                  <a:lnTo>
                    <a:pt x="5466981" y="282397"/>
                  </a:lnTo>
                  <a:lnTo>
                    <a:pt x="5466981" y="310972"/>
                  </a:lnTo>
                  <a:close/>
                </a:path>
                <a:path w="5467350" h="2529204">
                  <a:moveTo>
                    <a:pt x="5466981" y="368122"/>
                  </a:moveTo>
                  <a:lnTo>
                    <a:pt x="5438406" y="368122"/>
                  </a:lnTo>
                  <a:lnTo>
                    <a:pt x="5438406" y="339547"/>
                  </a:lnTo>
                  <a:lnTo>
                    <a:pt x="5466981" y="339547"/>
                  </a:lnTo>
                  <a:lnTo>
                    <a:pt x="5466981" y="368122"/>
                  </a:lnTo>
                  <a:close/>
                </a:path>
                <a:path w="5467350" h="2529204">
                  <a:moveTo>
                    <a:pt x="5466981" y="425272"/>
                  </a:moveTo>
                  <a:lnTo>
                    <a:pt x="5438406" y="425272"/>
                  </a:lnTo>
                  <a:lnTo>
                    <a:pt x="5438406" y="396697"/>
                  </a:lnTo>
                  <a:lnTo>
                    <a:pt x="5466981" y="396697"/>
                  </a:lnTo>
                  <a:lnTo>
                    <a:pt x="5466981" y="425272"/>
                  </a:lnTo>
                  <a:close/>
                </a:path>
                <a:path w="5467350" h="2529204">
                  <a:moveTo>
                    <a:pt x="5466981" y="482422"/>
                  </a:moveTo>
                  <a:lnTo>
                    <a:pt x="5438406" y="482422"/>
                  </a:lnTo>
                  <a:lnTo>
                    <a:pt x="5438406" y="453847"/>
                  </a:lnTo>
                  <a:lnTo>
                    <a:pt x="5466981" y="453847"/>
                  </a:lnTo>
                  <a:lnTo>
                    <a:pt x="5466981" y="482422"/>
                  </a:lnTo>
                  <a:close/>
                </a:path>
                <a:path w="5467350" h="2529204">
                  <a:moveTo>
                    <a:pt x="5466981" y="539572"/>
                  </a:moveTo>
                  <a:lnTo>
                    <a:pt x="5438406" y="539572"/>
                  </a:lnTo>
                  <a:lnTo>
                    <a:pt x="5438406" y="510997"/>
                  </a:lnTo>
                  <a:lnTo>
                    <a:pt x="5466981" y="510997"/>
                  </a:lnTo>
                  <a:lnTo>
                    <a:pt x="5466981" y="539572"/>
                  </a:lnTo>
                  <a:close/>
                </a:path>
                <a:path w="5467350" h="2529204">
                  <a:moveTo>
                    <a:pt x="5466981" y="596722"/>
                  </a:moveTo>
                  <a:lnTo>
                    <a:pt x="5438406" y="596722"/>
                  </a:lnTo>
                  <a:lnTo>
                    <a:pt x="5438406" y="568147"/>
                  </a:lnTo>
                  <a:lnTo>
                    <a:pt x="5466981" y="568147"/>
                  </a:lnTo>
                  <a:lnTo>
                    <a:pt x="5466981" y="596722"/>
                  </a:lnTo>
                  <a:close/>
                </a:path>
                <a:path w="5467350" h="2529204">
                  <a:moveTo>
                    <a:pt x="5466981" y="653872"/>
                  </a:moveTo>
                  <a:lnTo>
                    <a:pt x="5438406" y="653872"/>
                  </a:lnTo>
                  <a:lnTo>
                    <a:pt x="5438406" y="625297"/>
                  </a:lnTo>
                  <a:lnTo>
                    <a:pt x="5466981" y="625297"/>
                  </a:lnTo>
                  <a:lnTo>
                    <a:pt x="5466981" y="653872"/>
                  </a:lnTo>
                  <a:close/>
                </a:path>
                <a:path w="5467350" h="2529204">
                  <a:moveTo>
                    <a:pt x="5466981" y="711022"/>
                  </a:moveTo>
                  <a:lnTo>
                    <a:pt x="5438406" y="711022"/>
                  </a:lnTo>
                  <a:lnTo>
                    <a:pt x="5438406" y="682447"/>
                  </a:lnTo>
                  <a:lnTo>
                    <a:pt x="5466981" y="682447"/>
                  </a:lnTo>
                  <a:lnTo>
                    <a:pt x="5466981" y="711022"/>
                  </a:lnTo>
                  <a:close/>
                </a:path>
                <a:path w="5467350" h="2529204">
                  <a:moveTo>
                    <a:pt x="5466981" y="768172"/>
                  </a:moveTo>
                  <a:lnTo>
                    <a:pt x="5438406" y="768172"/>
                  </a:lnTo>
                  <a:lnTo>
                    <a:pt x="5438406" y="739597"/>
                  </a:lnTo>
                  <a:lnTo>
                    <a:pt x="5466981" y="739597"/>
                  </a:lnTo>
                  <a:lnTo>
                    <a:pt x="5466981" y="768172"/>
                  </a:lnTo>
                  <a:close/>
                </a:path>
                <a:path w="5467350" h="2529204">
                  <a:moveTo>
                    <a:pt x="5466981" y="825322"/>
                  </a:moveTo>
                  <a:lnTo>
                    <a:pt x="5438406" y="825322"/>
                  </a:lnTo>
                  <a:lnTo>
                    <a:pt x="5438406" y="796747"/>
                  </a:lnTo>
                  <a:lnTo>
                    <a:pt x="5466981" y="796747"/>
                  </a:lnTo>
                  <a:lnTo>
                    <a:pt x="5466981" y="825322"/>
                  </a:lnTo>
                  <a:close/>
                </a:path>
                <a:path w="5467350" h="2529204">
                  <a:moveTo>
                    <a:pt x="5466981" y="882472"/>
                  </a:moveTo>
                  <a:lnTo>
                    <a:pt x="5438406" y="882472"/>
                  </a:lnTo>
                  <a:lnTo>
                    <a:pt x="5438406" y="853897"/>
                  </a:lnTo>
                  <a:lnTo>
                    <a:pt x="5466981" y="853897"/>
                  </a:lnTo>
                  <a:lnTo>
                    <a:pt x="5466981" y="882472"/>
                  </a:lnTo>
                  <a:close/>
                </a:path>
                <a:path w="5467350" h="2529204">
                  <a:moveTo>
                    <a:pt x="5466981" y="939622"/>
                  </a:moveTo>
                  <a:lnTo>
                    <a:pt x="5438406" y="939622"/>
                  </a:lnTo>
                  <a:lnTo>
                    <a:pt x="5438406" y="911047"/>
                  </a:lnTo>
                  <a:lnTo>
                    <a:pt x="5466981" y="911047"/>
                  </a:lnTo>
                  <a:lnTo>
                    <a:pt x="5466981" y="939622"/>
                  </a:lnTo>
                  <a:close/>
                </a:path>
                <a:path w="5467350" h="2529204">
                  <a:moveTo>
                    <a:pt x="5466981" y="996772"/>
                  </a:moveTo>
                  <a:lnTo>
                    <a:pt x="5438406" y="996772"/>
                  </a:lnTo>
                  <a:lnTo>
                    <a:pt x="5438406" y="968197"/>
                  </a:lnTo>
                  <a:lnTo>
                    <a:pt x="5466981" y="968197"/>
                  </a:lnTo>
                  <a:lnTo>
                    <a:pt x="5466981" y="996772"/>
                  </a:lnTo>
                  <a:close/>
                </a:path>
                <a:path w="5467350" h="2529204">
                  <a:moveTo>
                    <a:pt x="5466981" y="1053922"/>
                  </a:moveTo>
                  <a:lnTo>
                    <a:pt x="5438406" y="1053922"/>
                  </a:lnTo>
                  <a:lnTo>
                    <a:pt x="5438406" y="1025347"/>
                  </a:lnTo>
                  <a:lnTo>
                    <a:pt x="5466981" y="1025347"/>
                  </a:lnTo>
                  <a:lnTo>
                    <a:pt x="5466981" y="1053922"/>
                  </a:lnTo>
                  <a:close/>
                </a:path>
                <a:path w="5467350" h="2529204">
                  <a:moveTo>
                    <a:pt x="5466981" y="1111072"/>
                  </a:moveTo>
                  <a:lnTo>
                    <a:pt x="5438406" y="1111072"/>
                  </a:lnTo>
                  <a:lnTo>
                    <a:pt x="5438406" y="1082497"/>
                  </a:lnTo>
                  <a:lnTo>
                    <a:pt x="5466981" y="1082497"/>
                  </a:lnTo>
                  <a:lnTo>
                    <a:pt x="5466981" y="1111072"/>
                  </a:lnTo>
                  <a:close/>
                </a:path>
                <a:path w="5467350" h="2529204">
                  <a:moveTo>
                    <a:pt x="5466981" y="1168222"/>
                  </a:moveTo>
                  <a:lnTo>
                    <a:pt x="5438406" y="1168222"/>
                  </a:lnTo>
                  <a:lnTo>
                    <a:pt x="5438406" y="1139647"/>
                  </a:lnTo>
                  <a:lnTo>
                    <a:pt x="5466981" y="1139647"/>
                  </a:lnTo>
                  <a:lnTo>
                    <a:pt x="5466981" y="1168222"/>
                  </a:lnTo>
                  <a:close/>
                </a:path>
                <a:path w="5467350" h="2529204">
                  <a:moveTo>
                    <a:pt x="5466981" y="1225372"/>
                  </a:moveTo>
                  <a:lnTo>
                    <a:pt x="5438406" y="1225372"/>
                  </a:lnTo>
                  <a:lnTo>
                    <a:pt x="5438406" y="1196797"/>
                  </a:lnTo>
                  <a:lnTo>
                    <a:pt x="5466981" y="1196797"/>
                  </a:lnTo>
                  <a:lnTo>
                    <a:pt x="5466981" y="1225372"/>
                  </a:lnTo>
                  <a:close/>
                </a:path>
                <a:path w="5467350" h="2529204">
                  <a:moveTo>
                    <a:pt x="5466981" y="1282522"/>
                  </a:moveTo>
                  <a:lnTo>
                    <a:pt x="5438406" y="1282522"/>
                  </a:lnTo>
                  <a:lnTo>
                    <a:pt x="5438406" y="1253947"/>
                  </a:lnTo>
                  <a:lnTo>
                    <a:pt x="5466981" y="1253947"/>
                  </a:lnTo>
                  <a:lnTo>
                    <a:pt x="5466981" y="1282522"/>
                  </a:lnTo>
                  <a:close/>
                </a:path>
                <a:path w="5467350" h="2529204">
                  <a:moveTo>
                    <a:pt x="5466981" y="1339672"/>
                  </a:moveTo>
                  <a:lnTo>
                    <a:pt x="5438406" y="1339672"/>
                  </a:lnTo>
                  <a:lnTo>
                    <a:pt x="5438406" y="1311097"/>
                  </a:lnTo>
                  <a:lnTo>
                    <a:pt x="5466981" y="1311097"/>
                  </a:lnTo>
                  <a:lnTo>
                    <a:pt x="5466981" y="1339672"/>
                  </a:lnTo>
                  <a:close/>
                </a:path>
                <a:path w="5467350" h="2529204">
                  <a:moveTo>
                    <a:pt x="5466981" y="1396822"/>
                  </a:moveTo>
                  <a:lnTo>
                    <a:pt x="5438406" y="1396822"/>
                  </a:lnTo>
                  <a:lnTo>
                    <a:pt x="5438406" y="1368247"/>
                  </a:lnTo>
                  <a:lnTo>
                    <a:pt x="5466981" y="1368247"/>
                  </a:lnTo>
                  <a:lnTo>
                    <a:pt x="5466981" y="1396822"/>
                  </a:lnTo>
                  <a:close/>
                </a:path>
                <a:path w="5467350" h="2529204">
                  <a:moveTo>
                    <a:pt x="5466981" y="1453972"/>
                  </a:moveTo>
                  <a:lnTo>
                    <a:pt x="5438406" y="1453972"/>
                  </a:lnTo>
                  <a:lnTo>
                    <a:pt x="5438406" y="1425397"/>
                  </a:lnTo>
                  <a:lnTo>
                    <a:pt x="5466981" y="1425397"/>
                  </a:lnTo>
                  <a:lnTo>
                    <a:pt x="5466981" y="1453972"/>
                  </a:lnTo>
                  <a:close/>
                </a:path>
                <a:path w="5467350" h="2529204">
                  <a:moveTo>
                    <a:pt x="5466981" y="1511122"/>
                  </a:moveTo>
                  <a:lnTo>
                    <a:pt x="5438406" y="1511122"/>
                  </a:lnTo>
                  <a:lnTo>
                    <a:pt x="5438406" y="1482547"/>
                  </a:lnTo>
                  <a:lnTo>
                    <a:pt x="5466981" y="1482547"/>
                  </a:lnTo>
                  <a:lnTo>
                    <a:pt x="5466981" y="1511122"/>
                  </a:lnTo>
                  <a:close/>
                </a:path>
                <a:path w="5467350" h="2529204">
                  <a:moveTo>
                    <a:pt x="5466981" y="1568272"/>
                  </a:moveTo>
                  <a:lnTo>
                    <a:pt x="5438406" y="1568272"/>
                  </a:lnTo>
                  <a:lnTo>
                    <a:pt x="5438406" y="1539697"/>
                  </a:lnTo>
                  <a:lnTo>
                    <a:pt x="5466981" y="1539697"/>
                  </a:lnTo>
                  <a:lnTo>
                    <a:pt x="5466981" y="1568272"/>
                  </a:lnTo>
                  <a:close/>
                </a:path>
                <a:path w="5467350" h="2529204">
                  <a:moveTo>
                    <a:pt x="5466981" y="1625422"/>
                  </a:moveTo>
                  <a:lnTo>
                    <a:pt x="5438406" y="1625422"/>
                  </a:lnTo>
                  <a:lnTo>
                    <a:pt x="5438406" y="1596847"/>
                  </a:lnTo>
                  <a:lnTo>
                    <a:pt x="5466981" y="1596847"/>
                  </a:lnTo>
                  <a:lnTo>
                    <a:pt x="5466981" y="1625422"/>
                  </a:lnTo>
                  <a:close/>
                </a:path>
                <a:path w="5467350" h="2529204">
                  <a:moveTo>
                    <a:pt x="5466981" y="1682572"/>
                  </a:moveTo>
                  <a:lnTo>
                    <a:pt x="5438406" y="1682572"/>
                  </a:lnTo>
                  <a:lnTo>
                    <a:pt x="5438406" y="1653997"/>
                  </a:lnTo>
                  <a:lnTo>
                    <a:pt x="5466981" y="1653997"/>
                  </a:lnTo>
                  <a:lnTo>
                    <a:pt x="5466981" y="1682572"/>
                  </a:lnTo>
                  <a:close/>
                </a:path>
                <a:path w="5467350" h="2529204">
                  <a:moveTo>
                    <a:pt x="5466981" y="1739722"/>
                  </a:moveTo>
                  <a:lnTo>
                    <a:pt x="5438406" y="1739722"/>
                  </a:lnTo>
                  <a:lnTo>
                    <a:pt x="5438406" y="1711147"/>
                  </a:lnTo>
                  <a:lnTo>
                    <a:pt x="5466981" y="1711147"/>
                  </a:lnTo>
                  <a:lnTo>
                    <a:pt x="5466981" y="1739722"/>
                  </a:lnTo>
                  <a:close/>
                </a:path>
                <a:path w="5467350" h="2529204">
                  <a:moveTo>
                    <a:pt x="5466981" y="1796872"/>
                  </a:moveTo>
                  <a:lnTo>
                    <a:pt x="5438406" y="1796872"/>
                  </a:lnTo>
                  <a:lnTo>
                    <a:pt x="5438406" y="1768297"/>
                  </a:lnTo>
                  <a:lnTo>
                    <a:pt x="5466981" y="1768297"/>
                  </a:lnTo>
                  <a:lnTo>
                    <a:pt x="5466981" y="1796872"/>
                  </a:lnTo>
                  <a:close/>
                </a:path>
                <a:path w="5467350" h="2529204">
                  <a:moveTo>
                    <a:pt x="5466981" y="1854022"/>
                  </a:moveTo>
                  <a:lnTo>
                    <a:pt x="5438406" y="1854022"/>
                  </a:lnTo>
                  <a:lnTo>
                    <a:pt x="5438406" y="1825447"/>
                  </a:lnTo>
                  <a:lnTo>
                    <a:pt x="5466981" y="1825447"/>
                  </a:lnTo>
                  <a:lnTo>
                    <a:pt x="5466981" y="1854022"/>
                  </a:lnTo>
                  <a:close/>
                </a:path>
                <a:path w="5467350" h="2529204">
                  <a:moveTo>
                    <a:pt x="5466981" y="1911172"/>
                  </a:moveTo>
                  <a:lnTo>
                    <a:pt x="5438406" y="1911172"/>
                  </a:lnTo>
                  <a:lnTo>
                    <a:pt x="5438406" y="1882597"/>
                  </a:lnTo>
                  <a:lnTo>
                    <a:pt x="5466981" y="1882597"/>
                  </a:lnTo>
                  <a:lnTo>
                    <a:pt x="5466981" y="1911172"/>
                  </a:lnTo>
                  <a:close/>
                </a:path>
                <a:path w="5467350" h="2529204">
                  <a:moveTo>
                    <a:pt x="5466981" y="1968322"/>
                  </a:moveTo>
                  <a:lnTo>
                    <a:pt x="5438406" y="1968322"/>
                  </a:lnTo>
                  <a:lnTo>
                    <a:pt x="5438406" y="1939747"/>
                  </a:lnTo>
                  <a:lnTo>
                    <a:pt x="5466981" y="1939747"/>
                  </a:lnTo>
                  <a:lnTo>
                    <a:pt x="5466981" y="1968322"/>
                  </a:lnTo>
                  <a:close/>
                </a:path>
                <a:path w="5467350" h="2529204">
                  <a:moveTo>
                    <a:pt x="5466981" y="2025472"/>
                  </a:moveTo>
                  <a:lnTo>
                    <a:pt x="5438406" y="2025472"/>
                  </a:lnTo>
                  <a:lnTo>
                    <a:pt x="5438406" y="1996897"/>
                  </a:lnTo>
                  <a:lnTo>
                    <a:pt x="5466981" y="1996897"/>
                  </a:lnTo>
                  <a:lnTo>
                    <a:pt x="5466981" y="2025472"/>
                  </a:lnTo>
                  <a:close/>
                </a:path>
                <a:path w="5467350" h="2529204">
                  <a:moveTo>
                    <a:pt x="5466981" y="2082622"/>
                  </a:moveTo>
                  <a:lnTo>
                    <a:pt x="5438406" y="2082622"/>
                  </a:lnTo>
                  <a:lnTo>
                    <a:pt x="5438406" y="2054047"/>
                  </a:lnTo>
                  <a:lnTo>
                    <a:pt x="5466981" y="2054047"/>
                  </a:lnTo>
                  <a:lnTo>
                    <a:pt x="5466981" y="2082622"/>
                  </a:lnTo>
                  <a:close/>
                </a:path>
                <a:path w="5467350" h="2529204">
                  <a:moveTo>
                    <a:pt x="5466981" y="2139772"/>
                  </a:moveTo>
                  <a:lnTo>
                    <a:pt x="5438406" y="2139772"/>
                  </a:lnTo>
                  <a:lnTo>
                    <a:pt x="5438406" y="2111197"/>
                  </a:lnTo>
                  <a:lnTo>
                    <a:pt x="5466981" y="2111197"/>
                  </a:lnTo>
                  <a:lnTo>
                    <a:pt x="5466981" y="2139772"/>
                  </a:lnTo>
                  <a:close/>
                </a:path>
                <a:path w="5467350" h="2529204">
                  <a:moveTo>
                    <a:pt x="5466981" y="2196922"/>
                  </a:moveTo>
                  <a:lnTo>
                    <a:pt x="5438406" y="2196922"/>
                  </a:lnTo>
                  <a:lnTo>
                    <a:pt x="5438406" y="2168347"/>
                  </a:lnTo>
                  <a:lnTo>
                    <a:pt x="5466981" y="2168347"/>
                  </a:lnTo>
                  <a:lnTo>
                    <a:pt x="5466981" y="2196922"/>
                  </a:lnTo>
                  <a:close/>
                </a:path>
                <a:path w="5467350" h="2529204">
                  <a:moveTo>
                    <a:pt x="5466981" y="2254072"/>
                  </a:moveTo>
                  <a:lnTo>
                    <a:pt x="5438406" y="2254072"/>
                  </a:lnTo>
                  <a:lnTo>
                    <a:pt x="5438406" y="2225497"/>
                  </a:lnTo>
                  <a:lnTo>
                    <a:pt x="5466981" y="2225497"/>
                  </a:lnTo>
                  <a:lnTo>
                    <a:pt x="5466981" y="2254072"/>
                  </a:lnTo>
                  <a:close/>
                </a:path>
                <a:path w="5467350" h="2529204">
                  <a:moveTo>
                    <a:pt x="5466981" y="2311222"/>
                  </a:moveTo>
                  <a:lnTo>
                    <a:pt x="5438406" y="2311222"/>
                  </a:lnTo>
                  <a:lnTo>
                    <a:pt x="5438406" y="2282647"/>
                  </a:lnTo>
                  <a:lnTo>
                    <a:pt x="5466981" y="2282647"/>
                  </a:lnTo>
                  <a:lnTo>
                    <a:pt x="5466981" y="2311222"/>
                  </a:lnTo>
                  <a:close/>
                </a:path>
                <a:path w="5467350" h="2529204">
                  <a:moveTo>
                    <a:pt x="5458485" y="2371534"/>
                  </a:moveTo>
                  <a:lnTo>
                    <a:pt x="5431002" y="2363723"/>
                  </a:lnTo>
                  <a:lnTo>
                    <a:pt x="5432386" y="2358923"/>
                  </a:lnTo>
                  <a:lnTo>
                    <a:pt x="5434507" y="2349804"/>
                  </a:lnTo>
                  <a:lnTo>
                    <a:pt x="5435983" y="2341511"/>
                  </a:lnTo>
                  <a:lnTo>
                    <a:pt x="5436184" y="2340521"/>
                  </a:lnTo>
                  <a:lnTo>
                    <a:pt x="5436514" y="2337904"/>
                  </a:lnTo>
                  <a:lnTo>
                    <a:pt x="5464860" y="2341511"/>
                  </a:lnTo>
                  <a:lnTo>
                    <a:pt x="5464479" y="2344483"/>
                  </a:lnTo>
                  <a:lnTo>
                    <a:pt x="5462574" y="2355176"/>
                  </a:lnTo>
                  <a:lnTo>
                    <a:pt x="5460149" y="2365692"/>
                  </a:lnTo>
                  <a:lnTo>
                    <a:pt x="5458485" y="2371534"/>
                  </a:lnTo>
                  <a:close/>
                </a:path>
                <a:path w="5467350" h="2529204">
                  <a:moveTo>
                    <a:pt x="5433453" y="2427300"/>
                  </a:moveTo>
                  <a:lnTo>
                    <a:pt x="5409399" y="2411869"/>
                  </a:lnTo>
                  <a:lnTo>
                    <a:pt x="5411115" y="2409213"/>
                  </a:lnTo>
                  <a:lnTo>
                    <a:pt x="5415668" y="2401301"/>
                  </a:lnTo>
                  <a:lnTo>
                    <a:pt x="5419674" y="2393505"/>
                  </a:lnTo>
                  <a:lnTo>
                    <a:pt x="5421909" y="2388539"/>
                  </a:lnTo>
                  <a:lnTo>
                    <a:pt x="5447944" y="2400312"/>
                  </a:lnTo>
                  <a:lnTo>
                    <a:pt x="5445569" y="2405595"/>
                  </a:lnTo>
                  <a:lnTo>
                    <a:pt x="5440768" y="2414955"/>
                  </a:lnTo>
                  <a:lnTo>
                    <a:pt x="5435536" y="2424048"/>
                  </a:lnTo>
                  <a:lnTo>
                    <a:pt x="5433453" y="2427300"/>
                  </a:lnTo>
                  <a:close/>
                </a:path>
                <a:path w="5467350" h="2529204">
                  <a:moveTo>
                    <a:pt x="5393944" y="2473820"/>
                  </a:moveTo>
                  <a:lnTo>
                    <a:pt x="5375236" y="2452217"/>
                  </a:lnTo>
                  <a:lnTo>
                    <a:pt x="5376367" y="2451265"/>
                  </a:lnTo>
                  <a:lnTo>
                    <a:pt x="5383180" y="2444782"/>
                  </a:lnTo>
                  <a:lnTo>
                    <a:pt x="5389475" y="2438176"/>
                  </a:lnTo>
                  <a:lnTo>
                    <a:pt x="5393740" y="2433243"/>
                  </a:lnTo>
                  <a:lnTo>
                    <a:pt x="5415330" y="2451950"/>
                  </a:lnTo>
                  <a:lnTo>
                    <a:pt x="5410568" y="2457449"/>
                  </a:lnTo>
                  <a:lnTo>
                    <a:pt x="5403380" y="2464993"/>
                  </a:lnTo>
                  <a:lnTo>
                    <a:pt x="5395836" y="2472182"/>
                  </a:lnTo>
                  <a:lnTo>
                    <a:pt x="5393944" y="2473820"/>
                  </a:lnTo>
                  <a:close/>
                </a:path>
                <a:path w="5467350" h="2529204">
                  <a:moveTo>
                    <a:pt x="5343055" y="2507589"/>
                  </a:moveTo>
                  <a:lnTo>
                    <a:pt x="5336226" y="2492489"/>
                  </a:lnTo>
                  <a:lnTo>
                    <a:pt x="5331312" y="2481554"/>
                  </a:lnTo>
                  <a:lnTo>
                    <a:pt x="5339706" y="2477272"/>
                  </a:lnTo>
                  <a:lnTo>
                    <a:pt x="5347620" y="2472716"/>
                  </a:lnTo>
                  <a:lnTo>
                    <a:pt x="5354281" y="2468435"/>
                  </a:lnTo>
                  <a:lnTo>
                    <a:pt x="5369699" y="2492489"/>
                  </a:lnTo>
                  <a:lnTo>
                    <a:pt x="5362435" y="2497150"/>
                  </a:lnTo>
                  <a:lnTo>
                    <a:pt x="5353342" y="2502382"/>
                  </a:lnTo>
                  <a:lnTo>
                    <a:pt x="5343969" y="2507183"/>
                  </a:lnTo>
                  <a:lnTo>
                    <a:pt x="5343055" y="2507589"/>
                  </a:lnTo>
                  <a:close/>
                </a:path>
                <a:path w="5467350" h="2529204">
                  <a:moveTo>
                    <a:pt x="5285333" y="2525661"/>
                  </a:moveTo>
                  <a:lnTo>
                    <a:pt x="5280304" y="2497531"/>
                  </a:lnTo>
                  <a:lnTo>
                    <a:pt x="5288099" y="2496121"/>
                  </a:lnTo>
                  <a:lnTo>
                    <a:pt x="5297238" y="2494000"/>
                  </a:lnTo>
                  <a:lnTo>
                    <a:pt x="5306237" y="2491447"/>
                  </a:lnTo>
                  <a:lnTo>
                    <a:pt x="5306004" y="2491447"/>
                  </a:lnTo>
                  <a:lnTo>
                    <a:pt x="5315178" y="2518562"/>
                  </a:lnTo>
                  <a:lnTo>
                    <a:pt x="5314391" y="2518829"/>
                  </a:lnTo>
                  <a:lnTo>
                    <a:pt x="5304078" y="2521762"/>
                  </a:lnTo>
                  <a:lnTo>
                    <a:pt x="5293563" y="2524188"/>
                  </a:lnTo>
                  <a:lnTo>
                    <a:pt x="5285333" y="2525661"/>
                  </a:lnTo>
                  <a:close/>
                </a:path>
                <a:path w="5467350" h="2529204">
                  <a:moveTo>
                    <a:pt x="5254574" y="2528531"/>
                  </a:moveTo>
                  <a:lnTo>
                    <a:pt x="5225821" y="2528531"/>
                  </a:lnTo>
                  <a:lnTo>
                    <a:pt x="5225821" y="2499969"/>
                  </a:lnTo>
                  <a:lnTo>
                    <a:pt x="5254205" y="2499969"/>
                  </a:lnTo>
                  <a:lnTo>
                    <a:pt x="5254574" y="2528531"/>
                  </a:lnTo>
                  <a:close/>
                </a:path>
                <a:path w="5467350" h="2529204">
                  <a:moveTo>
                    <a:pt x="5197233" y="2528595"/>
                  </a:moveTo>
                  <a:lnTo>
                    <a:pt x="5168658" y="2528595"/>
                  </a:lnTo>
                  <a:lnTo>
                    <a:pt x="5168658" y="2500020"/>
                  </a:lnTo>
                  <a:lnTo>
                    <a:pt x="5197233" y="2500020"/>
                  </a:lnTo>
                  <a:lnTo>
                    <a:pt x="5197233" y="2528595"/>
                  </a:lnTo>
                  <a:close/>
                </a:path>
                <a:path w="5467350" h="2529204">
                  <a:moveTo>
                    <a:pt x="5140083" y="2528595"/>
                  </a:moveTo>
                  <a:lnTo>
                    <a:pt x="5111508" y="2528595"/>
                  </a:lnTo>
                  <a:lnTo>
                    <a:pt x="5111508" y="2500020"/>
                  </a:lnTo>
                  <a:lnTo>
                    <a:pt x="5140083" y="2500020"/>
                  </a:lnTo>
                  <a:lnTo>
                    <a:pt x="5140083" y="2528595"/>
                  </a:lnTo>
                  <a:close/>
                </a:path>
                <a:path w="5467350" h="2529204">
                  <a:moveTo>
                    <a:pt x="5082933" y="2528595"/>
                  </a:moveTo>
                  <a:lnTo>
                    <a:pt x="5054358" y="2528595"/>
                  </a:lnTo>
                  <a:lnTo>
                    <a:pt x="5054358" y="2500020"/>
                  </a:lnTo>
                  <a:lnTo>
                    <a:pt x="5082933" y="2500020"/>
                  </a:lnTo>
                  <a:lnTo>
                    <a:pt x="5082933" y="2528595"/>
                  </a:lnTo>
                  <a:close/>
                </a:path>
                <a:path w="5467350" h="2529204">
                  <a:moveTo>
                    <a:pt x="5025783" y="2528595"/>
                  </a:moveTo>
                  <a:lnTo>
                    <a:pt x="4997208" y="2528595"/>
                  </a:lnTo>
                  <a:lnTo>
                    <a:pt x="4997208" y="2500020"/>
                  </a:lnTo>
                  <a:lnTo>
                    <a:pt x="5025783" y="2500020"/>
                  </a:lnTo>
                  <a:lnTo>
                    <a:pt x="5025783" y="2528595"/>
                  </a:lnTo>
                  <a:close/>
                </a:path>
                <a:path w="5467350" h="2529204">
                  <a:moveTo>
                    <a:pt x="4968633" y="2528595"/>
                  </a:moveTo>
                  <a:lnTo>
                    <a:pt x="4940058" y="2528595"/>
                  </a:lnTo>
                  <a:lnTo>
                    <a:pt x="4940058" y="2500020"/>
                  </a:lnTo>
                  <a:lnTo>
                    <a:pt x="4968633" y="2500020"/>
                  </a:lnTo>
                  <a:lnTo>
                    <a:pt x="4968633" y="2528595"/>
                  </a:lnTo>
                  <a:close/>
                </a:path>
                <a:path w="5467350" h="2529204">
                  <a:moveTo>
                    <a:pt x="4911483" y="2528595"/>
                  </a:moveTo>
                  <a:lnTo>
                    <a:pt x="4882908" y="2528595"/>
                  </a:lnTo>
                  <a:lnTo>
                    <a:pt x="4882908" y="2500020"/>
                  </a:lnTo>
                  <a:lnTo>
                    <a:pt x="4911483" y="2500020"/>
                  </a:lnTo>
                  <a:lnTo>
                    <a:pt x="4911483" y="2528595"/>
                  </a:lnTo>
                  <a:close/>
                </a:path>
                <a:path w="5467350" h="2529204">
                  <a:moveTo>
                    <a:pt x="4854333" y="2528595"/>
                  </a:moveTo>
                  <a:lnTo>
                    <a:pt x="4825758" y="2528595"/>
                  </a:lnTo>
                  <a:lnTo>
                    <a:pt x="4825758" y="2500020"/>
                  </a:lnTo>
                  <a:lnTo>
                    <a:pt x="4854333" y="2500020"/>
                  </a:lnTo>
                  <a:lnTo>
                    <a:pt x="4854333" y="2528595"/>
                  </a:lnTo>
                  <a:close/>
                </a:path>
                <a:path w="5467350" h="2529204">
                  <a:moveTo>
                    <a:pt x="4797183" y="2528595"/>
                  </a:moveTo>
                  <a:lnTo>
                    <a:pt x="4768608" y="2528595"/>
                  </a:lnTo>
                  <a:lnTo>
                    <a:pt x="4768608" y="2500020"/>
                  </a:lnTo>
                  <a:lnTo>
                    <a:pt x="4797183" y="2500020"/>
                  </a:lnTo>
                  <a:lnTo>
                    <a:pt x="4797183" y="2528595"/>
                  </a:lnTo>
                  <a:close/>
                </a:path>
                <a:path w="5467350" h="2529204">
                  <a:moveTo>
                    <a:pt x="4740033" y="2528595"/>
                  </a:moveTo>
                  <a:lnTo>
                    <a:pt x="4711458" y="2528595"/>
                  </a:lnTo>
                  <a:lnTo>
                    <a:pt x="4711458" y="2500020"/>
                  </a:lnTo>
                  <a:lnTo>
                    <a:pt x="4740033" y="2500020"/>
                  </a:lnTo>
                  <a:lnTo>
                    <a:pt x="4740033" y="2528595"/>
                  </a:lnTo>
                  <a:close/>
                </a:path>
                <a:path w="5467350" h="2529204">
                  <a:moveTo>
                    <a:pt x="4682883" y="2528595"/>
                  </a:moveTo>
                  <a:lnTo>
                    <a:pt x="4654308" y="2528595"/>
                  </a:lnTo>
                  <a:lnTo>
                    <a:pt x="4654308" y="2500020"/>
                  </a:lnTo>
                  <a:lnTo>
                    <a:pt x="4682883" y="2500020"/>
                  </a:lnTo>
                  <a:lnTo>
                    <a:pt x="4682883" y="2528595"/>
                  </a:lnTo>
                  <a:close/>
                </a:path>
                <a:path w="5467350" h="2529204">
                  <a:moveTo>
                    <a:pt x="4625733" y="2528595"/>
                  </a:moveTo>
                  <a:lnTo>
                    <a:pt x="4597158" y="2528595"/>
                  </a:lnTo>
                  <a:lnTo>
                    <a:pt x="4597158" y="2500020"/>
                  </a:lnTo>
                  <a:lnTo>
                    <a:pt x="4625733" y="2500020"/>
                  </a:lnTo>
                  <a:lnTo>
                    <a:pt x="4625733" y="2528595"/>
                  </a:lnTo>
                  <a:close/>
                </a:path>
                <a:path w="5467350" h="2529204">
                  <a:moveTo>
                    <a:pt x="4568583" y="2528595"/>
                  </a:moveTo>
                  <a:lnTo>
                    <a:pt x="4540008" y="2528595"/>
                  </a:lnTo>
                  <a:lnTo>
                    <a:pt x="4540008" y="2500020"/>
                  </a:lnTo>
                  <a:lnTo>
                    <a:pt x="4568583" y="2500020"/>
                  </a:lnTo>
                  <a:lnTo>
                    <a:pt x="4568583" y="2528595"/>
                  </a:lnTo>
                  <a:close/>
                </a:path>
                <a:path w="5467350" h="2529204">
                  <a:moveTo>
                    <a:pt x="4511433" y="2528595"/>
                  </a:moveTo>
                  <a:lnTo>
                    <a:pt x="4482858" y="2528595"/>
                  </a:lnTo>
                  <a:lnTo>
                    <a:pt x="4482858" y="2500020"/>
                  </a:lnTo>
                  <a:lnTo>
                    <a:pt x="4511433" y="2500020"/>
                  </a:lnTo>
                  <a:lnTo>
                    <a:pt x="4511433" y="2528595"/>
                  </a:lnTo>
                  <a:close/>
                </a:path>
                <a:path w="5467350" h="2529204">
                  <a:moveTo>
                    <a:pt x="4454283" y="2528595"/>
                  </a:moveTo>
                  <a:lnTo>
                    <a:pt x="4425708" y="2528595"/>
                  </a:lnTo>
                  <a:lnTo>
                    <a:pt x="4425708" y="2500020"/>
                  </a:lnTo>
                  <a:lnTo>
                    <a:pt x="4454283" y="2500020"/>
                  </a:lnTo>
                  <a:lnTo>
                    <a:pt x="4454283" y="2528595"/>
                  </a:lnTo>
                  <a:close/>
                </a:path>
                <a:path w="5467350" h="2529204">
                  <a:moveTo>
                    <a:pt x="4397133" y="2528595"/>
                  </a:moveTo>
                  <a:lnTo>
                    <a:pt x="4368558" y="2528595"/>
                  </a:lnTo>
                  <a:lnTo>
                    <a:pt x="4368558" y="2500020"/>
                  </a:lnTo>
                  <a:lnTo>
                    <a:pt x="4397133" y="2500020"/>
                  </a:lnTo>
                  <a:lnTo>
                    <a:pt x="4397133" y="2528595"/>
                  </a:lnTo>
                  <a:close/>
                </a:path>
                <a:path w="5467350" h="2529204">
                  <a:moveTo>
                    <a:pt x="4339983" y="2528595"/>
                  </a:moveTo>
                  <a:lnTo>
                    <a:pt x="4311408" y="2528595"/>
                  </a:lnTo>
                  <a:lnTo>
                    <a:pt x="4311408" y="2500020"/>
                  </a:lnTo>
                  <a:lnTo>
                    <a:pt x="4339983" y="2500020"/>
                  </a:lnTo>
                  <a:lnTo>
                    <a:pt x="4339983" y="2528595"/>
                  </a:lnTo>
                  <a:close/>
                </a:path>
                <a:path w="5467350" h="2529204">
                  <a:moveTo>
                    <a:pt x="4282833" y="2528595"/>
                  </a:moveTo>
                  <a:lnTo>
                    <a:pt x="4254258" y="2528595"/>
                  </a:lnTo>
                  <a:lnTo>
                    <a:pt x="4254258" y="2500020"/>
                  </a:lnTo>
                  <a:lnTo>
                    <a:pt x="4282833" y="2500020"/>
                  </a:lnTo>
                  <a:lnTo>
                    <a:pt x="4282833" y="2528595"/>
                  </a:lnTo>
                  <a:close/>
                </a:path>
                <a:path w="5467350" h="2529204">
                  <a:moveTo>
                    <a:pt x="4225683" y="2528595"/>
                  </a:moveTo>
                  <a:lnTo>
                    <a:pt x="4197108" y="2528595"/>
                  </a:lnTo>
                  <a:lnTo>
                    <a:pt x="4197108" y="2500020"/>
                  </a:lnTo>
                  <a:lnTo>
                    <a:pt x="4225683" y="2500020"/>
                  </a:lnTo>
                  <a:lnTo>
                    <a:pt x="4225683" y="2528595"/>
                  </a:lnTo>
                  <a:close/>
                </a:path>
                <a:path w="5467350" h="2529204">
                  <a:moveTo>
                    <a:pt x="4168533" y="2528595"/>
                  </a:moveTo>
                  <a:lnTo>
                    <a:pt x="4139958" y="2528595"/>
                  </a:lnTo>
                  <a:lnTo>
                    <a:pt x="4139958" y="2500020"/>
                  </a:lnTo>
                  <a:lnTo>
                    <a:pt x="4168533" y="2500020"/>
                  </a:lnTo>
                  <a:lnTo>
                    <a:pt x="4168533" y="2528595"/>
                  </a:lnTo>
                  <a:close/>
                </a:path>
                <a:path w="5467350" h="2529204">
                  <a:moveTo>
                    <a:pt x="4111383" y="2528595"/>
                  </a:moveTo>
                  <a:lnTo>
                    <a:pt x="4082808" y="2528595"/>
                  </a:lnTo>
                  <a:lnTo>
                    <a:pt x="4082808" y="2500020"/>
                  </a:lnTo>
                  <a:lnTo>
                    <a:pt x="4111383" y="2500020"/>
                  </a:lnTo>
                  <a:lnTo>
                    <a:pt x="4111383" y="2528595"/>
                  </a:lnTo>
                  <a:close/>
                </a:path>
                <a:path w="5467350" h="2529204">
                  <a:moveTo>
                    <a:pt x="4054233" y="2528595"/>
                  </a:moveTo>
                  <a:lnTo>
                    <a:pt x="4025658" y="2528595"/>
                  </a:lnTo>
                  <a:lnTo>
                    <a:pt x="4025658" y="2500020"/>
                  </a:lnTo>
                  <a:lnTo>
                    <a:pt x="4054233" y="2500020"/>
                  </a:lnTo>
                  <a:lnTo>
                    <a:pt x="4054233" y="2528595"/>
                  </a:lnTo>
                  <a:close/>
                </a:path>
                <a:path w="5467350" h="2529204">
                  <a:moveTo>
                    <a:pt x="3997083" y="2528595"/>
                  </a:moveTo>
                  <a:lnTo>
                    <a:pt x="3968508" y="2528595"/>
                  </a:lnTo>
                  <a:lnTo>
                    <a:pt x="3968508" y="2500020"/>
                  </a:lnTo>
                  <a:lnTo>
                    <a:pt x="3997083" y="2500020"/>
                  </a:lnTo>
                  <a:lnTo>
                    <a:pt x="3997083" y="2528595"/>
                  </a:lnTo>
                  <a:close/>
                </a:path>
                <a:path w="5467350" h="2529204">
                  <a:moveTo>
                    <a:pt x="3939933" y="2528595"/>
                  </a:moveTo>
                  <a:lnTo>
                    <a:pt x="3911358" y="2528595"/>
                  </a:lnTo>
                  <a:lnTo>
                    <a:pt x="3911358" y="2500020"/>
                  </a:lnTo>
                  <a:lnTo>
                    <a:pt x="3939933" y="2500020"/>
                  </a:lnTo>
                  <a:lnTo>
                    <a:pt x="3939933" y="2528595"/>
                  </a:lnTo>
                  <a:close/>
                </a:path>
                <a:path w="5467350" h="2529204">
                  <a:moveTo>
                    <a:pt x="3882783" y="2528595"/>
                  </a:moveTo>
                  <a:lnTo>
                    <a:pt x="3854208" y="2528595"/>
                  </a:lnTo>
                  <a:lnTo>
                    <a:pt x="3854208" y="2500020"/>
                  </a:lnTo>
                  <a:lnTo>
                    <a:pt x="3882783" y="2500020"/>
                  </a:lnTo>
                  <a:lnTo>
                    <a:pt x="3882783" y="2528595"/>
                  </a:lnTo>
                  <a:close/>
                </a:path>
                <a:path w="5467350" h="2529204">
                  <a:moveTo>
                    <a:pt x="3825633" y="2528595"/>
                  </a:moveTo>
                  <a:lnTo>
                    <a:pt x="3797058" y="2528595"/>
                  </a:lnTo>
                  <a:lnTo>
                    <a:pt x="3797058" y="2500020"/>
                  </a:lnTo>
                  <a:lnTo>
                    <a:pt x="3825633" y="2500020"/>
                  </a:lnTo>
                  <a:lnTo>
                    <a:pt x="3825633" y="2528595"/>
                  </a:lnTo>
                  <a:close/>
                </a:path>
                <a:path w="5467350" h="2529204">
                  <a:moveTo>
                    <a:pt x="3768483" y="2528595"/>
                  </a:moveTo>
                  <a:lnTo>
                    <a:pt x="3739908" y="2528595"/>
                  </a:lnTo>
                  <a:lnTo>
                    <a:pt x="3739908" y="2500020"/>
                  </a:lnTo>
                  <a:lnTo>
                    <a:pt x="3768483" y="2500020"/>
                  </a:lnTo>
                  <a:lnTo>
                    <a:pt x="3768483" y="2528595"/>
                  </a:lnTo>
                  <a:close/>
                </a:path>
                <a:path w="5467350" h="2529204">
                  <a:moveTo>
                    <a:pt x="3711333" y="2528595"/>
                  </a:moveTo>
                  <a:lnTo>
                    <a:pt x="3682758" y="2528595"/>
                  </a:lnTo>
                  <a:lnTo>
                    <a:pt x="3682758" y="2500020"/>
                  </a:lnTo>
                  <a:lnTo>
                    <a:pt x="3711333" y="2500020"/>
                  </a:lnTo>
                  <a:lnTo>
                    <a:pt x="3711333" y="2528595"/>
                  </a:lnTo>
                  <a:close/>
                </a:path>
                <a:path w="5467350" h="2529204">
                  <a:moveTo>
                    <a:pt x="3654183" y="2528595"/>
                  </a:moveTo>
                  <a:lnTo>
                    <a:pt x="3625608" y="2528595"/>
                  </a:lnTo>
                  <a:lnTo>
                    <a:pt x="3625608" y="2500020"/>
                  </a:lnTo>
                  <a:lnTo>
                    <a:pt x="3654183" y="2500020"/>
                  </a:lnTo>
                  <a:lnTo>
                    <a:pt x="3654183" y="2528595"/>
                  </a:lnTo>
                  <a:close/>
                </a:path>
                <a:path w="5467350" h="2529204">
                  <a:moveTo>
                    <a:pt x="3597033" y="2528595"/>
                  </a:moveTo>
                  <a:lnTo>
                    <a:pt x="3568458" y="2528595"/>
                  </a:lnTo>
                  <a:lnTo>
                    <a:pt x="3568458" y="2500020"/>
                  </a:lnTo>
                  <a:lnTo>
                    <a:pt x="3597033" y="2500020"/>
                  </a:lnTo>
                  <a:lnTo>
                    <a:pt x="3597033" y="2528595"/>
                  </a:lnTo>
                  <a:close/>
                </a:path>
                <a:path w="5467350" h="2529204">
                  <a:moveTo>
                    <a:pt x="3539883" y="2528595"/>
                  </a:moveTo>
                  <a:lnTo>
                    <a:pt x="3511308" y="2528595"/>
                  </a:lnTo>
                  <a:lnTo>
                    <a:pt x="3511308" y="2500020"/>
                  </a:lnTo>
                  <a:lnTo>
                    <a:pt x="3539883" y="2500020"/>
                  </a:lnTo>
                  <a:lnTo>
                    <a:pt x="3539883" y="2528595"/>
                  </a:lnTo>
                  <a:close/>
                </a:path>
                <a:path w="5467350" h="2529204">
                  <a:moveTo>
                    <a:pt x="3482733" y="2528595"/>
                  </a:moveTo>
                  <a:lnTo>
                    <a:pt x="3454158" y="2528595"/>
                  </a:lnTo>
                  <a:lnTo>
                    <a:pt x="3454158" y="2500020"/>
                  </a:lnTo>
                  <a:lnTo>
                    <a:pt x="3482733" y="2500020"/>
                  </a:lnTo>
                  <a:lnTo>
                    <a:pt x="3482733" y="2528595"/>
                  </a:lnTo>
                  <a:close/>
                </a:path>
                <a:path w="5467350" h="2529204">
                  <a:moveTo>
                    <a:pt x="3425583" y="2528595"/>
                  </a:moveTo>
                  <a:lnTo>
                    <a:pt x="3397008" y="2528595"/>
                  </a:lnTo>
                  <a:lnTo>
                    <a:pt x="3397008" y="2500020"/>
                  </a:lnTo>
                  <a:lnTo>
                    <a:pt x="3425583" y="2500020"/>
                  </a:lnTo>
                  <a:lnTo>
                    <a:pt x="3425583" y="2528595"/>
                  </a:lnTo>
                  <a:close/>
                </a:path>
                <a:path w="5467350" h="2529204">
                  <a:moveTo>
                    <a:pt x="3368433" y="2528595"/>
                  </a:moveTo>
                  <a:lnTo>
                    <a:pt x="3339858" y="2528595"/>
                  </a:lnTo>
                  <a:lnTo>
                    <a:pt x="3339858" y="2500020"/>
                  </a:lnTo>
                  <a:lnTo>
                    <a:pt x="3368433" y="2500020"/>
                  </a:lnTo>
                  <a:lnTo>
                    <a:pt x="3368433" y="2528595"/>
                  </a:lnTo>
                  <a:close/>
                </a:path>
                <a:path w="5467350" h="2529204">
                  <a:moveTo>
                    <a:pt x="3311283" y="2528595"/>
                  </a:moveTo>
                  <a:lnTo>
                    <a:pt x="3282708" y="2528595"/>
                  </a:lnTo>
                  <a:lnTo>
                    <a:pt x="3282708" y="2500020"/>
                  </a:lnTo>
                  <a:lnTo>
                    <a:pt x="3311283" y="2500020"/>
                  </a:lnTo>
                  <a:lnTo>
                    <a:pt x="3311283" y="2528595"/>
                  </a:lnTo>
                  <a:close/>
                </a:path>
                <a:path w="5467350" h="2529204">
                  <a:moveTo>
                    <a:pt x="3254133" y="2528595"/>
                  </a:moveTo>
                  <a:lnTo>
                    <a:pt x="3225558" y="2528595"/>
                  </a:lnTo>
                  <a:lnTo>
                    <a:pt x="3225558" y="2500020"/>
                  </a:lnTo>
                  <a:lnTo>
                    <a:pt x="3254133" y="2500020"/>
                  </a:lnTo>
                  <a:lnTo>
                    <a:pt x="3254133" y="2528595"/>
                  </a:lnTo>
                  <a:close/>
                </a:path>
                <a:path w="5467350" h="2529204">
                  <a:moveTo>
                    <a:pt x="3196983" y="2528595"/>
                  </a:moveTo>
                  <a:lnTo>
                    <a:pt x="3168408" y="2528595"/>
                  </a:lnTo>
                  <a:lnTo>
                    <a:pt x="3168408" y="2500020"/>
                  </a:lnTo>
                  <a:lnTo>
                    <a:pt x="3196983" y="2500020"/>
                  </a:lnTo>
                  <a:lnTo>
                    <a:pt x="3196983" y="2528595"/>
                  </a:lnTo>
                  <a:close/>
                </a:path>
                <a:path w="5467350" h="2529204">
                  <a:moveTo>
                    <a:pt x="3139833" y="2528595"/>
                  </a:moveTo>
                  <a:lnTo>
                    <a:pt x="3111258" y="2528595"/>
                  </a:lnTo>
                  <a:lnTo>
                    <a:pt x="3111258" y="2500020"/>
                  </a:lnTo>
                  <a:lnTo>
                    <a:pt x="3139833" y="2500020"/>
                  </a:lnTo>
                  <a:lnTo>
                    <a:pt x="3139833" y="2528595"/>
                  </a:lnTo>
                  <a:close/>
                </a:path>
                <a:path w="5467350" h="2529204">
                  <a:moveTo>
                    <a:pt x="3082683" y="2528595"/>
                  </a:moveTo>
                  <a:lnTo>
                    <a:pt x="3054108" y="2528595"/>
                  </a:lnTo>
                  <a:lnTo>
                    <a:pt x="3054108" y="2500020"/>
                  </a:lnTo>
                  <a:lnTo>
                    <a:pt x="3082683" y="2500020"/>
                  </a:lnTo>
                  <a:lnTo>
                    <a:pt x="3082683" y="2528595"/>
                  </a:lnTo>
                  <a:close/>
                </a:path>
                <a:path w="5467350" h="2529204">
                  <a:moveTo>
                    <a:pt x="3025533" y="2528595"/>
                  </a:moveTo>
                  <a:lnTo>
                    <a:pt x="2996958" y="2528595"/>
                  </a:lnTo>
                  <a:lnTo>
                    <a:pt x="2996958" y="2500020"/>
                  </a:lnTo>
                  <a:lnTo>
                    <a:pt x="3025533" y="2500020"/>
                  </a:lnTo>
                  <a:lnTo>
                    <a:pt x="3025533" y="2528595"/>
                  </a:lnTo>
                  <a:close/>
                </a:path>
                <a:path w="5467350" h="2529204">
                  <a:moveTo>
                    <a:pt x="2968383" y="2528595"/>
                  </a:moveTo>
                  <a:lnTo>
                    <a:pt x="2939808" y="2528595"/>
                  </a:lnTo>
                  <a:lnTo>
                    <a:pt x="2939808" y="2500020"/>
                  </a:lnTo>
                  <a:lnTo>
                    <a:pt x="2968383" y="2500020"/>
                  </a:lnTo>
                  <a:lnTo>
                    <a:pt x="2968383" y="2528595"/>
                  </a:lnTo>
                  <a:close/>
                </a:path>
                <a:path w="5467350" h="2529204">
                  <a:moveTo>
                    <a:pt x="2911233" y="2528595"/>
                  </a:moveTo>
                  <a:lnTo>
                    <a:pt x="2882658" y="2528595"/>
                  </a:lnTo>
                  <a:lnTo>
                    <a:pt x="2882658" y="2500020"/>
                  </a:lnTo>
                  <a:lnTo>
                    <a:pt x="2911233" y="2500020"/>
                  </a:lnTo>
                  <a:lnTo>
                    <a:pt x="2911233" y="2528595"/>
                  </a:lnTo>
                  <a:close/>
                </a:path>
                <a:path w="5467350" h="2529204">
                  <a:moveTo>
                    <a:pt x="2854083" y="2528595"/>
                  </a:moveTo>
                  <a:lnTo>
                    <a:pt x="2825508" y="2528595"/>
                  </a:lnTo>
                  <a:lnTo>
                    <a:pt x="2825508" y="2500020"/>
                  </a:lnTo>
                  <a:lnTo>
                    <a:pt x="2854083" y="2500020"/>
                  </a:lnTo>
                  <a:lnTo>
                    <a:pt x="2854083" y="2528595"/>
                  </a:lnTo>
                  <a:close/>
                </a:path>
                <a:path w="5467350" h="2529204">
                  <a:moveTo>
                    <a:pt x="2796933" y="2528595"/>
                  </a:moveTo>
                  <a:lnTo>
                    <a:pt x="2768358" y="2528595"/>
                  </a:lnTo>
                  <a:lnTo>
                    <a:pt x="2768358" y="2500020"/>
                  </a:lnTo>
                  <a:lnTo>
                    <a:pt x="2796933" y="2500020"/>
                  </a:lnTo>
                  <a:lnTo>
                    <a:pt x="2796933" y="2528595"/>
                  </a:lnTo>
                  <a:close/>
                </a:path>
                <a:path w="5467350" h="2529204">
                  <a:moveTo>
                    <a:pt x="2739783" y="2528595"/>
                  </a:moveTo>
                  <a:lnTo>
                    <a:pt x="2711208" y="2528595"/>
                  </a:lnTo>
                  <a:lnTo>
                    <a:pt x="2711208" y="2500020"/>
                  </a:lnTo>
                  <a:lnTo>
                    <a:pt x="2739783" y="2500020"/>
                  </a:lnTo>
                  <a:lnTo>
                    <a:pt x="2739783" y="2528595"/>
                  </a:lnTo>
                  <a:close/>
                </a:path>
                <a:path w="5467350" h="2529204">
                  <a:moveTo>
                    <a:pt x="2682633" y="2528595"/>
                  </a:moveTo>
                  <a:lnTo>
                    <a:pt x="2654058" y="2528595"/>
                  </a:lnTo>
                  <a:lnTo>
                    <a:pt x="2654058" y="2500020"/>
                  </a:lnTo>
                  <a:lnTo>
                    <a:pt x="2682633" y="2500020"/>
                  </a:lnTo>
                  <a:lnTo>
                    <a:pt x="2682633" y="2528595"/>
                  </a:lnTo>
                  <a:close/>
                </a:path>
                <a:path w="5467350" h="2529204">
                  <a:moveTo>
                    <a:pt x="2625483" y="2528595"/>
                  </a:moveTo>
                  <a:lnTo>
                    <a:pt x="2596921" y="2528595"/>
                  </a:lnTo>
                  <a:lnTo>
                    <a:pt x="2596921" y="2500020"/>
                  </a:lnTo>
                  <a:lnTo>
                    <a:pt x="2625483" y="2500020"/>
                  </a:lnTo>
                  <a:lnTo>
                    <a:pt x="2625483" y="2528595"/>
                  </a:lnTo>
                  <a:close/>
                </a:path>
                <a:path w="5467350" h="2529204">
                  <a:moveTo>
                    <a:pt x="2568346" y="2528595"/>
                  </a:moveTo>
                  <a:lnTo>
                    <a:pt x="2539771" y="2528595"/>
                  </a:lnTo>
                  <a:lnTo>
                    <a:pt x="2539771" y="2500020"/>
                  </a:lnTo>
                  <a:lnTo>
                    <a:pt x="2568346" y="2500020"/>
                  </a:lnTo>
                  <a:lnTo>
                    <a:pt x="2568346" y="2528595"/>
                  </a:lnTo>
                  <a:close/>
                </a:path>
                <a:path w="5467350" h="2529204">
                  <a:moveTo>
                    <a:pt x="2511196" y="2528595"/>
                  </a:moveTo>
                  <a:lnTo>
                    <a:pt x="2482621" y="2528595"/>
                  </a:lnTo>
                  <a:lnTo>
                    <a:pt x="2482621" y="2500020"/>
                  </a:lnTo>
                  <a:lnTo>
                    <a:pt x="2511196" y="2500020"/>
                  </a:lnTo>
                  <a:lnTo>
                    <a:pt x="2511196" y="2528595"/>
                  </a:lnTo>
                  <a:close/>
                </a:path>
                <a:path w="5467350" h="2529204">
                  <a:moveTo>
                    <a:pt x="2454046" y="2528595"/>
                  </a:moveTo>
                  <a:lnTo>
                    <a:pt x="2425471" y="2528595"/>
                  </a:lnTo>
                  <a:lnTo>
                    <a:pt x="2425471" y="2500020"/>
                  </a:lnTo>
                  <a:lnTo>
                    <a:pt x="2454046" y="2500020"/>
                  </a:lnTo>
                  <a:lnTo>
                    <a:pt x="2454046" y="2528595"/>
                  </a:lnTo>
                  <a:close/>
                </a:path>
                <a:path w="5467350" h="2529204">
                  <a:moveTo>
                    <a:pt x="2396896" y="2528595"/>
                  </a:moveTo>
                  <a:lnTo>
                    <a:pt x="2368321" y="2528595"/>
                  </a:lnTo>
                  <a:lnTo>
                    <a:pt x="2368321" y="2500020"/>
                  </a:lnTo>
                  <a:lnTo>
                    <a:pt x="2396896" y="2500020"/>
                  </a:lnTo>
                  <a:lnTo>
                    <a:pt x="2396896" y="2528595"/>
                  </a:lnTo>
                  <a:close/>
                </a:path>
                <a:path w="5467350" h="2529204">
                  <a:moveTo>
                    <a:pt x="2339746" y="2528595"/>
                  </a:moveTo>
                  <a:lnTo>
                    <a:pt x="2311171" y="2528595"/>
                  </a:lnTo>
                  <a:lnTo>
                    <a:pt x="2311171" y="2500020"/>
                  </a:lnTo>
                  <a:lnTo>
                    <a:pt x="2339746" y="2500020"/>
                  </a:lnTo>
                  <a:lnTo>
                    <a:pt x="2339746" y="2528595"/>
                  </a:lnTo>
                  <a:close/>
                </a:path>
                <a:path w="5467350" h="2529204">
                  <a:moveTo>
                    <a:pt x="2282596" y="2528595"/>
                  </a:moveTo>
                  <a:lnTo>
                    <a:pt x="2254021" y="2528595"/>
                  </a:lnTo>
                  <a:lnTo>
                    <a:pt x="2254021" y="2500020"/>
                  </a:lnTo>
                  <a:lnTo>
                    <a:pt x="2282596" y="2500020"/>
                  </a:lnTo>
                  <a:lnTo>
                    <a:pt x="2282596" y="2528595"/>
                  </a:lnTo>
                  <a:close/>
                </a:path>
                <a:path w="5467350" h="2529204">
                  <a:moveTo>
                    <a:pt x="2225446" y="2528595"/>
                  </a:moveTo>
                  <a:lnTo>
                    <a:pt x="2196871" y="2528595"/>
                  </a:lnTo>
                  <a:lnTo>
                    <a:pt x="2196871" y="2500020"/>
                  </a:lnTo>
                  <a:lnTo>
                    <a:pt x="2225446" y="2500020"/>
                  </a:lnTo>
                  <a:lnTo>
                    <a:pt x="2225446" y="2528595"/>
                  </a:lnTo>
                  <a:close/>
                </a:path>
                <a:path w="5467350" h="2529204">
                  <a:moveTo>
                    <a:pt x="2168296" y="2528595"/>
                  </a:moveTo>
                  <a:lnTo>
                    <a:pt x="2139721" y="2528595"/>
                  </a:lnTo>
                  <a:lnTo>
                    <a:pt x="2139721" y="2500020"/>
                  </a:lnTo>
                  <a:lnTo>
                    <a:pt x="2168296" y="2500020"/>
                  </a:lnTo>
                  <a:lnTo>
                    <a:pt x="2168296" y="2528595"/>
                  </a:lnTo>
                  <a:close/>
                </a:path>
                <a:path w="5467350" h="2529204">
                  <a:moveTo>
                    <a:pt x="2111146" y="2528595"/>
                  </a:moveTo>
                  <a:lnTo>
                    <a:pt x="2082571" y="2528595"/>
                  </a:lnTo>
                  <a:lnTo>
                    <a:pt x="2082571" y="2500020"/>
                  </a:lnTo>
                  <a:lnTo>
                    <a:pt x="2111146" y="2500020"/>
                  </a:lnTo>
                  <a:lnTo>
                    <a:pt x="2111146" y="2528595"/>
                  </a:lnTo>
                  <a:close/>
                </a:path>
                <a:path w="5467350" h="2529204">
                  <a:moveTo>
                    <a:pt x="2053996" y="2528595"/>
                  </a:moveTo>
                  <a:lnTo>
                    <a:pt x="2025421" y="2528595"/>
                  </a:lnTo>
                  <a:lnTo>
                    <a:pt x="2025421" y="2500020"/>
                  </a:lnTo>
                  <a:lnTo>
                    <a:pt x="2053996" y="2500020"/>
                  </a:lnTo>
                  <a:lnTo>
                    <a:pt x="2053996" y="2528595"/>
                  </a:lnTo>
                  <a:close/>
                </a:path>
                <a:path w="5467350" h="2529204">
                  <a:moveTo>
                    <a:pt x="1996846" y="2528595"/>
                  </a:moveTo>
                  <a:lnTo>
                    <a:pt x="1968271" y="2528595"/>
                  </a:lnTo>
                  <a:lnTo>
                    <a:pt x="1968271" y="2500020"/>
                  </a:lnTo>
                  <a:lnTo>
                    <a:pt x="1996846" y="2500020"/>
                  </a:lnTo>
                  <a:lnTo>
                    <a:pt x="1996846" y="2528595"/>
                  </a:lnTo>
                  <a:close/>
                </a:path>
                <a:path w="5467350" h="2529204">
                  <a:moveTo>
                    <a:pt x="1939696" y="2528595"/>
                  </a:moveTo>
                  <a:lnTo>
                    <a:pt x="1911121" y="2528595"/>
                  </a:lnTo>
                  <a:lnTo>
                    <a:pt x="1911121" y="2500020"/>
                  </a:lnTo>
                  <a:lnTo>
                    <a:pt x="1939696" y="2500020"/>
                  </a:lnTo>
                  <a:lnTo>
                    <a:pt x="1939696" y="2528595"/>
                  </a:lnTo>
                  <a:close/>
                </a:path>
                <a:path w="5467350" h="2529204">
                  <a:moveTo>
                    <a:pt x="1882546" y="2528595"/>
                  </a:moveTo>
                  <a:lnTo>
                    <a:pt x="1853971" y="2528595"/>
                  </a:lnTo>
                  <a:lnTo>
                    <a:pt x="1853971" y="2500020"/>
                  </a:lnTo>
                  <a:lnTo>
                    <a:pt x="1882546" y="2500020"/>
                  </a:lnTo>
                  <a:lnTo>
                    <a:pt x="1882546" y="2528595"/>
                  </a:lnTo>
                  <a:close/>
                </a:path>
                <a:path w="5467350" h="2529204">
                  <a:moveTo>
                    <a:pt x="1825396" y="2528595"/>
                  </a:moveTo>
                  <a:lnTo>
                    <a:pt x="1796821" y="2528595"/>
                  </a:lnTo>
                  <a:lnTo>
                    <a:pt x="1796821" y="2500020"/>
                  </a:lnTo>
                  <a:lnTo>
                    <a:pt x="1825396" y="2500020"/>
                  </a:lnTo>
                  <a:lnTo>
                    <a:pt x="1825396" y="2528595"/>
                  </a:lnTo>
                  <a:close/>
                </a:path>
                <a:path w="5467350" h="2529204">
                  <a:moveTo>
                    <a:pt x="1768246" y="2528595"/>
                  </a:moveTo>
                  <a:lnTo>
                    <a:pt x="1739671" y="2528595"/>
                  </a:lnTo>
                  <a:lnTo>
                    <a:pt x="1739671" y="2500020"/>
                  </a:lnTo>
                  <a:lnTo>
                    <a:pt x="1768246" y="2500020"/>
                  </a:lnTo>
                  <a:lnTo>
                    <a:pt x="1768246" y="2528595"/>
                  </a:lnTo>
                  <a:close/>
                </a:path>
                <a:path w="5467350" h="2529204">
                  <a:moveTo>
                    <a:pt x="1711096" y="2528595"/>
                  </a:moveTo>
                  <a:lnTo>
                    <a:pt x="1682521" y="2528595"/>
                  </a:lnTo>
                  <a:lnTo>
                    <a:pt x="1682521" y="2500020"/>
                  </a:lnTo>
                  <a:lnTo>
                    <a:pt x="1711096" y="2500020"/>
                  </a:lnTo>
                  <a:lnTo>
                    <a:pt x="1711096" y="2528595"/>
                  </a:lnTo>
                  <a:close/>
                </a:path>
                <a:path w="5467350" h="2529204">
                  <a:moveTo>
                    <a:pt x="1653946" y="2528595"/>
                  </a:moveTo>
                  <a:lnTo>
                    <a:pt x="1625371" y="2528595"/>
                  </a:lnTo>
                  <a:lnTo>
                    <a:pt x="1625371" y="2500020"/>
                  </a:lnTo>
                  <a:lnTo>
                    <a:pt x="1653946" y="2500020"/>
                  </a:lnTo>
                  <a:lnTo>
                    <a:pt x="1653946" y="2528595"/>
                  </a:lnTo>
                  <a:close/>
                </a:path>
                <a:path w="5467350" h="2529204">
                  <a:moveTo>
                    <a:pt x="1596796" y="2528595"/>
                  </a:moveTo>
                  <a:lnTo>
                    <a:pt x="1568221" y="2528595"/>
                  </a:lnTo>
                  <a:lnTo>
                    <a:pt x="1568221" y="2500020"/>
                  </a:lnTo>
                  <a:lnTo>
                    <a:pt x="1596796" y="2500020"/>
                  </a:lnTo>
                  <a:lnTo>
                    <a:pt x="1596796" y="2528595"/>
                  </a:lnTo>
                  <a:close/>
                </a:path>
                <a:path w="5467350" h="2529204">
                  <a:moveTo>
                    <a:pt x="1539646" y="2528595"/>
                  </a:moveTo>
                  <a:lnTo>
                    <a:pt x="1511071" y="2528595"/>
                  </a:lnTo>
                  <a:lnTo>
                    <a:pt x="1511071" y="2500020"/>
                  </a:lnTo>
                  <a:lnTo>
                    <a:pt x="1539646" y="2500020"/>
                  </a:lnTo>
                  <a:lnTo>
                    <a:pt x="1539646" y="2528595"/>
                  </a:lnTo>
                  <a:close/>
                </a:path>
                <a:path w="5467350" h="2529204">
                  <a:moveTo>
                    <a:pt x="1482496" y="2528595"/>
                  </a:moveTo>
                  <a:lnTo>
                    <a:pt x="1453921" y="2528595"/>
                  </a:lnTo>
                  <a:lnTo>
                    <a:pt x="1453921" y="2500020"/>
                  </a:lnTo>
                  <a:lnTo>
                    <a:pt x="1482496" y="2500020"/>
                  </a:lnTo>
                  <a:lnTo>
                    <a:pt x="1482496" y="2528595"/>
                  </a:lnTo>
                  <a:close/>
                </a:path>
                <a:path w="5467350" h="2529204">
                  <a:moveTo>
                    <a:pt x="1425346" y="2528595"/>
                  </a:moveTo>
                  <a:lnTo>
                    <a:pt x="1396771" y="2528595"/>
                  </a:lnTo>
                  <a:lnTo>
                    <a:pt x="1396771" y="2500020"/>
                  </a:lnTo>
                  <a:lnTo>
                    <a:pt x="1425346" y="2500020"/>
                  </a:lnTo>
                  <a:lnTo>
                    <a:pt x="1425346" y="2528595"/>
                  </a:lnTo>
                  <a:close/>
                </a:path>
                <a:path w="5467350" h="2529204">
                  <a:moveTo>
                    <a:pt x="1368196" y="2528595"/>
                  </a:moveTo>
                  <a:lnTo>
                    <a:pt x="1339621" y="2528595"/>
                  </a:lnTo>
                  <a:lnTo>
                    <a:pt x="1339621" y="2500020"/>
                  </a:lnTo>
                  <a:lnTo>
                    <a:pt x="1368196" y="2500020"/>
                  </a:lnTo>
                  <a:lnTo>
                    <a:pt x="1368196" y="2528595"/>
                  </a:lnTo>
                  <a:close/>
                </a:path>
                <a:path w="5467350" h="2529204">
                  <a:moveTo>
                    <a:pt x="1311046" y="2528595"/>
                  </a:moveTo>
                  <a:lnTo>
                    <a:pt x="1282471" y="2528595"/>
                  </a:lnTo>
                  <a:lnTo>
                    <a:pt x="1282471" y="2500020"/>
                  </a:lnTo>
                  <a:lnTo>
                    <a:pt x="1311046" y="2500020"/>
                  </a:lnTo>
                  <a:lnTo>
                    <a:pt x="1311046" y="2528595"/>
                  </a:lnTo>
                  <a:close/>
                </a:path>
                <a:path w="5467350" h="2529204">
                  <a:moveTo>
                    <a:pt x="1253896" y="2528595"/>
                  </a:moveTo>
                  <a:lnTo>
                    <a:pt x="1225321" y="2528595"/>
                  </a:lnTo>
                  <a:lnTo>
                    <a:pt x="1225321" y="2500020"/>
                  </a:lnTo>
                  <a:lnTo>
                    <a:pt x="1253896" y="2500020"/>
                  </a:lnTo>
                  <a:lnTo>
                    <a:pt x="1253896" y="2528595"/>
                  </a:lnTo>
                  <a:close/>
                </a:path>
                <a:path w="5467350" h="2529204">
                  <a:moveTo>
                    <a:pt x="1196746" y="2528595"/>
                  </a:moveTo>
                  <a:lnTo>
                    <a:pt x="1168171" y="2528595"/>
                  </a:lnTo>
                  <a:lnTo>
                    <a:pt x="1168171" y="2500020"/>
                  </a:lnTo>
                  <a:lnTo>
                    <a:pt x="1196746" y="2500020"/>
                  </a:lnTo>
                  <a:lnTo>
                    <a:pt x="1196746" y="2528595"/>
                  </a:lnTo>
                  <a:close/>
                </a:path>
                <a:path w="5467350" h="2529204">
                  <a:moveTo>
                    <a:pt x="1139596" y="2528595"/>
                  </a:moveTo>
                  <a:lnTo>
                    <a:pt x="1111021" y="2528595"/>
                  </a:lnTo>
                  <a:lnTo>
                    <a:pt x="1111021" y="2500020"/>
                  </a:lnTo>
                  <a:lnTo>
                    <a:pt x="1139596" y="2500020"/>
                  </a:lnTo>
                  <a:lnTo>
                    <a:pt x="1139596" y="2528595"/>
                  </a:lnTo>
                  <a:close/>
                </a:path>
                <a:path w="5467350" h="2529204">
                  <a:moveTo>
                    <a:pt x="1082446" y="2528595"/>
                  </a:moveTo>
                  <a:lnTo>
                    <a:pt x="1053871" y="2528595"/>
                  </a:lnTo>
                  <a:lnTo>
                    <a:pt x="1053871" y="2500020"/>
                  </a:lnTo>
                  <a:lnTo>
                    <a:pt x="1082446" y="2500020"/>
                  </a:lnTo>
                  <a:lnTo>
                    <a:pt x="1082446" y="2528595"/>
                  </a:lnTo>
                  <a:close/>
                </a:path>
                <a:path w="5467350" h="2529204">
                  <a:moveTo>
                    <a:pt x="1025296" y="2528595"/>
                  </a:moveTo>
                  <a:lnTo>
                    <a:pt x="996721" y="2528595"/>
                  </a:lnTo>
                  <a:lnTo>
                    <a:pt x="996721" y="2500020"/>
                  </a:lnTo>
                  <a:lnTo>
                    <a:pt x="1025296" y="2500020"/>
                  </a:lnTo>
                  <a:lnTo>
                    <a:pt x="1025296" y="2528595"/>
                  </a:lnTo>
                  <a:close/>
                </a:path>
                <a:path w="5467350" h="2529204">
                  <a:moveTo>
                    <a:pt x="968146" y="2528595"/>
                  </a:moveTo>
                  <a:lnTo>
                    <a:pt x="939571" y="2528595"/>
                  </a:lnTo>
                  <a:lnTo>
                    <a:pt x="939571" y="2500020"/>
                  </a:lnTo>
                  <a:lnTo>
                    <a:pt x="968146" y="2500020"/>
                  </a:lnTo>
                  <a:lnTo>
                    <a:pt x="968146" y="2528595"/>
                  </a:lnTo>
                  <a:close/>
                </a:path>
                <a:path w="5467350" h="2529204">
                  <a:moveTo>
                    <a:pt x="910996" y="2528595"/>
                  </a:moveTo>
                  <a:lnTo>
                    <a:pt x="882421" y="2528595"/>
                  </a:lnTo>
                  <a:lnTo>
                    <a:pt x="882421" y="2500020"/>
                  </a:lnTo>
                  <a:lnTo>
                    <a:pt x="910996" y="2500020"/>
                  </a:lnTo>
                  <a:lnTo>
                    <a:pt x="910996" y="2528595"/>
                  </a:lnTo>
                  <a:close/>
                </a:path>
                <a:path w="5467350" h="2529204">
                  <a:moveTo>
                    <a:pt x="853846" y="2528595"/>
                  </a:moveTo>
                  <a:lnTo>
                    <a:pt x="825271" y="2528595"/>
                  </a:lnTo>
                  <a:lnTo>
                    <a:pt x="825271" y="2500020"/>
                  </a:lnTo>
                  <a:lnTo>
                    <a:pt x="853846" y="2500020"/>
                  </a:lnTo>
                  <a:lnTo>
                    <a:pt x="853846" y="2528595"/>
                  </a:lnTo>
                  <a:close/>
                </a:path>
                <a:path w="5467350" h="2529204">
                  <a:moveTo>
                    <a:pt x="796696" y="2528595"/>
                  </a:moveTo>
                  <a:lnTo>
                    <a:pt x="768121" y="2528595"/>
                  </a:lnTo>
                  <a:lnTo>
                    <a:pt x="768121" y="2500020"/>
                  </a:lnTo>
                  <a:lnTo>
                    <a:pt x="796696" y="2500020"/>
                  </a:lnTo>
                  <a:lnTo>
                    <a:pt x="796696" y="2528595"/>
                  </a:lnTo>
                  <a:close/>
                </a:path>
                <a:path w="5467350" h="2529204">
                  <a:moveTo>
                    <a:pt x="739546" y="2528595"/>
                  </a:moveTo>
                  <a:lnTo>
                    <a:pt x="710971" y="2528595"/>
                  </a:lnTo>
                  <a:lnTo>
                    <a:pt x="710971" y="2500020"/>
                  </a:lnTo>
                  <a:lnTo>
                    <a:pt x="739546" y="2500020"/>
                  </a:lnTo>
                  <a:lnTo>
                    <a:pt x="739546" y="2528595"/>
                  </a:lnTo>
                  <a:close/>
                </a:path>
                <a:path w="5467350" h="2529204">
                  <a:moveTo>
                    <a:pt x="682396" y="2528595"/>
                  </a:moveTo>
                  <a:lnTo>
                    <a:pt x="653821" y="2528595"/>
                  </a:lnTo>
                  <a:lnTo>
                    <a:pt x="653821" y="2500020"/>
                  </a:lnTo>
                  <a:lnTo>
                    <a:pt x="682396" y="2500020"/>
                  </a:lnTo>
                  <a:lnTo>
                    <a:pt x="682396" y="2528595"/>
                  </a:lnTo>
                  <a:close/>
                </a:path>
                <a:path w="5467350" h="2529204">
                  <a:moveTo>
                    <a:pt x="625246" y="2528595"/>
                  </a:moveTo>
                  <a:lnTo>
                    <a:pt x="596671" y="2528595"/>
                  </a:lnTo>
                  <a:lnTo>
                    <a:pt x="596671" y="2500020"/>
                  </a:lnTo>
                  <a:lnTo>
                    <a:pt x="625246" y="2500020"/>
                  </a:lnTo>
                  <a:lnTo>
                    <a:pt x="625246" y="2528595"/>
                  </a:lnTo>
                  <a:close/>
                </a:path>
                <a:path w="5467350" h="2529204">
                  <a:moveTo>
                    <a:pt x="568096" y="2528595"/>
                  </a:moveTo>
                  <a:lnTo>
                    <a:pt x="539521" y="2528595"/>
                  </a:lnTo>
                  <a:lnTo>
                    <a:pt x="539521" y="2500020"/>
                  </a:lnTo>
                  <a:lnTo>
                    <a:pt x="568096" y="2500020"/>
                  </a:lnTo>
                  <a:lnTo>
                    <a:pt x="568096" y="2528595"/>
                  </a:lnTo>
                  <a:close/>
                </a:path>
                <a:path w="5467350" h="2529204">
                  <a:moveTo>
                    <a:pt x="510946" y="2528595"/>
                  </a:moveTo>
                  <a:lnTo>
                    <a:pt x="482371" y="2528595"/>
                  </a:lnTo>
                  <a:lnTo>
                    <a:pt x="482371" y="2500020"/>
                  </a:lnTo>
                  <a:lnTo>
                    <a:pt x="510946" y="2500020"/>
                  </a:lnTo>
                  <a:lnTo>
                    <a:pt x="510946" y="2528595"/>
                  </a:lnTo>
                  <a:close/>
                </a:path>
                <a:path w="5467350" h="2529204">
                  <a:moveTo>
                    <a:pt x="453796" y="2528595"/>
                  </a:moveTo>
                  <a:lnTo>
                    <a:pt x="425221" y="2528595"/>
                  </a:lnTo>
                  <a:lnTo>
                    <a:pt x="425221" y="2500020"/>
                  </a:lnTo>
                  <a:lnTo>
                    <a:pt x="453796" y="2500020"/>
                  </a:lnTo>
                  <a:lnTo>
                    <a:pt x="453796" y="2528595"/>
                  </a:lnTo>
                  <a:close/>
                </a:path>
                <a:path w="5467350" h="2529204">
                  <a:moveTo>
                    <a:pt x="396646" y="2528595"/>
                  </a:moveTo>
                  <a:lnTo>
                    <a:pt x="368071" y="2528595"/>
                  </a:lnTo>
                  <a:lnTo>
                    <a:pt x="368071" y="2500020"/>
                  </a:lnTo>
                  <a:lnTo>
                    <a:pt x="396646" y="2500020"/>
                  </a:lnTo>
                  <a:lnTo>
                    <a:pt x="396646" y="2528595"/>
                  </a:lnTo>
                  <a:close/>
                </a:path>
                <a:path w="5467350" h="2529204">
                  <a:moveTo>
                    <a:pt x="339496" y="2528595"/>
                  </a:moveTo>
                  <a:lnTo>
                    <a:pt x="310921" y="2528595"/>
                  </a:lnTo>
                  <a:lnTo>
                    <a:pt x="310921" y="2500020"/>
                  </a:lnTo>
                  <a:lnTo>
                    <a:pt x="339496" y="2500020"/>
                  </a:lnTo>
                  <a:lnTo>
                    <a:pt x="339496" y="2528595"/>
                  </a:lnTo>
                  <a:close/>
                </a:path>
                <a:path w="5467350" h="2529204">
                  <a:moveTo>
                    <a:pt x="282346" y="2528595"/>
                  </a:moveTo>
                  <a:lnTo>
                    <a:pt x="253771" y="2528595"/>
                  </a:lnTo>
                  <a:lnTo>
                    <a:pt x="253771" y="2500020"/>
                  </a:lnTo>
                  <a:lnTo>
                    <a:pt x="282346" y="2500020"/>
                  </a:lnTo>
                  <a:lnTo>
                    <a:pt x="282346" y="2528595"/>
                  </a:lnTo>
                  <a:close/>
                </a:path>
                <a:path w="5467350" h="2529204">
                  <a:moveTo>
                    <a:pt x="225196" y="2528531"/>
                  </a:moveTo>
                  <a:lnTo>
                    <a:pt x="211569" y="2528531"/>
                  </a:lnTo>
                  <a:lnTo>
                    <a:pt x="206006" y="2528316"/>
                  </a:lnTo>
                  <a:lnTo>
                    <a:pt x="200469" y="2527960"/>
                  </a:lnTo>
                  <a:lnTo>
                    <a:pt x="195389" y="2527515"/>
                  </a:lnTo>
                  <a:lnTo>
                    <a:pt x="197836" y="2499956"/>
                  </a:lnTo>
                  <a:lnTo>
                    <a:pt x="197916" y="2499055"/>
                  </a:lnTo>
                  <a:lnTo>
                    <a:pt x="202530" y="2499461"/>
                  </a:lnTo>
                  <a:lnTo>
                    <a:pt x="207425" y="2499766"/>
                  </a:lnTo>
                  <a:lnTo>
                    <a:pt x="207264" y="2499766"/>
                  </a:lnTo>
                  <a:lnTo>
                    <a:pt x="212145" y="2499956"/>
                  </a:lnTo>
                  <a:lnTo>
                    <a:pt x="225196" y="2499956"/>
                  </a:lnTo>
                  <a:lnTo>
                    <a:pt x="225196" y="2528531"/>
                  </a:lnTo>
                  <a:close/>
                </a:path>
                <a:path w="5467350" h="2529204">
                  <a:moveTo>
                    <a:pt x="165303" y="2522321"/>
                  </a:moveTo>
                  <a:lnTo>
                    <a:pt x="162902" y="2521762"/>
                  </a:lnTo>
                  <a:lnTo>
                    <a:pt x="152590" y="2518829"/>
                  </a:lnTo>
                  <a:lnTo>
                    <a:pt x="142494" y="2515412"/>
                  </a:lnTo>
                  <a:lnTo>
                    <a:pt x="136118" y="2512898"/>
                  </a:lnTo>
                  <a:lnTo>
                    <a:pt x="146596" y="2486317"/>
                  </a:lnTo>
                  <a:lnTo>
                    <a:pt x="152041" y="2488463"/>
                  </a:lnTo>
                  <a:lnTo>
                    <a:pt x="161165" y="2491575"/>
                  </a:lnTo>
                  <a:lnTo>
                    <a:pt x="170370" y="2494178"/>
                  </a:lnTo>
                  <a:lnTo>
                    <a:pt x="171729" y="2494470"/>
                  </a:lnTo>
                  <a:lnTo>
                    <a:pt x="165303" y="2522321"/>
                  </a:lnTo>
                  <a:close/>
                </a:path>
                <a:path w="5467350" h="2529204">
                  <a:moveTo>
                    <a:pt x="108585" y="2499474"/>
                  </a:moveTo>
                  <a:lnTo>
                    <a:pt x="104546" y="2497150"/>
                  </a:lnTo>
                  <a:lnTo>
                    <a:pt x="95732" y="2491498"/>
                  </a:lnTo>
                  <a:lnTo>
                    <a:pt x="87223" y="2485453"/>
                  </a:lnTo>
                  <a:lnTo>
                    <a:pt x="83235" y="2482316"/>
                  </a:lnTo>
                  <a:lnTo>
                    <a:pt x="100888" y="2459850"/>
                  </a:lnTo>
                  <a:lnTo>
                    <a:pt x="104609" y="2462771"/>
                  </a:lnTo>
                  <a:lnTo>
                    <a:pt x="112014" y="2468016"/>
                  </a:lnTo>
                  <a:lnTo>
                    <a:pt x="119672" y="2472905"/>
                  </a:lnTo>
                  <a:lnTo>
                    <a:pt x="122821" y="2474696"/>
                  </a:lnTo>
                  <a:lnTo>
                    <a:pt x="108585" y="2499474"/>
                  </a:lnTo>
                  <a:close/>
                </a:path>
                <a:path w="5467350" h="2529204">
                  <a:moveTo>
                    <a:pt x="60553" y="2461793"/>
                  </a:moveTo>
                  <a:lnTo>
                    <a:pt x="56413" y="2457449"/>
                  </a:lnTo>
                  <a:lnTo>
                    <a:pt x="49593" y="2449576"/>
                  </a:lnTo>
                  <a:lnTo>
                    <a:pt x="43141" y="2441371"/>
                  </a:lnTo>
                  <a:lnTo>
                    <a:pt x="40873" y="2438179"/>
                  </a:lnTo>
                  <a:lnTo>
                    <a:pt x="41124" y="2438179"/>
                  </a:lnTo>
                  <a:lnTo>
                    <a:pt x="64249" y="2421737"/>
                  </a:lnTo>
                  <a:lnTo>
                    <a:pt x="66230" y="2424531"/>
                  </a:lnTo>
                  <a:lnTo>
                    <a:pt x="71843" y="2431656"/>
                  </a:lnTo>
                  <a:lnTo>
                    <a:pt x="77787" y="2438488"/>
                  </a:lnTo>
                  <a:lnTo>
                    <a:pt x="81241" y="2442083"/>
                  </a:lnTo>
                  <a:lnTo>
                    <a:pt x="60553" y="2461793"/>
                  </a:lnTo>
                  <a:close/>
                </a:path>
                <a:path w="5467350" h="2529204">
                  <a:moveTo>
                    <a:pt x="24841" y="2412276"/>
                  </a:moveTo>
                  <a:lnTo>
                    <a:pt x="12534" y="2384209"/>
                  </a:lnTo>
                  <a:lnTo>
                    <a:pt x="39598" y="2375052"/>
                  </a:lnTo>
                  <a:lnTo>
                    <a:pt x="40132" y="2376601"/>
                  </a:lnTo>
                  <a:lnTo>
                    <a:pt x="43423" y="2384931"/>
                  </a:lnTo>
                  <a:lnTo>
                    <a:pt x="47307" y="2393505"/>
                  </a:lnTo>
                  <a:lnTo>
                    <a:pt x="48601" y="2395969"/>
                  </a:lnTo>
                  <a:lnTo>
                    <a:pt x="50279" y="2399245"/>
                  </a:lnTo>
                  <a:lnTo>
                    <a:pt x="24841" y="2412276"/>
                  </a:lnTo>
                  <a:close/>
                </a:path>
                <a:path w="5467350" h="2529204">
                  <a:moveTo>
                    <a:pt x="4305" y="2354643"/>
                  </a:moveTo>
                  <a:lnTo>
                    <a:pt x="2501" y="2344483"/>
                  </a:lnTo>
                  <a:lnTo>
                    <a:pt x="1130" y="2333701"/>
                  </a:lnTo>
                  <a:lnTo>
                    <a:pt x="635" y="2328125"/>
                  </a:lnTo>
                  <a:lnTo>
                    <a:pt x="508" y="2326132"/>
                  </a:lnTo>
                  <a:lnTo>
                    <a:pt x="419" y="2324722"/>
                  </a:lnTo>
                  <a:lnTo>
                    <a:pt x="28930" y="2322918"/>
                  </a:lnTo>
                  <a:lnTo>
                    <a:pt x="29044" y="2324722"/>
                  </a:lnTo>
                  <a:lnTo>
                    <a:pt x="29133" y="2326132"/>
                  </a:lnTo>
                  <a:lnTo>
                    <a:pt x="29518" y="2330373"/>
                  </a:lnTo>
                  <a:lnTo>
                    <a:pt x="29551" y="2330788"/>
                  </a:lnTo>
                  <a:lnTo>
                    <a:pt x="30706" y="2339809"/>
                  </a:lnTo>
                  <a:lnTo>
                    <a:pt x="30797" y="2340521"/>
                  </a:lnTo>
                  <a:lnTo>
                    <a:pt x="31525" y="2344483"/>
                  </a:lnTo>
                  <a:lnTo>
                    <a:pt x="32435" y="2349614"/>
                  </a:lnTo>
                  <a:lnTo>
                    <a:pt x="4305" y="2354643"/>
                  </a:lnTo>
                  <a:close/>
                </a:path>
              </a:pathLst>
            </a:custGeom>
            <a:solidFill>
              <a:srgbClr val="006FC0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1" name="object 21" descr=""/>
          <p:cNvSpPr txBox="1"/>
          <p:nvPr/>
        </p:nvSpPr>
        <p:spPr>
          <a:xfrm>
            <a:off x="2805252" y="3707168"/>
            <a:ext cx="16135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195" b="1">
                <a:solidFill>
                  <a:srgbClr val="FF0000"/>
                </a:solidFill>
                <a:latin typeface="Calibri"/>
                <a:cs typeface="Calibri"/>
              </a:rPr>
              <a:t>√ </a:t>
            </a:r>
            <a:r>
              <a:rPr dirty="0" sz="1800" spc="-10" b="1">
                <a:solidFill>
                  <a:srgbClr val="FF0000"/>
                </a:solidFill>
                <a:latin typeface="Microsoft YaHei"/>
                <a:cs typeface="Microsoft YaHei"/>
              </a:rPr>
              <a:t>先抓住总原则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801255" y="4389920"/>
            <a:ext cx="3966210" cy="2454275"/>
          </a:xfrm>
          <a:custGeom>
            <a:avLst/>
            <a:gdLst/>
            <a:ahLst/>
            <a:cxnLst/>
            <a:rect l="l" t="t" r="r" b="b"/>
            <a:pathLst>
              <a:path w="3966210" h="2454275">
                <a:moveTo>
                  <a:pt x="28562" y="2301316"/>
                </a:moveTo>
                <a:lnTo>
                  <a:pt x="0" y="2301316"/>
                </a:lnTo>
                <a:lnTo>
                  <a:pt x="0" y="2329891"/>
                </a:lnTo>
                <a:lnTo>
                  <a:pt x="28562" y="2329891"/>
                </a:lnTo>
                <a:lnTo>
                  <a:pt x="28562" y="2301316"/>
                </a:lnTo>
                <a:close/>
              </a:path>
              <a:path w="3966210" h="2454275">
                <a:moveTo>
                  <a:pt x="28562" y="2244166"/>
                </a:moveTo>
                <a:lnTo>
                  <a:pt x="0" y="2244166"/>
                </a:lnTo>
                <a:lnTo>
                  <a:pt x="0" y="2272741"/>
                </a:lnTo>
                <a:lnTo>
                  <a:pt x="28562" y="2272741"/>
                </a:lnTo>
                <a:lnTo>
                  <a:pt x="28562" y="2244166"/>
                </a:lnTo>
                <a:close/>
              </a:path>
              <a:path w="3966210" h="2454275">
                <a:moveTo>
                  <a:pt x="28562" y="2187016"/>
                </a:moveTo>
                <a:lnTo>
                  <a:pt x="0" y="2187016"/>
                </a:lnTo>
                <a:lnTo>
                  <a:pt x="0" y="2215591"/>
                </a:lnTo>
                <a:lnTo>
                  <a:pt x="28562" y="2215591"/>
                </a:lnTo>
                <a:lnTo>
                  <a:pt x="28562" y="2187016"/>
                </a:lnTo>
                <a:close/>
              </a:path>
              <a:path w="3966210" h="2454275">
                <a:moveTo>
                  <a:pt x="28562" y="2129866"/>
                </a:moveTo>
                <a:lnTo>
                  <a:pt x="0" y="2129866"/>
                </a:lnTo>
                <a:lnTo>
                  <a:pt x="0" y="2158441"/>
                </a:lnTo>
                <a:lnTo>
                  <a:pt x="28562" y="2158441"/>
                </a:lnTo>
                <a:lnTo>
                  <a:pt x="28562" y="2129866"/>
                </a:lnTo>
                <a:close/>
              </a:path>
              <a:path w="3966210" h="2454275">
                <a:moveTo>
                  <a:pt x="28562" y="2072716"/>
                </a:moveTo>
                <a:lnTo>
                  <a:pt x="0" y="2072716"/>
                </a:lnTo>
                <a:lnTo>
                  <a:pt x="0" y="2101291"/>
                </a:lnTo>
                <a:lnTo>
                  <a:pt x="28562" y="2101291"/>
                </a:lnTo>
                <a:lnTo>
                  <a:pt x="28562" y="2072716"/>
                </a:lnTo>
                <a:close/>
              </a:path>
              <a:path w="3966210" h="2454275">
                <a:moveTo>
                  <a:pt x="28562" y="2015566"/>
                </a:moveTo>
                <a:lnTo>
                  <a:pt x="0" y="2015566"/>
                </a:lnTo>
                <a:lnTo>
                  <a:pt x="0" y="2044141"/>
                </a:lnTo>
                <a:lnTo>
                  <a:pt x="28562" y="2044141"/>
                </a:lnTo>
                <a:lnTo>
                  <a:pt x="28562" y="2015566"/>
                </a:lnTo>
                <a:close/>
              </a:path>
              <a:path w="3966210" h="2454275">
                <a:moveTo>
                  <a:pt x="28562" y="1958416"/>
                </a:moveTo>
                <a:lnTo>
                  <a:pt x="0" y="1958416"/>
                </a:lnTo>
                <a:lnTo>
                  <a:pt x="0" y="1986991"/>
                </a:lnTo>
                <a:lnTo>
                  <a:pt x="28562" y="1986991"/>
                </a:lnTo>
                <a:lnTo>
                  <a:pt x="28562" y="1958416"/>
                </a:lnTo>
                <a:close/>
              </a:path>
              <a:path w="3966210" h="2454275">
                <a:moveTo>
                  <a:pt x="28562" y="1901266"/>
                </a:moveTo>
                <a:lnTo>
                  <a:pt x="0" y="1901266"/>
                </a:lnTo>
                <a:lnTo>
                  <a:pt x="0" y="1929841"/>
                </a:lnTo>
                <a:lnTo>
                  <a:pt x="28562" y="1929841"/>
                </a:lnTo>
                <a:lnTo>
                  <a:pt x="28562" y="1901266"/>
                </a:lnTo>
                <a:close/>
              </a:path>
              <a:path w="3966210" h="2454275">
                <a:moveTo>
                  <a:pt x="31940" y="2354973"/>
                </a:moveTo>
                <a:lnTo>
                  <a:pt x="31902" y="2354846"/>
                </a:lnTo>
                <a:lnTo>
                  <a:pt x="31661" y="2354072"/>
                </a:lnTo>
                <a:lnTo>
                  <a:pt x="30594" y="2349474"/>
                </a:lnTo>
                <a:lnTo>
                  <a:pt x="29044" y="2339302"/>
                </a:lnTo>
                <a:lnTo>
                  <a:pt x="28689" y="2334450"/>
                </a:lnTo>
                <a:lnTo>
                  <a:pt x="28587" y="2330285"/>
                </a:lnTo>
                <a:lnTo>
                  <a:pt x="25" y="2331008"/>
                </a:lnTo>
                <a:lnTo>
                  <a:pt x="127" y="2335174"/>
                </a:lnTo>
                <a:lnTo>
                  <a:pt x="4445" y="2362771"/>
                </a:lnTo>
                <a:lnTo>
                  <a:pt x="31940" y="2354973"/>
                </a:lnTo>
                <a:close/>
              </a:path>
              <a:path w="3966210" h="2454275">
                <a:moveTo>
                  <a:pt x="37376" y="1851469"/>
                </a:moveTo>
                <a:lnTo>
                  <a:pt x="11341" y="1839696"/>
                </a:lnTo>
                <a:lnTo>
                  <a:pt x="9740" y="1843239"/>
                </a:lnTo>
                <a:lnTo>
                  <a:pt x="7518" y="1848878"/>
                </a:lnTo>
                <a:lnTo>
                  <a:pt x="5575" y="1854631"/>
                </a:lnTo>
                <a:lnTo>
                  <a:pt x="3898" y="1860524"/>
                </a:lnTo>
                <a:lnTo>
                  <a:pt x="2514" y="1866519"/>
                </a:lnTo>
                <a:lnTo>
                  <a:pt x="1841" y="1870278"/>
                </a:lnTo>
                <a:lnTo>
                  <a:pt x="29959" y="1875294"/>
                </a:lnTo>
                <a:lnTo>
                  <a:pt x="30441" y="1872602"/>
                </a:lnTo>
                <a:lnTo>
                  <a:pt x="31483" y="1867979"/>
                </a:lnTo>
                <a:lnTo>
                  <a:pt x="32753" y="1863458"/>
                </a:lnTo>
                <a:lnTo>
                  <a:pt x="34239" y="1859026"/>
                </a:lnTo>
                <a:lnTo>
                  <a:pt x="35953" y="1854631"/>
                </a:lnTo>
                <a:lnTo>
                  <a:pt x="37376" y="1851469"/>
                </a:lnTo>
                <a:close/>
              </a:path>
              <a:path w="3966210" h="2454275">
                <a:moveTo>
                  <a:pt x="56502" y="2397328"/>
                </a:moveTo>
                <a:lnTo>
                  <a:pt x="41617" y="2378011"/>
                </a:lnTo>
                <a:lnTo>
                  <a:pt x="16852" y="2392248"/>
                </a:lnTo>
                <a:lnTo>
                  <a:pt x="36817" y="2418003"/>
                </a:lnTo>
                <a:lnTo>
                  <a:pt x="56502" y="2397328"/>
                </a:lnTo>
                <a:close/>
              </a:path>
              <a:path w="3966210" h="2454275">
                <a:moveTo>
                  <a:pt x="68732" y="1813763"/>
                </a:moveTo>
                <a:lnTo>
                  <a:pt x="52184" y="1790471"/>
                </a:lnTo>
                <a:lnTo>
                  <a:pt x="49758" y="1792198"/>
                </a:lnTo>
                <a:lnTo>
                  <a:pt x="45085" y="1795868"/>
                </a:lnTo>
                <a:lnTo>
                  <a:pt x="40589" y="1799767"/>
                </a:lnTo>
                <a:lnTo>
                  <a:pt x="36283" y="1803857"/>
                </a:lnTo>
                <a:lnTo>
                  <a:pt x="32194" y="1808162"/>
                </a:lnTo>
                <a:lnTo>
                  <a:pt x="28752" y="1812124"/>
                </a:lnTo>
                <a:lnTo>
                  <a:pt x="50355" y="1830832"/>
                </a:lnTo>
                <a:lnTo>
                  <a:pt x="53111" y="1827631"/>
                </a:lnTo>
                <a:lnTo>
                  <a:pt x="56248" y="1824304"/>
                </a:lnTo>
                <a:lnTo>
                  <a:pt x="59550" y="1821141"/>
                </a:lnTo>
                <a:lnTo>
                  <a:pt x="63004" y="1818132"/>
                </a:lnTo>
                <a:lnTo>
                  <a:pt x="66598" y="1815287"/>
                </a:lnTo>
                <a:lnTo>
                  <a:pt x="68732" y="1813763"/>
                </a:lnTo>
                <a:close/>
              </a:path>
              <a:path w="3966210" h="2454275">
                <a:moveTo>
                  <a:pt x="74841" y="860386"/>
                </a:moveTo>
                <a:lnTo>
                  <a:pt x="46266" y="860386"/>
                </a:lnTo>
                <a:lnTo>
                  <a:pt x="46266" y="888961"/>
                </a:lnTo>
                <a:lnTo>
                  <a:pt x="74841" y="888961"/>
                </a:lnTo>
                <a:lnTo>
                  <a:pt x="74841" y="860386"/>
                </a:lnTo>
                <a:close/>
              </a:path>
              <a:path w="3966210" h="2454275">
                <a:moveTo>
                  <a:pt x="77800" y="954455"/>
                </a:moveTo>
                <a:lnTo>
                  <a:pt x="75514" y="950353"/>
                </a:lnTo>
                <a:lnTo>
                  <a:pt x="75209" y="949350"/>
                </a:lnTo>
                <a:lnTo>
                  <a:pt x="74955" y="948080"/>
                </a:lnTo>
                <a:lnTo>
                  <a:pt x="74841" y="945388"/>
                </a:lnTo>
                <a:lnTo>
                  <a:pt x="74841" y="917536"/>
                </a:lnTo>
                <a:lnTo>
                  <a:pt x="46266" y="917536"/>
                </a:lnTo>
                <a:lnTo>
                  <a:pt x="46266" y="946111"/>
                </a:lnTo>
                <a:lnTo>
                  <a:pt x="60553" y="946111"/>
                </a:lnTo>
                <a:lnTo>
                  <a:pt x="47790" y="946759"/>
                </a:lnTo>
                <a:lnTo>
                  <a:pt x="46278" y="946759"/>
                </a:lnTo>
                <a:lnTo>
                  <a:pt x="46342" y="948080"/>
                </a:lnTo>
                <a:lnTo>
                  <a:pt x="56692" y="973658"/>
                </a:lnTo>
                <a:lnTo>
                  <a:pt x="77241" y="955001"/>
                </a:lnTo>
                <a:lnTo>
                  <a:pt x="77800" y="954455"/>
                </a:lnTo>
                <a:close/>
              </a:path>
              <a:path w="3966210" h="2454275">
                <a:moveTo>
                  <a:pt x="83083" y="1207820"/>
                </a:moveTo>
                <a:lnTo>
                  <a:pt x="54508" y="1207820"/>
                </a:lnTo>
                <a:lnTo>
                  <a:pt x="54508" y="1236395"/>
                </a:lnTo>
                <a:lnTo>
                  <a:pt x="83083" y="1236395"/>
                </a:lnTo>
                <a:lnTo>
                  <a:pt x="83083" y="1207820"/>
                </a:lnTo>
                <a:close/>
              </a:path>
              <a:path w="3966210" h="2454275">
                <a:moveTo>
                  <a:pt x="83718" y="824039"/>
                </a:moveTo>
                <a:lnTo>
                  <a:pt x="83527" y="824039"/>
                </a:lnTo>
                <a:lnTo>
                  <a:pt x="83172" y="824039"/>
                </a:lnTo>
                <a:lnTo>
                  <a:pt x="73431" y="797382"/>
                </a:lnTo>
                <a:lnTo>
                  <a:pt x="47104" y="828052"/>
                </a:lnTo>
                <a:lnTo>
                  <a:pt x="46863" y="829576"/>
                </a:lnTo>
                <a:lnTo>
                  <a:pt x="46177" y="829576"/>
                </a:lnTo>
                <a:lnTo>
                  <a:pt x="75044" y="833996"/>
                </a:lnTo>
                <a:lnTo>
                  <a:pt x="75247" y="833069"/>
                </a:lnTo>
                <a:lnTo>
                  <a:pt x="75628" y="831850"/>
                </a:lnTo>
                <a:lnTo>
                  <a:pt x="82359" y="824534"/>
                </a:lnTo>
                <a:lnTo>
                  <a:pt x="81241" y="825144"/>
                </a:lnTo>
                <a:lnTo>
                  <a:pt x="82892" y="824357"/>
                </a:lnTo>
                <a:lnTo>
                  <a:pt x="83718" y="824039"/>
                </a:lnTo>
                <a:close/>
              </a:path>
              <a:path w="3966210" h="2454275">
                <a:moveTo>
                  <a:pt x="86042" y="1301877"/>
                </a:moveTo>
                <a:lnTo>
                  <a:pt x="83756" y="1297787"/>
                </a:lnTo>
                <a:lnTo>
                  <a:pt x="83451" y="1296784"/>
                </a:lnTo>
                <a:lnTo>
                  <a:pt x="83197" y="1295514"/>
                </a:lnTo>
                <a:lnTo>
                  <a:pt x="83083" y="1292821"/>
                </a:lnTo>
                <a:lnTo>
                  <a:pt x="83083" y="1264970"/>
                </a:lnTo>
                <a:lnTo>
                  <a:pt x="54508" y="1264970"/>
                </a:lnTo>
                <a:lnTo>
                  <a:pt x="54508" y="1293545"/>
                </a:lnTo>
                <a:lnTo>
                  <a:pt x="68795" y="1293545"/>
                </a:lnTo>
                <a:lnTo>
                  <a:pt x="56032" y="1294193"/>
                </a:lnTo>
                <a:lnTo>
                  <a:pt x="54521" y="1294193"/>
                </a:lnTo>
                <a:lnTo>
                  <a:pt x="54584" y="1295514"/>
                </a:lnTo>
                <a:lnTo>
                  <a:pt x="64935" y="1321092"/>
                </a:lnTo>
                <a:lnTo>
                  <a:pt x="85483" y="1302423"/>
                </a:lnTo>
                <a:lnTo>
                  <a:pt x="86042" y="1301877"/>
                </a:lnTo>
                <a:close/>
              </a:path>
              <a:path w="3966210" h="2454275">
                <a:moveTo>
                  <a:pt x="91986" y="1171473"/>
                </a:moveTo>
                <a:lnTo>
                  <a:pt x="91744" y="1171473"/>
                </a:lnTo>
                <a:lnTo>
                  <a:pt x="91414" y="1171473"/>
                </a:lnTo>
                <a:lnTo>
                  <a:pt x="81661" y="1144816"/>
                </a:lnTo>
                <a:lnTo>
                  <a:pt x="79971" y="1145425"/>
                </a:lnTo>
                <a:lnTo>
                  <a:pt x="55333" y="1175486"/>
                </a:lnTo>
                <a:lnTo>
                  <a:pt x="55105" y="1176997"/>
                </a:lnTo>
                <a:lnTo>
                  <a:pt x="54343" y="1176997"/>
                </a:lnTo>
                <a:lnTo>
                  <a:pt x="83286" y="1181430"/>
                </a:lnTo>
                <a:lnTo>
                  <a:pt x="83489" y="1180503"/>
                </a:lnTo>
                <a:lnTo>
                  <a:pt x="83870" y="1179271"/>
                </a:lnTo>
                <a:lnTo>
                  <a:pt x="89433" y="1172578"/>
                </a:lnTo>
                <a:lnTo>
                  <a:pt x="91020" y="1171816"/>
                </a:lnTo>
                <a:lnTo>
                  <a:pt x="91986" y="1171473"/>
                </a:lnTo>
                <a:close/>
              </a:path>
              <a:path w="3966210" h="2454275">
                <a:moveTo>
                  <a:pt x="99568" y="2422067"/>
                </a:moveTo>
                <a:lnTo>
                  <a:pt x="76454" y="2412555"/>
                </a:lnTo>
                <a:lnTo>
                  <a:pt x="62204" y="2437320"/>
                </a:lnTo>
                <a:lnTo>
                  <a:pt x="91757" y="2449563"/>
                </a:lnTo>
                <a:lnTo>
                  <a:pt x="99568" y="2422067"/>
                </a:lnTo>
                <a:close/>
              </a:path>
              <a:path w="3966210" h="2454275">
                <a:moveTo>
                  <a:pt x="107797" y="1547012"/>
                </a:moveTo>
                <a:lnTo>
                  <a:pt x="79222" y="1547012"/>
                </a:lnTo>
                <a:lnTo>
                  <a:pt x="79222" y="1575587"/>
                </a:lnTo>
                <a:lnTo>
                  <a:pt x="107797" y="1575587"/>
                </a:lnTo>
                <a:lnTo>
                  <a:pt x="107797" y="1547012"/>
                </a:lnTo>
                <a:close/>
              </a:path>
              <a:path w="3966210" h="2454275">
                <a:moveTo>
                  <a:pt x="110756" y="1641068"/>
                </a:moveTo>
                <a:lnTo>
                  <a:pt x="108470" y="1636979"/>
                </a:lnTo>
                <a:lnTo>
                  <a:pt x="108165" y="1635975"/>
                </a:lnTo>
                <a:lnTo>
                  <a:pt x="107911" y="1634705"/>
                </a:lnTo>
                <a:lnTo>
                  <a:pt x="107797" y="1632013"/>
                </a:lnTo>
                <a:lnTo>
                  <a:pt x="107797" y="1604162"/>
                </a:lnTo>
                <a:lnTo>
                  <a:pt x="79222" y="1604162"/>
                </a:lnTo>
                <a:lnTo>
                  <a:pt x="79222" y="1632737"/>
                </a:lnTo>
                <a:lnTo>
                  <a:pt x="93510" y="1632737"/>
                </a:lnTo>
                <a:lnTo>
                  <a:pt x="80746" y="1633385"/>
                </a:lnTo>
                <a:lnTo>
                  <a:pt x="79235" y="1633385"/>
                </a:lnTo>
                <a:lnTo>
                  <a:pt x="79298" y="1634705"/>
                </a:lnTo>
                <a:lnTo>
                  <a:pt x="89649" y="1660283"/>
                </a:lnTo>
                <a:lnTo>
                  <a:pt x="110197" y="1641614"/>
                </a:lnTo>
                <a:lnTo>
                  <a:pt x="110756" y="1641068"/>
                </a:lnTo>
                <a:close/>
              </a:path>
              <a:path w="3966210" h="2454275">
                <a:moveTo>
                  <a:pt x="114465" y="1796605"/>
                </a:moveTo>
                <a:lnTo>
                  <a:pt x="112306" y="1768132"/>
                </a:lnTo>
                <a:lnTo>
                  <a:pt x="111848" y="1768132"/>
                </a:lnTo>
                <a:lnTo>
                  <a:pt x="80378" y="1775460"/>
                </a:lnTo>
                <a:lnTo>
                  <a:pt x="90754" y="1801812"/>
                </a:lnTo>
                <a:lnTo>
                  <a:pt x="90817" y="1802041"/>
                </a:lnTo>
                <a:lnTo>
                  <a:pt x="95211" y="1800542"/>
                </a:lnTo>
                <a:lnTo>
                  <a:pt x="99720" y="1799234"/>
                </a:lnTo>
                <a:lnTo>
                  <a:pt x="104317" y="1798154"/>
                </a:lnTo>
                <a:lnTo>
                  <a:pt x="109715" y="1797189"/>
                </a:lnTo>
                <a:lnTo>
                  <a:pt x="109893" y="1797189"/>
                </a:lnTo>
                <a:lnTo>
                  <a:pt x="114465" y="1796605"/>
                </a:lnTo>
                <a:close/>
              </a:path>
              <a:path w="3966210" h="2454275">
                <a:moveTo>
                  <a:pt x="116700" y="1510665"/>
                </a:moveTo>
                <a:lnTo>
                  <a:pt x="116459" y="1510665"/>
                </a:lnTo>
                <a:lnTo>
                  <a:pt x="116128" y="1510665"/>
                </a:lnTo>
                <a:lnTo>
                  <a:pt x="106375" y="1484007"/>
                </a:lnTo>
                <a:lnTo>
                  <a:pt x="104686" y="1484617"/>
                </a:lnTo>
                <a:lnTo>
                  <a:pt x="80048" y="1514678"/>
                </a:lnTo>
                <a:lnTo>
                  <a:pt x="79819" y="1516189"/>
                </a:lnTo>
                <a:lnTo>
                  <a:pt x="79057" y="1516189"/>
                </a:lnTo>
                <a:lnTo>
                  <a:pt x="108000" y="1520621"/>
                </a:lnTo>
                <a:lnTo>
                  <a:pt x="108204" y="1519694"/>
                </a:lnTo>
                <a:lnTo>
                  <a:pt x="108585" y="1518462"/>
                </a:lnTo>
                <a:lnTo>
                  <a:pt x="114147" y="1511769"/>
                </a:lnTo>
                <a:lnTo>
                  <a:pt x="115735" y="1511007"/>
                </a:lnTo>
                <a:lnTo>
                  <a:pt x="116700" y="1510665"/>
                </a:lnTo>
                <a:close/>
              </a:path>
              <a:path w="3966210" h="2454275">
                <a:moveTo>
                  <a:pt x="121640" y="959243"/>
                </a:moveTo>
                <a:lnTo>
                  <a:pt x="93065" y="959243"/>
                </a:lnTo>
                <a:lnTo>
                  <a:pt x="93065" y="987818"/>
                </a:lnTo>
                <a:lnTo>
                  <a:pt x="121640" y="987818"/>
                </a:lnTo>
                <a:lnTo>
                  <a:pt x="121640" y="959243"/>
                </a:lnTo>
                <a:close/>
              </a:path>
              <a:path w="3966210" h="2454275">
                <a:moveTo>
                  <a:pt x="129870" y="1306677"/>
                </a:moveTo>
                <a:lnTo>
                  <a:pt x="101295" y="1306677"/>
                </a:lnTo>
                <a:lnTo>
                  <a:pt x="101295" y="1335252"/>
                </a:lnTo>
                <a:lnTo>
                  <a:pt x="129870" y="1335252"/>
                </a:lnTo>
                <a:lnTo>
                  <a:pt x="129870" y="1306677"/>
                </a:lnTo>
                <a:close/>
              </a:path>
              <a:path w="3966210" h="2454275">
                <a:moveTo>
                  <a:pt x="135267" y="794727"/>
                </a:moveTo>
                <a:lnTo>
                  <a:pt x="106692" y="794727"/>
                </a:lnTo>
                <a:lnTo>
                  <a:pt x="106692" y="823302"/>
                </a:lnTo>
                <a:lnTo>
                  <a:pt x="135267" y="823302"/>
                </a:lnTo>
                <a:lnTo>
                  <a:pt x="135267" y="794727"/>
                </a:lnTo>
                <a:close/>
              </a:path>
              <a:path w="3966210" h="2454275">
                <a:moveTo>
                  <a:pt x="143510" y="1142161"/>
                </a:moveTo>
                <a:lnTo>
                  <a:pt x="114935" y="1142161"/>
                </a:lnTo>
                <a:lnTo>
                  <a:pt x="114935" y="1170736"/>
                </a:lnTo>
                <a:lnTo>
                  <a:pt x="143510" y="1170736"/>
                </a:lnTo>
                <a:lnTo>
                  <a:pt x="143510" y="1142161"/>
                </a:lnTo>
                <a:close/>
              </a:path>
              <a:path w="3966210" h="2454275">
                <a:moveTo>
                  <a:pt x="152488" y="2425217"/>
                </a:moveTo>
                <a:lnTo>
                  <a:pt x="123913" y="2425217"/>
                </a:lnTo>
                <a:lnTo>
                  <a:pt x="123913" y="2453792"/>
                </a:lnTo>
                <a:lnTo>
                  <a:pt x="152488" y="2453792"/>
                </a:lnTo>
                <a:lnTo>
                  <a:pt x="152488" y="2425217"/>
                </a:lnTo>
                <a:close/>
              </a:path>
              <a:path w="3966210" h="2454275">
                <a:moveTo>
                  <a:pt x="154584" y="1645869"/>
                </a:moveTo>
                <a:lnTo>
                  <a:pt x="126009" y="1645869"/>
                </a:lnTo>
                <a:lnTo>
                  <a:pt x="126009" y="1674444"/>
                </a:lnTo>
                <a:lnTo>
                  <a:pt x="154584" y="1674444"/>
                </a:lnTo>
                <a:lnTo>
                  <a:pt x="154584" y="1645869"/>
                </a:lnTo>
                <a:close/>
              </a:path>
              <a:path w="3966210" h="2454275">
                <a:moveTo>
                  <a:pt x="168224" y="1481353"/>
                </a:moveTo>
                <a:lnTo>
                  <a:pt x="139649" y="1481353"/>
                </a:lnTo>
                <a:lnTo>
                  <a:pt x="139649" y="1509928"/>
                </a:lnTo>
                <a:lnTo>
                  <a:pt x="168224" y="1509928"/>
                </a:lnTo>
                <a:lnTo>
                  <a:pt x="168224" y="1481353"/>
                </a:lnTo>
                <a:close/>
              </a:path>
              <a:path w="3966210" h="2454275">
                <a:moveTo>
                  <a:pt x="170522" y="1767573"/>
                </a:moveTo>
                <a:lnTo>
                  <a:pt x="141947" y="1767573"/>
                </a:lnTo>
                <a:lnTo>
                  <a:pt x="141947" y="1796148"/>
                </a:lnTo>
                <a:lnTo>
                  <a:pt x="170522" y="1796148"/>
                </a:lnTo>
                <a:lnTo>
                  <a:pt x="170522" y="1767573"/>
                </a:lnTo>
                <a:close/>
              </a:path>
              <a:path w="3966210" h="2454275">
                <a:moveTo>
                  <a:pt x="178790" y="959243"/>
                </a:moveTo>
                <a:lnTo>
                  <a:pt x="150215" y="959243"/>
                </a:lnTo>
                <a:lnTo>
                  <a:pt x="150215" y="987818"/>
                </a:lnTo>
                <a:lnTo>
                  <a:pt x="178790" y="987818"/>
                </a:lnTo>
                <a:lnTo>
                  <a:pt x="178790" y="959243"/>
                </a:lnTo>
                <a:close/>
              </a:path>
              <a:path w="3966210" h="2454275">
                <a:moveTo>
                  <a:pt x="187020" y="1306677"/>
                </a:moveTo>
                <a:lnTo>
                  <a:pt x="158445" y="1306677"/>
                </a:lnTo>
                <a:lnTo>
                  <a:pt x="158445" y="1335252"/>
                </a:lnTo>
                <a:lnTo>
                  <a:pt x="187020" y="1335252"/>
                </a:lnTo>
                <a:lnTo>
                  <a:pt x="187020" y="1306677"/>
                </a:lnTo>
                <a:close/>
              </a:path>
              <a:path w="3966210" h="2454275">
                <a:moveTo>
                  <a:pt x="192417" y="794727"/>
                </a:moveTo>
                <a:lnTo>
                  <a:pt x="163842" y="794727"/>
                </a:lnTo>
                <a:lnTo>
                  <a:pt x="163842" y="823302"/>
                </a:lnTo>
                <a:lnTo>
                  <a:pt x="192417" y="823302"/>
                </a:lnTo>
                <a:lnTo>
                  <a:pt x="192417" y="794727"/>
                </a:lnTo>
                <a:close/>
              </a:path>
              <a:path w="3966210" h="2454275">
                <a:moveTo>
                  <a:pt x="200660" y="1142161"/>
                </a:moveTo>
                <a:lnTo>
                  <a:pt x="172085" y="1142161"/>
                </a:lnTo>
                <a:lnTo>
                  <a:pt x="172085" y="1170736"/>
                </a:lnTo>
                <a:lnTo>
                  <a:pt x="200660" y="1170736"/>
                </a:lnTo>
                <a:lnTo>
                  <a:pt x="200660" y="1142161"/>
                </a:lnTo>
                <a:close/>
              </a:path>
              <a:path w="3966210" h="2454275">
                <a:moveTo>
                  <a:pt x="209638" y="2425217"/>
                </a:moveTo>
                <a:lnTo>
                  <a:pt x="181063" y="2425217"/>
                </a:lnTo>
                <a:lnTo>
                  <a:pt x="181063" y="2453792"/>
                </a:lnTo>
                <a:lnTo>
                  <a:pt x="209638" y="2453792"/>
                </a:lnTo>
                <a:lnTo>
                  <a:pt x="209638" y="2425217"/>
                </a:lnTo>
                <a:close/>
              </a:path>
              <a:path w="3966210" h="2454275">
                <a:moveTo>
                  <a:pt x="211734" y="1645869"/>
                </a:moveTo>
                <a:lnTo>
                  <a:pt x="183159" y="1645869"/>
                </a:lnTo>
                <a:lnTo>
                  <a:pt x="183159" y="1674444"/>
                </a:lnTo>
                <a:lnTo>
                  <a:pt x="211734" y="1674444"/>
                </a:lnTo>
                <a:lnTo>
                  <a:pt x="211734" y="1645869"/>
                </a:lnTo>
                <a:close/>
              </a:path>
              <a:path w="3966210" h="2454275">
                <a:moveTo>
                  <a:pt x="225374" y="1481353"/>
                </a:moveTo>
                <a:lnTo>
                  <a:pt x="196799" y="1481353"/>
                </a:lnTo>
                <a:lnTo>
                  <a:pt x="196799" y="1509928"/>
                </a:lnTo>
                <a:lnTo>
                  <a:pt x="225374" y="1509928"/>
                </a:lnTo>
                <a:lnTo>
                  <a:pt x="225374" y="1481353"/>
                </a:lnTo>
                <a:close/>
              </a:path>
              <a:path w="3966210" h="2454275">
                <a:moveTo>
                  <a:pt x="227672" y="1767573"/>
                </a:moveTo>
                <a:lnTo>
                  <a:pt x="199097" y="1767573"/>
                </a:lnTo>
                <a:lnTo>
                  <a:pt x="199097" y="1796148"/>
                </a:lnTo>
                <a:lnTo>
                  <a:pt x="227672" y="1796148"/>
                </a:lnTo>
                <a:lnTo>
                  <a:pt x="227672" y="1767573"/>
                </a:lnTo>
                <a:close/>
              </a:path>
              <a:path w="3966210" h="2454275">
                <a:moveTo>
                  <a:pt x="235940" y="959243"/>
                </a:moveTo>
                <a:lnTo>
                  <a:pt x="207365" y="959243"/>
                </a:lnTo>
                <a:lnTo>
                  <a:pt x="207365" y="987818"/>
                </a:lnTo>
                <a:lnTo>
                  <a:pt x="235940" y="987818"/>
                </a:lnTo>
                <a:lnTo>
                  <a:pt x="235940" y="959243"/>
                </a:lnTo>
                <a:close/>
              </a:path>
              <a:path w="3966210" h="2454275">
                <a:moveTo>
                  <a:pt x="244170" y="1306677"/>
                </a:moveTo>
                <a:lnTo>
                  <a:pt x="215595" y="1306677"/>
                </a:lnTo>
                <a:lnTo>
                  <a:pt x="215595" y="1335252"/>
                </a:lnTo>
                <a:lnTo>
                  <a:pt x="244170" y="1335252"/>
                </a:lnTo>
                <a:lnTo>
                  <a:pt x="244170" y="1306677"/>
                </a:lnTo>
                <a:close/>
              </a:path>
              <a:path w="3966210" h="2454275">
                <a:moveTo>
                  <a:pt x="249567" y="794727"/>
                </a:moveTo>
                <a:lnTo>
                  <a:pt x="220992" y="794727"/>
                </a:lnTo>
                <a:lnTo>
                  <a:pt x="220992" y="823302"/>
                </a:lnTo>
                <a:lnTo>
                  <a:pt x="249567" y="823302"/>
                </a:lnTo>
                <a:lnTo>
                  <a:pt x="249567" y="794727"/>
                </a:lnTo>
                <a:close/>
              </a:path>
              <a:path w="3966210" h="2454275">
                <a:moveTo>
                  <a:pt x="257810" y="1142161"/>
                </a:moveTo>
                <a:lnTo>
                  <a:pt x="229235" y="1142161"/>
                </a:lnTo>
                <a:lnTo>
                  <a:pt x="229235" y="1170736"/>
                </a:lnTo>
                <a:lnTo>
                  <a:pt x="257810" y="1170736"/>
                </a:lnTo>
                <a:lnTo>
                  <a:pt x="257810" y="1142161"/>
                </a:lnTo>
                <a:close/>
              </a:path>
              <a:path w="3966210" h="2454275">
                <a:moveTo>
                  <a:pt x="266788" y="2425217"/>
                </a:moveTo>
                <a:lnTo>
                  <a:pt x="238213" y="2425217"/>
                </a:lnTo>
                <a:lnTo>
                  <a:pt x="238213" y="2453792"/>
                </a:lnTo>
                <a:lnTo>
                  <a:pt x="266788" y="2453792"/>
                </a:lnTo>
                <a:lnTo>
                  <a:pt x="266788" y="2425217"/>
                </a:lnTo>
                <a:close/>
              </a:path>
              <a:path w="3966210" h="2454275">
                <a:moveTo>
                  <a:pt x="268884" y="1645869"/>
                </a:moveTo>
                <a:lnTo>
                  <a:pt x="240309" y="1645869"/>
                </a:lnTo>
                <a:lnTo>
                  <a:pt x="240309" y="1674444"/>
                </a:lnTo>
                <a:lnTo>
                  <a:pt x="268884" y="1674444"/>
                </a:lnTo>
                <a:lnTo>
                  <a:pt x="268884" y="1645869"/>
                </a:lnTo>
                <a:close/>
              </a:path>
              <a:path w="3966210" h="2454275">
                <a:moveTo>
                  <a:pt x="282524" y="1481353"/>
                </a:moveTo>
                <a:lnTo>
                  <a:pt x="253949" y="1481353"/>
                </a:lnTo>
                <a:lnTo>
                  <a:pt x="253949" y="1509928"/>
                </a:lnTo>
                <a:lnTo>
                  <a:pt x="282524" y="1509928"/>
                </a:lnTo>
                <a:lnTo>
                  <a:pt x="282524" y="1481353"/>
                </a:lnTo>
                <a:close/>
              </a:path>
              <a:path w="3966210" h="2454275">
                <a:moveTo>
                  <a:pt x="284822" y="1767573"/>
                </a:moveTo>
                <a:lnTo>
                  <a:pt x="256247" y="1767573"/>
                </a:lnTo>
                <a:lnTo>
                  <a:pt x="256247" y="1796148"/>
                </a:lnTo>
                <a:lnTo>
                  <a:pt x="284822" y="1796148"/>
                </a:lnTo>
                <a:lnTo>
                  <a:pt x="284822" y="1767573"/>
                </a:lnTo>
                <a:close/>
              </a:path>
              <a:path w="3966210" h="2454275">
                <a:moveTo>
                  <a:pt x="293090" y="959243"/>
                </a:moveTo>
                <a:lnTo>
                  <a:pt x="264515" y="959243"/>
                </a:lnTo>
                <a:lnTo>
                  <a:pt x="264515" y="987818"/>
                </a:lnTo>
                <a:lnTo>
                  <a:pt x="293090" y="987818"/>
                </a:lnTo>
                <a:lnTo>
                  <a:pt x="293090" y="959243"/>
                </a:lnTo>
                <a:close/>
              </a:path>
              <a:path w="3966210" h="2454275">
                <a:moveTo>
                  <a:pt x="301320" y="1306677"/>
                </a:moveTo>
                <a:lnTo>
                  <a:pt x="272745" y="1306677"/>
                </a:lnTo>
                <a:lnTo>
                  <a:pt x="272745" y="1335252"/>
                </a:lnTo>
                <a:lnTo>
                  <a:pt x="301320" y="1335252"/>
                </a:lnTo>
                <a:lnTo>
                  <a:pt x="301320" y="1306677"/>
                </a:lnTo>
                <a:close/>
              </a:path>
              <a:path w="3966210" h="2454275">
                <a:moveTo>
                  <a:pt x="306717" y="794727"/>
                </a:moveTo>
                <a:lnTo>
                  <a:pt x="278142" y="794727"/>
                </a:lnTo>
                <a:lnTo>
                  <a:pt x="278142" y="823302"/>
                </a:lnTo>
                <a:lnTo>
                  <a:pt x="306717" y="823302"/>
                </a:lnTo>
                <a:lnTo>
                  <a:pt x="306717" y="794727"/>
                </a:lnTo>
                <a:close/>
              </a:path>
              <a:path w="3966210" h="2454275">
                <a:moveTo>
                  <a:pt x="314960" y="1142161"/>
                </a:moveTo>
                <a:lnTo>
                  <a:pt x="286385" y="1142161"/>
                </a:lnTo>
                <a:lnTo>
                  <a:pt x="286385" y="1170736"/>
                </a:lnTo>
                <a:lnTo>
                  <a:pt x="314960" y="1170736"/>
                </a:lnTo>
                <a:lnTo>
                  <a:pt x="314960" y="1142161"/>
                </a:lnTo>
                <a:close/>
              </a:path>
              <a:path w="3966210" h="2454275">
                <a:moveTo>
                  <a:pt x="323938" y="2425217"/>
                </a:moveTo>
                <a:lnTo>
                  <a:pt x="295363" y="2425217"/>
                </a:lnTo>
                <a:lnTo>
                  <a:pt x="295363" y="2453792"/>
                </a:lnTo>
                <a:lnTo>
                  <a:pt x="323938" y="2453792"/>
                </a:lnTo>
                <a:lnTo>
                  <a:pt x="323938" y="2425217"/>
                </a:lnTo>
                <a:close/>
              </a:path>
              <a:path w="3966210" h="2454275">
                <a:moveTo>
                  <a:pt x="326034" y="1645869"/>
                </a:moveTo>
                <a:lnTo>
                  <a:pt x="297459" y="1645869"/>
                </a:lnTo>
                <a:lnTo>
                  <a:pt x="297459" y="1674444"/>
                </a:lnTo>
                <a:lnTo>
                  <a:pt x="326034" y="1674444"/>
                </a:lnTo>
                <a:lnTo>
                  <a:pt x="326034" y="1645869"/>
                </a:lnTo>
                <a:close/>
              </a:path>
              <a:path w="3966210" h="2454275">
                <a:moveTo>
                  <a:pt x="339674" y="1481353"/>
                </a:moveTo>
                <a:lnTo>
                  <a:pt x="311099" y="1481353"/>
                </a:lnTo>
                <a:lnTo>
                  <a:pt x="311099" y="1509928"/>
                </a:lnTo>
                <a:lnTo>
                  <a:pt x="339674" y="1509928"/>
                </a:lnTo>
                <a:lnTo>
                  <a:pt x="339674" y="1481353"/>
                </a:lnTo>
                <a:close/>
              </a:path>
              <a:path w="3966210" h="2454275">
                <a:moveTo>
                  <a:pt x="341972" y="1767573"/>
                </a:moveTo>
                <a:lnTo>
                  <a:pt x="313397" y="1767573"/>
                </a:lnTo>
                <a:lnTo>
                  <a:pt x="313397" y="1796148"/>
                </a:lnTo>
                <a:lnTo>
                  <a:pt x="341972" y="1796148"/>
                </a:lnTo>
                <a:lnTo>
                  <a:pt x="341972" y="1767573"/>
                </a:lnTo>
                <a:close/>
              </a:path>
              <a:path w="3966210" h="2454275">
                <a:moveTo>
                  <a:pt x="346075" y="453199"/>
                </a:moveTo>
                <a:lnTo>
                  <a:pt x="317500" y="453199"/>
                </a:lnTo>
                <a:lnTo>
                  <a:pt x="317500" y="481774"/>
                </a:lnTo>
                <a:lnTo>
                  <a:pt x="346075" y="481774"/>
                </a:lnTo>
                <a:lnTo>
                  <a:pt x="346075" y="453199"/>
                </a:lnTo>
                <a:close/>
              </a:path>
              <a:path w="3966210" h="2454275">
                <a:moveTo>
                  <a:pt x="346075" y="396049"/>
                </a:moveTo>
                <a:lnTo>
                  <a:pt x="317500" y="396049"/>
                </a:lnTo>
                <a:lnTo>
                  <a:pt x="317500" y="424624"/>
                </a:lnTo>
                <a:lnTo>
                  <a:pt x="346075" y="424624"/>
                </a:lnTo>
                <a:lnTo>
                  <a:pt x="346075" y="396049"/>
                </a:lnTo>
                <a:close/>
              </a:path>
              <a:path w="3966210" h="2454275">
                <a:moveTo>
                  <a:pt x="350240" y="959243"/>
                </a:moveTo>
                <a:lnTo>
                  <a:pt x="321665" y="959243"/>
                </a:lnTo>
                <a:lnTo>
                  <a:pt x="321665" y="987818"/>
                </a:lnTo>
                <a:lnTo>
                  <a:pt x="350240" y="987818"/>
                </a:lnTo>
                <a:lnTo>
                  <a:pt x="350240" y="959243"/>
                </a:lnTo>
                <a:close/>
              </a:path>
              <a:path w="3966210" h="2454275">
                <a:moveTo>
                  <a:pt x="354723" y="359702"/>
                </a:moveTo>
                <a:lnTo>
                  <a:pt x="354418" y="359702"/>
                </a:lnTo>
                <a:lnTo>
                  <a:pt x="344652" y="333044"/>
                </a:lnTo>
                <a:lnTo>
                  <a:pt x="342963" y="333654"/>
                </a:lnTo>
                <a:lnTo>
                  <a:pt x="318325" y="363702"/>
                </a:lnTo>
                <a:lnTo>
                  <a:pt x="318096" y="365226"/>
                </a:lnTo>
                <a:lnTo>
                  <a:pt x="317322" y="365226"/>
                </a:lnTo>
                <a:lnTo>
                  <a:pt x="346278" y="369646"/>
                </a:lnTo>
                <a:lnTo>
                  <a:pt x="346481" y="368731"/>
                </a:lnTo>
                <a:lnTo>
                  <a:pt x="346862" y="367499"/>
                </a:lnTo>
                <a:lnTo>
                  <a:pt x="352425" y="360807"/>
                </a:lnTo>
                <a:lnTo>
                  <a:pt x="353555" y="360197"/>
                </a:lnTo>
                <a:lnTo>
                  <a:pt x="352437" y="360807"/>
                </a:lnTo>
                <a:lnTo>
                  <a:pt x="354088" y="360006"/>
                </a:lnTo>
                <a:lnTo>
                  <a:pt x="354622" y="359752"/>
                </a:lnTo>
                <a:close/>
              </a:path>
              <a:path w="3966210" h="2454275">
                <a:moveTo>
                  <a:pt x="354799" y="494118"/>
                </a:moveTo>
                <a:lnTo>
                  <a:pt x="354063" y="493852"/>
                </a:lnTo>
                <a:lnTo>
                  <a:pt x="353606" y="493687"/>
                </a:lnTo>
                <a:lnTo>
                  <a:pt x="354609" y="494118"/>
                </a:lnTo>
                <a:lnTo>
                  <a:pt x="354799" y="494118"/>
                </a:lnTo>
                <a:close/>
              </a:path>
              <a:path w="3966210" h="2454275">
                <a:moveTo>
                  <a:pt x="357911" y="494792"/>
                </a:moveTo>
                <a:lnTo>
                  <a:pt x="357657" y="494792"/>
                </a:lnTo>
                <a:lnTo>
                  <a:pt x="356603" y="494639"/>
                </a:lnTo>
                <a:lnTo>
                  <a:pt x="356031" y="494550"/>
                </a:lnTo>
                <a:lnTo>
                  <a:pt x="355841" y="494512"/>
                </a:lnTo>
                <a:lnTo>
                  <a:pt x="356146" y="494512"/>
                </a:lnTo>
                <a:lnTo>
                  <a:pt x="355269" y="494296"/>
                </a:lnTo>
                <a:lnTo>
                  <a:pt x="354672" y="494144"/>
                </a:lnTo>
                <a:lnTo>
                  <a:pt x="353517" y="493661"/>
                </a:lnTo>
                <a:lnTo>
                  <a:pt x="352945" y="493318"/>
                </a:lnTo>
                <a:lnTo>
                  <a:pt x="352437" y="493064"/>
                </a:lnTo>
                <a:lnTo>
                  <a:pt x="351307" y="492302"/>
                </a:lnTo>
                <a:lnTo>
                  <a:pt x="346837" y="486295"/>
                </a:lnTo>
                <a:lnTo>
                  <a:pt x="321094" y="498703"/>
                </a:lnTo>
                <a:lnTo>
                  <a:pt x="350812" y="522643"/>
                </a:lnTo>
                <a:lnTo>
                  <a:pt x="353606" y="523074"/>
                </a:lnTo>
                <a:lnTo>
                  <a:pt x="353669" y="522643"/>
                </a:lnTo>
                <a:lnTo>
                  <a:pt x="357911" y="494792"/>
                </a:lnTo>
                <a:close/>
              </a:path>
              <a:path w="3966210" h="2454275">
                <a:moveTo>
                  <a:pt x="358470" y="1306677"/>
                </a:moveTo>
                <a:lnTo>
                  <a:pt x="329895" y="1306677"/>
                </a:lnTo>
                <a:lnTo>
                  <a:pt x="329895" y="1335252"/>
                </a:lnTo>
                <a:lnTo>
                  <a:pt x="358470" y="1335252"/>
                </a:lnTo>
                <a:lnTo>
                  <a:pt x="358470" y="1306677"/>
                </a:lnTo>
                <a:close/>
              </a:path>
              <a:path w="3966210" h="2454275">
                <a:moveTo>
                  <a:pt x="363867" y="794727"/>
                </a:moveTo>
                <a:lnTo>
                  <a:pt x="335292" y="794727"/>
                </a:lnTo>
                <a:lnTo>
                  <a:pt x="335292" y="823302"/>
                </a:lnTo>
                <a:lnTo>
                  <a:pt x="363867" y="823302"/>
                </a:lnTo>
                <a:lnTo>
                  <a:pt x="363867" y="794727"/>
                </a:lnTo>
                <a:close/>
              </a:path>
              <a:path w="3966210" h="2454275">
                <a:moveTo>
                  <a:pt x="372110" y="1142161"/>
                </a:moveTo>
                <a:lnTo>
                  <a:pt x="343535" y="1142161"/>
                </a:lnTo>
                <a:lnTo>
                  <a:pt x="343535" y="1170736"/>
                </a:lnTo>
                <a:lnTo>
                  <a:pt x="372110" y="1170736"/>
                </a:lnTo>
                <a:lnTo>
                  <a:pt x="372110" y="1142161"/>
                </a:lnTo>
                <a:close/>
              </a:path>
              <a:path w="3966210" h="2454275">
                <a:moveTo>
                  <a:pt x="381088" y="2425217"/>
                </a:moveTo>
                <a:lnTo>
                  <a:pt x="352513" y="2425217"/>
                </a:lnTo>
                <a:lnTo>
                  <a:pt x="352513" y="2453792"/>
                </a:lnTo>
                <a:lnTo>
                  <a:pt x="381088" y="2453792"/>
                </a:lnTo>
                <a:lnTo>
                  <a:pt x="381088" y="2425217"/>
                </a:lnTo>
                <a:close/>
              </a:path>
              <a:path w="3966210" h="2454275">
                <a:moveTo>
                  <a:pt x="383184" y="1645869"/>
                </a:moveTo>
                <a:lnTo>
                  <a:pt x="354609" y="1645869"/>
                </a:lnTo>
                <a:lnTo>
                  <a:pt x="354609" y="1674444"/>
                </a:lnTo>
                <a:lnTo>
                  <a:pt x="383184" y="1674444"/>
                </a:lnTo>
                <a:lnTo>
                  <a:pt x="383184" y="1645869"/>
                </a:lnTo>
                <a:close/>
              </a:path>
              <a:path w="3966210" h="2454275">
                <a:moveTo>
                  <a:pt x="393382" y="957999"/>
                </a:moveTo>
                <a:lnTo>
                  <a:pt x="392874" y="958189"/>
                </a:lnTo>
                <a:lnTo>
                  <a:pt x="392163" y="958456"/>
                </a:lnTo>
                <a:lnTo>
                  <a:pt x="392315" y="958456"/>
                </a:lnTo>
                <a:lnTo>
                  <a:pt x="393382" y="957999"/>
                </a:lnTo>
                <a:close/>
              </a:path>
              <a:path w="3966210" h="2454275">
                <a:moveTo>
                  <a:pt x="396824" y="1481353"/>
                </a:moveTo>
                <a:lnTo>
                  <a:pt x="368249" y="1481353"/>
                </a:lnTo>
                <a:lnTo>
                  <a:pt x="368249" y="1509928"/>
                </a:lnTo>
                <a:lnTo>
                  <a:pt x="396824" y="1509928"/>
                </a:lnTo>
                <a:lnTo>
                  <a:pt x="396824" y="1481353"/>
                </a:lnTo>
                <a:close/>
              </a:path>
              <a:path w="3966210" h="2454275">
                <a:moveTo>
                  <a:pt x="399122" y="1767573"/>
                </a:moveTo>
                <a:lnTo>
                  <a:pt x="370547" y="1767573"/>
                </a:lnTo>
                <a:lnTo>
                  <a:pt x="370547" y="1796148"/>
                </a:lnTo>
                <a:lnTo>
                  <a:pt x="399122" y="1796148"/>
                </a:lnTo>
                <a:lnTo>
                  <a:pt x="399122" y="1767573"/>
                </a:lnTo>
                <a:close/>
              </a:path>
              <a:path w="3966210" h="2454275">
                <a:moveTo>
                  <a:pt x="401129" y="1305610"/>
                </a:moveTo>
                <a:lnTo>
                  <a:pt x="400380" y="1305890"/>
                </a:lnTo>
                <a:lnTo>
                  <a:pt x="400558" y="1305890"/>
                </a:lnTo>
                <a:lnTo>
                  <a:pt x="401129" y="1305610"/>
                </a:lnTo>
                <a:close/>
              </a:path>
              <a:path w="3966210" h="2454275">
                <a:moveTo>
                  <a:pt x="401637" y="1305433"/>
                </a:moveTo>
                <a:lnTo>
                  <a:pt x="401154" y="1305610"/>
                </a:lnTo>
                <a:lnTo>
                  <a:pt x="400583" y="1305890"/>
                </a:lnTo>
                <a:lnTo>
                  <a:pt x="401637" y="1305433"/>
                </a:lnTo>
                <a:close/>
              </a:path>
              <a:path w="3966210" h="2454275">
                <a:moveTo>
                  <a:pt x="406501" y="330390"/>
                </a:moveTo>
                <a:lnTo>
                  <a:pt x="377926" y="330390"/>
                </a:lnTo>
                <a:lnTo>
                  <a:pt x="377926" y="358965"/>
                </a:lnTo>
                <a:lnTo>
                  <a:pt x="406501" y="358965"/>
                </a:lnTo>
                <a:lnTo>
                  <a:pt x="406501" y="330390"/>
                </a:lnTo>
                <a:close/>
              </a:path>
              <a:path w="3966210" h="2454275">
                <a:moveTo>
                  <a:pt x="412889" y="494906"/>
                </a:moveTo>
                <a:lnTo>
                  <a:pt x="384314" y="494906"/>
                </a:lnTo>
                <a:lnTo>
                  <a:pt x="384314" y="523481"/>
                </a:lnTo>
                <a:lnTo>
                  <a:pt x="412889" y="523481"/>
                </a:lnTo>
                <a:lnTo>
                  <a:pt x="412889" y="494906"/>
                </a:lnTo>
                <a:close/>
              </a:path>
              <a:path w="3966210" h="2454275">
                <a:moveTo>
                  <a:pt x="415340" y="977341"/>
                </a:moveTo>
                <a:lnTo>
                  <a:pt x="398526" y="958850"/>
                </a:lnTo>
                <a:lnTo>
                  <a:pt x="398170" y="958456"/>
                </a:lnTo>
                <a:lnTo>
                  <a:pt x="397725" y="957961"/>
                </a:lnTo>
                <a:lnTo>
                  <a:pt x="397167" y="957351"/>
                </a:lnTo>
                <a:lnTo>
                  <a:pt x="396519" y="956640"/>
                </a:lnTo>
                <a:lnTo>
                  <a:pt x="396176" y="956195"/>
                </a:lnTo>
                <a:lnTo>
                  <a:pt x="395630" y="956640"/>
                </a:lnTo>
                <a:lnTo>
                  <a:pt x="394589" y="957351"/>
                </a:lnTo>
                <a:lnTo>
                  <a:pt x="394030" y="957630"/>
                </a:lnTo>
                <a:lnTo>
                  <a:pt x="393344" y="957961"/>
                </a:lnTo>
                <a:lnTo>
                  <a:pt x="393471" y="957961"/>
                </a:lnTo>
                <a:lnTo>
                  <a:pt x="392341" y="958456"/>
                </a:lnTo>
                <a:lnTo>
                  <a:pt x="391756" y="958608"/>
                </a:lnTo>
                <a:lnTo>
                  <a:pt x="390829" y="958850"/>
                </a:lnTo>
                <a:lnTo>
                  <a:pt x="391096" y="958850"/>
                </a:lnTo>
                <a:lnTo>
                  <a:pt x="390448" y="958951"/>
                </a:lnTo>
                <a:lnTo>
                  <a:pt x="389382" y="959116"/>
                </a:lnTo>
                <a:lnTo>
                  <a:pt x="378815" y="959116"/>
                </a:lnTo>
                <a:lnTo>
                  <a:pt x="378815" y="987818"/>
                </a:lnTo>
                <a:lnTo>
                  <a:pt x="388112" y="987818"/>
                </a:lnTo>
                <a:lnTo>
                  <a:pt x="391985" y="987628"/>
                </a:lnTo>
                <a:lnTo>
                  <a:pt x="414286" y="978306"/>
                </a:lnTo>
                <a:lnTo>
                  <a:pt x="415340" y="977341"/>
                </a:lnTo>
                <a:close/>
              </a:path>
              <a:path w="3966210" h="2454275">
                <a:moveTo>
                  <a:pt x="416179" y="825855"/>
                </a:moveTo>
                <a:lnTo>
                  <a:pt x="395554" y="825855"/>
                </a:lnTo>
                <a:lnTo>
                  <a:pt x="396544" y="826655"/>
                </a:lnTo>
                <a:lnTo>
                  <a:pt x="397459" y="827557"/>
                </a:lnTo>
                <a:lnTo>
                  <a:pt x="398259" y="828522"/>
                </a:lnTo>
                <a:lnTo>
                  <a:pt x="398983" y="829576"/>
                </a:lnTo>
                <a:lnTo>
                  <a:pt x="399580" y="830681"/>
                </a:lnTo>
                <a:lnTo>
                  <a:pt x="400050" y="831773"/>
                </a:lnTo>
                <a:lnTo>
                  <a:pt x="416179" y="825855"/>
                </a:lnTo>
                <a:close/>
              </a:path>
              <a:path w="3966210" h="2454275">
                <a:moveTo>
                  <a:pt x="423583" y="1324775"/>
                </a:moveTo>
                <a:lnTo>
                  <a:pt x="406768" y="1306283"/>
                </a:lnTo>
                <a:lnTo>
                  <a:pt x="406412" y="1305890"/>
                </a:lnTo>
                <a:lnTo>
                  <a:pt x="405968" y="1305394"/>
                </a:lnTo>
                <a:lnTo>
                  <a:pt x="405409" y="1304785"/>
                </a:lnTo>
                <a:lnTo>
                  <a:pt x="404761" y="1304074"/>
                </a:lnTo>
                <a:lnTo>
                  <a:pt x="404418" y="1303629"/>
                </a:lnTo>
                <a:lnTo>
                  <a:pt x="403872" y="1304074"/>
                </a:lnTo>
                <a:lnTo>
                  <a:pt x="402831" y="1304785"/>
                </a:lnTo>
                <a:lnTo>
                  <a:pt x="402272" y="1305064"/>
                </a:lnTo>
                <a:lnTo>
                  <a:pt x="401586" y="1305394"/>
                </a:lnTo>
                <a:lnTo>
                  <a:pt x="401713" y="1305394"/>
                </a:lnTo>
                <a:lnTo>
                  <a:pt x="400583" y="1305890"/>
                </a:lnTo>
                <a:lnTo>
                  <a:pt x="399910" y="1306068"/>
                </a:lnTo>
                <a:lnTo>
                  <a:pt x="399034" y="1306283"/>
                </a:lnTo>
                <a:lnTo>
                  <a:pt x="399288" y="1306283"/>
                </a:lnTo>
                <a:lnTo>
                  <a:pt x="398005" y="1306550"/>
                </a:lnTo>
                <a:lnTo>
                  <a:pt x="399237" y="1306296"/>
                </a:lnTo>
                <a:lnTo>
                  <a:pt x="398627" y="1306398"/>
                </a:lnTo>
                <a:lnTo>
                  <a:pt x="397611" y="1306550"/>
                </a:lnTo>
                <a:lnTo>
                  <a:pt x="387045" y="1306550"/>
                </a:lnTo>
                <a:lnTo>
                  <a:pt x="387045" y="1335252"/>
                </a:lnTo>
                <a:lnTo>
                  <a:pt x="396341" y="1335252"/>
                </a:lnTo>
                <a:lnTo>
                  <a:pt x="400227" y="1335049"/>
                </a:lnTo>
                <a:lnTo>
                  <a:pt x="422529" y="1325740"/>
                </a:lnTo>
                <a:lnTo>
                  <a:pt x="423583" y="1324775"/>
                </a:lnTo>
                <a:close/>
              </a:path>
              <a:path w="3966210" h="2454275">
                <a:moveTo>
                  <a:pt x="426351" y="1644624"/>
                </a:moveTo>
                <a:lnTo>
                  <a:pt x="425881" y="1644789"/>
                </a:lnTo>
                <a:lnTo>
                  <a:pt x="425094" y="1645081"/>
                </a:lnTo>
                <a:lnTo>
                  <a:pt x="425272" y="1645081"/>
                </a:lnTo>
                <a:lnTo>
                  <a:pt x="426351" y="1644624"/>
                </a:lnTo>
                <a:close/>
              </a:path>
              <a:path w="3966210" h="2454275">
                <a:moveTo>
                  <a:pt x="426834" y="821956"/>
                </a:moveTo>
                <a:lnTo>
                  <a:pt x="396138" y="795566"/>
                </a:lnTo>
                <a:lnTo>
                  <a:pt x="394576" y="795324"/>
                </a:lnTo>
                <a:lnTo>
                  <a:pt x="394538" y="795566"/>
                </a:lnTo>
                <a:lnTo>
                  <a:pt x="390283" y="823417"/>
                </a:lnTo>
                <a:lnTo>
                  <a:pt x="390931" y="823658"/>
                </a:lnTo>
                <a:lnTo>
                  <a:pt x="391591" y="823899"/>
                </a:lnTo>
                <a:lnTo>
                  <a:pt x="392023" y="824052"/>
                </a:lnTo>
                <a:lnTo>
                  <a:pt x="393204" y="824534"/>
                </a:lnTo>
                <a:lnTo>
                  <a:pt x="392188" y="824052"/>
                </a:lnTo>
                <a:lnTo>
                  <a:pt x="393204" y="824534"/>
                </a:lnTo>
                <a:lnTo>
                  <a:pt x="394385" y="825144"/>
                </a:lnTo>
                <a:lnTo>
                  <a:pt x="393357" y="824534"/>
                </a:lnTo>
                <a:lnTo>
                  <a:pt x="394487" y="825144"/>
                </a:lnTo>
                <a:lnTo>
                  <a:pt x="394804" y="825360"/>
                </a:lnTo>
                <a:lnTo>
                  <a:pt x="394525" y="825144"/>
                </a:lnTo>
                <a:lnTo>
                  <a:pt x="418122" y="825144"/>
                </a:lnTo>
                <a:lnTo>
                  <a:pt x="422846" y="823417"/>
                </a:lnTo>
                <a:lnTo>
                  <a:pt x="426834" y="821956"/>
                </a:lnTo>
                <a:close/>
              </a:path>
              <a:path w="3966210" h="2454275">
                <a:moveTo>
                  <a:pt x="429450" y="912380"/>
                </a:moveTo>
                <a:lnTo>
                  <a:pt x="400875" y="912380"/>
                </a:lnTo>
                <a:lnTo>
                  <a:pt x="400875" y="940955"/>
                </a:lnTo>
                <a:lnTo>
                  <a:pt x="429450" y="940955"/>
                </a:lnTo>
                <a:lnTo>
                  <a:pt x="429450" y="912380"/>
                </a:lnTo>
                <a:close/>
              </a:path>
              <a:path w="3966210" h="2454275">
                <a:moveTo>
                  <a:pt x="429450" y="855230"/>
                </a:moveTo>
                <a:lnTo>
                  <a:pt x="400875" y="855230"/>
                </a:lnTo>
                <a:lnTo>
                  <a:pt x="400875" y="883805"/>
                </a:lnTo>
                <a:lnTo>
                  <a:pt x="429450" y="883805"/>
                </a:lnTo>
                <a:lnTo>
                  <a:pt x="429450" y="855230"/>
                </a:lnTo>
                <a:close/>
              </a:path>
              <a:path w="3966210" h="2454275">
                <a:moveTo>
                  <a:pt x="435063" y="1169390"/>
                </a:moveTo>
                <a:lnTo>
                  <a:pt x="404368" y="1142987"/>
                </a:lnTo>
                <a:lnTo>
                  <a:pt x="402818" y="1142758"/>
                </a:lnTo>
                <a:lnTo>
                  <a:pt x="402780" y="1142987"/>
                </a:lnTo>
                <a:lnTo>
                  <a:pt x="398513" y="1170851"/>
                </a:lnTo>
                <a:lnTo>
                  <a:pt x="399186" y="1171105"/>
                </a:lnTo>
                <a:lnTo>
                  <a:pt x="399821" y="1171333"/>
                </a:lnTo>
                <a:lnTo>
                  <a:pt x="400240" y="1171473"/>
                </a:lnTo>
                <a:lnTo>
                  <a:pt x="401485" y="1171968"/>
                </a:lnTo>
                <a:lnTo>
                  <a:pt x="400380" y="1171473"/>
                </a:lnTo>
                <a:lnTo>
                  <a:pt x="400672" y="1171587"/>
                </a:lnTo>
                <a:lnTo>
                  <a:pt x="401485" y="1171968"/>
                </a:lnTo>
                <a:lnTo>
                  <a:pt x="402640" y="1172578"/>
                </a:lnTo>
                <a:lnTo>
                  <a:pt x="401624" y="1171968"/>
                </a:lnTo>
                <a:lnTo>
                  <a:pt x="408279" y="1179195"/>
                </a:lnTo>
                <a:lnTo>
                  <a:pt x="431063" y="1170851"/>
                </a:lnTo>
                <a:lnTo>
                  <a:pt x="435063" y="1169390"/>
                </a:lnTo>
                <a:close/>
              </a:path>
              <a:path w="3966210" h="2454275">
                <a:moveTo>
                  <a:pt x="437692" y="1259814"/>
                </a:moveTo>
                <a:lnTo>
                  <a:pt x="409117" y="1259814"/>
                </a:lnTo>
                <a:lnTo>
                  <a:pt x="409117" y="1288389"/>
                </a:lnTo>
                <a:lnTo>
                  <a:pt x="437692" y="1288389"/>
                </a:lnTo>
                <a:lnTo>
                  <a:pt x="437692" y="1259814"/>
                </a:lnTo>
                <a:close/>
              </a:path>
              <a:path w="3966210" h="2454275">
                <a:moveTo>
                  <a:pt x="437692" y="1202664"/>
                </a:moveTo>
                <a:lnTo>
                  <a:pt x="409117" y="1202664"/>
                </a:lnTo>
                <a:lnTo>
                  <a:pt x="409117" y="1231239"/>
                </a:lnTo>
                <a:lnTo>
                  <a:pt x="437692" y="1231239"/>
                </a:lnTo>
                <a:lnTo>
                  <a:pt x="437692" y="1202664"/>
                </a:lnTo>
                <a:close/>
              </a:path>
              <a:path w="3966210" h="2454275">
                <a:moveTo>
                  <a:pt x="438238" y="2425217"/>
                </a:moveTo>
                <a:lnTo>
                  <a:pt x="409663" y="2425217"/>
                </a:lnTo>
                <a:lnTo>
                  <a:pt x="409663" y="2453792"/>
                </a:lnTo>
                <a:lnTo>
                  <a:pt x="438238" y="2453792"/>
                </a:lnTo>
                <a:lnTo>
                  <a:pt x="438238" y="2425217"/>
                </a:lnTo>
                <a:close/>
              </a:path>
              <a:path w="3966210" h="2454275">
                <a:moveTo>
                  <a:pt x="448297" y="1663966"/>
                </a:moveTo>
                <a:lnTo>
                  <a:pt x="431482" y="1645475"/>
                </a:lnTo>
                <a:lnTo>
                  <a:pt x="431126" y="1645081"/>
                </a:lnTo>
                <a:lnTo>
                  <a:pt x="430682" y="1644586"/>
                </a:lnTo>
                <a:lnTo>
                  <a:pt x="430123" y="1643976"/>
                </a:lnTo>
                <a:lnTo>
                  <a:pt x="429475" y="1643265"/>
                </a:lnTo>
                <a:lnTo>
                  <a:pt x="429133" y="1642821"/>
                </a:lnTo>
                <a:lnTo>
                  <a:pt x="428586" y="1643265"/>
                </a:lnTo>
                <a:lnTo>
                  <a:pt x="427532" y="1643976"/>
                </a:lnTo>
                <a:lnTo>
                  <a:pt x="427024" y="1644230"/>
                </a:lnTo>
                <a:lnTo>
                  <a:pt x="426300" y="1644586"/>
                </a:lnTo>
                <a:lnTo>
                  <a:pt x="426427" y="1644586"/>
                </a:lnTo>
                <a:lnTo>
                  <a:pt x="425297" y="1645081"/>
                </a:lnTo>
                <a:lnTo>
                  <a:pt x="424624" y="1645259"/>
                </a:lnTo>
                <a:lnTo>
                  <a:pt x="423748" y="1645475"/>
                </a:lnTo>
                <a:lnTo>
                  <a:pt x="424002" y="1645475"/>
                </a:lnTo>
                <a:lnTo>
                  <a:pt x="422719" y="1645742"/>
                </a:lnTo>
                <a:lnTo>
                  <a:pt x="423951" y="1645488"/>
                </a:lnTo>
                <a:lnTo>
                  <a:pt x="423341" y="1645589"/>
                </a:lnTo>
                <a:lnTo>
                  <a:pt x="422325" y="1645742"/>
                </a:lnTo>
                <a:lnTo>
                  <a:pt x="411759" y="1645742"/>
                </a:lnTo>
                <a:lnTo>
                  <a:pt x="411759" y="1674444"/>
                </a:lnTo>
                <a:lnTo>
                  <a:pt x="421055" y="1674444"/>
                </a:lnTo>
                <a:lnTo>
                  <a:pt x="424942" y="1674241"/>
                </a:lnTo>
                <a:lnTo>
                  <a:pt x="447243" y="1664931"/>
                </a:lnTo>
                <a:lnTo>
                  <a:pt x="448297" y="1663966"/>
                </a:lnTo>
                <a:close/>
              </a:path>
              <a:path w="3966210" h="2454275">
                <a:moveTo>
                  <a:pt x="456272" y="1767573"/>
                </a:moveTo>
                <a:lnTo>
                  <a:pt x="427697" y="1767573"/>
                </a:lnTo>
                <a:lnTo>
                  <a:pt x="427697" y="1796148"/>
                </a:lnTo>
                <a:lnTo>
                  <a:pt x="456272" y="1796148"/>
                </a:lnTo>
                <a:lnTo>
                  <a:pt x="456272" y="1767573"/>
                </a:lnTo>
                <a:close/>
              </a:path>
              <a:path w="3966210" h="2454275">
                <a:moveTo>
                  <a:pt x="459778" y="1508582"/>
                </a:moveTo>
                <a:lnTo>
                  <a:pt x="429082" y="1482178"/>
                </a:lnTo>
                <a:lnTo>
                  <a:pt x="427532" y="1481950"/>
                </a:lnTo>
                <a:lnTo>
                  <a:pt x="427494" y="1482178"/>
                </a:lnTo>
                <a:lnTo>
                  <a:pt x="423227" y="1510042"/>
                </a:lnTo>
                <a:lnTo>
                  <a:pt x="423900" y="1510296"/>
                </a:lnTo>
                <a:lnTo>
                  <a:pt x="424535" y="1510525"/>
                </a:lnTo>
                <a:lnTo>
                  <a:pt x="424954" y="1510665"/>
                </a:lnTo>
                <a:lnTo>
                  <a:pt x="426186" y="1511160"/>
                </a:lnTo>
                <a:lnTo>
                  <a:pt x="425094" y="1510665"/>
                </a:lnTo>
                <a:lnTo>
                  <a:pt x="425373" y="1510766"/>
                </a:lnTo>
                <a:lnTo>
                  <a:pt x="426186" y="1511160"/>
                </a:lnTo>
                <a:lnTo>
                  <a:pt x="427355" y="1511769"/>
                </a:lnTo>
                <a:lnTo>
                  <a:pt x="426339" y="1511160"/>
                </a:lnTo>
                <a:lnTo>
                  <a:pt x="432993" y="1518386"/>
                </a:lnTo>
                <a:lnTo>
                  <a:pt x="455777" y="1510042"/>
                </a:lnTo>
                <a:lnTo>
                  <a:pt x="459778" y="1508582"/>
                </a:lnTo>
                <a:close/>
              </a:path>
              <a:path w="3966210" h="2454275">
                <a:moveTo>
                  <a:pt x="462407" y="1599006"/>
                </a:moveTo>
                <a:lnTo>
                  <a:pt x="433832" y="1599006"/>
                </a:lnTo>
                <a:lnTo>
                  <a:pt x="433832" y="1627581"/>
                </a:lnTo>
                <a:lnTo>
                  <a:pt x="462407" y="1627581"/>
                </a:lnTo>
                <a:lnTo>
                  <a:pt x="462407" y="1599006"/>
                </a:lnTo>
                <a:close/>
              </a:path>
              <a:path w="3966210" h="2454275">
                <a:moveTo>
                  <a:pt x="462407" y="1541856"/>
                </a:moveTo>
                <a:lnTo>
                  <a:pt x="433832" y="1541856"/>
                </a:lnTo>
                <a:lnTo>
                  <a:pt x="433832" y="1570431"/>
                </a:lnTo>
                <a:lnTo>
                  <a:pt x="462407" y="1570431"/>
                </a:lnTo>
                <a:lnTo>
                  <a:pt x="462407" y="1541856"/>
                </a:lnTo>
                <a:close/>
              </a:path>
              <a:path w="3966210" h="2454275">
                <a:moveTo>
                  <a:pt x="463651" y="330390"/>
                </a:moveTo>
                <a:lnTo>
                  <a:pt x="435076" y="330390"/>
                </a:lnTo>
                <a:lnTo>
                  <a:pt x="435076" y="358965"/>
                </a:lnTo>
                <a:lnTo>
                  <a:pt x="463651" y="358965"/>
                </a:lnTo>
                <a:lnTo>
                  <a:pt x="463651" y="330390"/>
                </a:lnTo>
                <a:close/>
              </a:path>
              <a:path w="3966210" h="2454275">
                <a:moveTo>
                  <a:pt x="470039" y="494906"/>
                </a:moveTo>
                <a:lnTo>
                  <a:pt x="441464" y="494906"/>
                </a:lnTo>
                <a:lnTo>
                  <a:pt x="441464" y="523481"/>
                </a:lnTo>
                <a:lnTo>
                  <a:pt x="470039" y="523481"/>
                </a:lnTo>
                <a:lnTo>
                  <a:pt x="470039" y="494906"/>
                </a:lnTo>
                <a:close/>
              </a:path>
              <a:path w="3966210" h="2454275">
                <a:moveTo>
                  <a:pt x="495388" y="2425217"/>
                </a:moveTo>
                <a:lnTo>
                  <a:pt x="466813" y="2425217"/>
                </a:lnTo>
                <a:lnTo>
                  <a:pt x="466813" y="2453792"/>
                </a:lnTo>
                <a:lnTo>
                  <a:pt x="495388" y="2453792"/>
                </a:lnTo>
                <a:lnTo>
                  <a:pt x="495388" y="2425217"/>
                </a:lnTo>
                <a:close/>
              </a:path>
              <a:path w="3966210" h="2454275">
                <a:moveTo>
                  <a:pt x="513422" y="1767573"/>
                </a:moveTo>
                <a:lnTo>
                  <a:pt x="484847" y="1767573"/>
                </a:lnTo>
                <a:lnTo>
                  <a:pt x="484847" y="1796148"/>
                </a:lnTo>
                <a:lnTo>
                  <a:pt x="513422" y="1796148"/>
                </a:lnTo>
                <a:lnTo>
                  <a:pt x="513422" y="1767573"/>
                </a:lnTo>
                <a:close/>
              </a:path>
              <a:path w="3966210" h="2454275">
                <a:moveTo>
                  <a:pt x="520801" y="330390"/>
                </a:moveTo>
                <a:lnTo>
                  <a:pt x="492226" y="330390"/>
                </a:lnTo>
                <a:lnTo>
                  <a:pt x="492226" y="358965"/>
                </a:lnTo>
                <a:lnTo>
                  <a:pt x="520801" y="358965"/>
                </a:lnTo>
                <a:lnTo>
                  <a:pt x="520801" y="330390"/>
                </a:lnTo>
                <a:close/>
              </a:path>
              <a:path w="3966210" h="2454275">
                <a:moveTo>
                  <a:pt x="527189" y="494906"/>
                </a:moveTo>
                <a:lnTo>
                  <a:pt x="498614" y="494906"/>
                </a:lnTo>
                <a:lnTo>
                  <a:pt x="498614" y="523481"/>
                </a:lnTo>
                <a:lnTo>
                  <a:pt x="527189" y="523481"/>
                </a:lnTo>
                <a:lnTo>
                  <a:pt x="527189" y="494906"/>
                </a:lnTo>
                <a:close/>
              </a:path>
              <a:path w="3966210" h="2454275">
                <a:moveTo>
                  <a:pt x="552538" y="2425217"/>
                </a:moveTo>
                <a:lnTo>
                  <a:pt x="523963" y="2425217"/>
                </a:lnTo>
                <a:lnTo>
                  <a:pt x="523963" y="2453792"/>
                </a:lnTo>
                <a:lnTo>
                  <a:pt x="552538" y="2453792"/>
                </a:lnTo>
                <a:lnTo>
                  <a:pt x="552538" y="2425217"/>
                </a:lnTo>
                <a:close/>
              </a:path>
              <a:path w="3966210" h="2454275">
                <a:moveTo>
                  <a:pt x="570572" y="1767573"/>
                </a:moveTo>
                <a:lnTo>
                  <a:pt x="541997" y="1767573"/>
                </a:lnTo>
                <a:lnTo>
                  <a:pt x="541997" y="1796148"/>
                </a:lnTo>
                <a:lnTo>
                  <a:pt x="570572" y="1796148"/>
                </a:lnTo>
                <a:lnTo>
                  <a:pt x="570572" y="1767573"/>
                </a:lnTo>
                <a:close/>
              </a:path>
              <a:path w="3966210" h="2454275">
                <a:moveTo>
                  <a:pt x="577951" y="330390"/>
                </a:moveTo>
                <a:lnTo>
                  <a:pt x="549376" y="330390"/>
                </a:lnTo>
                <a:lnTo>
                  <a:pt x="549376" y="358965"/>
                </a:lnTo>
                <a:lnTo>
                  <a:pt x="577951" y="358965"/>
                </a:lnTo>
                <a:lnTo>
                  <a:pt x="577951" y="330390"/>
                </a:lnTo>
                <a:close/>
              </a:path>
              <a:path w="3966210" h="2454275">
                <a:moveTo>
                  <a:pt x="584339" y="494906"/>
                </a:moveTo>
                <a:lnTo>
                  <a:pt x="555764" y="494906"/>
                </a:lnTo>
                <a:lnTo>
                  <a:pt x="555764" y="523481"/>
                </a:lnTo>
                <a:lnTo>
                  <a:pt x="584339" y="523481"/>
                </a:lnTo>
                <a:lnTo>
                  <a:pt x="584339" y="494906"/>
                </a:lnTo>
                <a:close/>
              </a:path>
              <a:path w="3966210" h="2454275">
                <a:moveTo>
                  <a:pt x="609688" y="2425217"/>
                </a:moveTo>
                <a:lnTo>
                  <a:pt x="581113" y="2425217"/>
                </a:lnTo>
                <a:lnTo>
                  <a:pt x="581113" y="2453792"/>
                </a:lnTo>
                <a:lnTo>
                  <a:pt x="609688" y="2453792"/>
                </a:lnTo>
                <a:lnTo>
                  <a:pt x="609688" y="2425217"/>
                </a:lnTo>
                <a:close/>
              </a:path>
              <a:path w="3966210" h="2454275">
                <a:moveTo>
                  <a:pt x="627722" y="1767573"/>
                </a:moveTo>
                <a:lnTo>
                  <a:pt x="599147" y="1767573"/>
                </a:lnTo>
                <a:lnTo>
                  <a:pt x="599147" y="1796148"/>
                </a:lnTo>
                <a:lnTo>
                  <a:pt x="627722" y="1796148"/>
                </a:lnTo>
                <a:lnTo>
                  <a:pt x="627722" y="1767573"/>
                </a:lnTo>
                <a:close/>
              </a:path>
              <a:path w="3966210" h="2454275">
                <a:moveTo>
                  <a:pt x="635101" y="330390"/>
                </a:moveTo>
                <a:lnTo>
                  <a:pt x="606526" y="330390"/>
                </a:lnTo>
                <a:lnTo>
                  <a:pt x="606526" y="358965"/>
                </a:lnTo>
                <a:lnTo>
                  <a:pt x="635101" y="358965"/>
                </a:lnTo>
                <a:lnTo>
                  <a:pt x="635101" y="330390"/>
                </a:lnTo>
                <a:close/>
              </a:path>
              <a:path w="3966210" h="2454275">
                <a:moveTo>
                  <a:pt x="641489" y="494906"/>
                </a:moveTo>
                <a:lnTo>
                  <a:pt x="612914" y="494906"/>
                </a:lnTo>
                <a:lnTo>
                  <a:pt x="612914" y="523481"/>
                </a:lnTo>
                <a:lnTo>
                  <a:pt x="641489" y="523481"/>
                </a:lnTo>
                <a:lnTo>
                  <a:pt x="641489" y="494906"/>
                </a:lnTo>
                <a:close/>
              </a:path>
              <a:path w="3966210" h="2454275">
                <a:moveTo>
                  <a:pt x="666838" y="2425217"/>
                </a:moveTo>
                <a:lnTo>
                  <a:pt x="638263" y="2425217"/>
                </a:lnTo>
                <a:lnTo>
                  <a:pt x="638263" y="2453792"/>
                </a:lnTo>
                <a:lnTo>
                  <a:pt x="666838" y="2453792"/>
                </a:lnTo>
                <a:lnTo>
                  <a:pt x="666838" y="2425217"/>
                </a:lnTo>
                <a:close/>
              </a:path>
              <a:path w="3966210" h="2454275">
                <a:moveTo>
                  <a:pt x="684872" y="1767573"/>
                </a:moveTo>
                <a:lnTo>
                  <a:pt x="656297" y="1767573"/>
                </a:lnTo>
                <a:lnTo>
                  <a:pt x="656297" y="1796148"/>
                </a:lnTo>
                <a:lnTo>
                  <a:pt x="684872" y="1796148"/>
                </a:lnTo>
                <a:lnTo>
                  <a:pt x="684872" y="1767573"/>
                </a:lnTo>
                <a:close/>
              </a:path>
              <a:path w="3966210" h="2454275">
                <a:moveTo>
                  <a:pt x="692251" y="330390"/>
                </a:moveTo>
                <a:lnTo>
                  <a:pt x="663676" y="330390"/>
                </a:lnTo>
                <a:lnTo>
                  <a:pt x="663676" y="358965"/>
                </a:lnTo>
                <a:lnTo>
                  <a:pt x="692251" y="358965"/>
                </a:lnTo>
                <a:lnTo>
                  <a:pt x="692251" y="330390"/>
                </a:lnTo>
                <a:close/>
              </a:path>
              <a:path w="3966210" h="2454275">
                <a:moveTo>
                  <a:pt x="698639" y="494906"/>
                </a:moveTo>
                <a:lnTo>
                  <a:pt x="670064" y="494906"/>
                </a:lnTo>
                <a:lnTo>
                  <a:pt x="670064" y="523481"/>
                </a:lnTo>
                <a:lnTo>
                  <a:pt x="698639" y="523481"/>
                </a:lnTo>
                <a:lnTo>
                  <a:pt x="698639" y="494906"/>
                </a:lnTo>
                <a:close/>
              </a:path>
              <a:path w="3966210" h="2454275">
                <a:moveTo>
                  <a:pt x="723988" y="2425217"/>
                </a:moveTo>
                <a:lnTo>
                  <a:pt x="695413" y="2425217"/>
                </a:lnTo>
                <a:lnTo>
                  <a:pt x="695413" y="2453792"/>
                </a:lnTo>
                <a:lnTo>
                  <a:pt x="723988" y="2453792"/>
                </a:lnTo>
                <a:lnTo>
                  <a:pt x="723988" y="2425217"/>
                </a:lnTo>
                <a:close/>
              </a:path>
              <a:path w="3966210" h="2454275">
                <a:moveTo>
                  <a:pt x="742022" y="1767573"/>
                </a:moveTo>
                <a:lnTo>
                  <a:pt x="713447" y="1767573"/>
                </a:lnTo>
                <a:lnTo>
                  <a:pt x="713447" y="1796148"/>
                </a:lnTo>
                <a:lnTo>
                  <a:pt x="742022" y="1796148"/>
                </a:lnTo>
                <a:lnTo>
                  <a:pt x="742022" y="1767573"/>
                </a:lnTo>
                <a:close/>
              </a:path>
              <a:path w="3966210" h="2454275">
                <a:moveTo>
                  <a:pt x="749401" y="330390"/>
                </a:moveTo>
                <a:lnTo>
                  <a:pt x="720826" y="330390"/>
                </a:lnTo>
                <a:lnTo>
                  <a:pt x="720826" y="358965"/>
                </a:lnTo>
                <a:lnTo>
                  <a:pt x="749401" y="358965"/>
                </a:lnTo>
                <a:lnTo>
                  <a:pt x="749401" y="330390"/>
                </a:lnTo>
                <a:close/>
              </a:path>
              <a:path w="3966210" h="2454275">
                <a:moveTo>
                  <a:pt x="755789" y="494906"/>
                </a:moveTo>
                <a:lnTo>
                  <a:pt x="727214" y="494906"/>
                </a:lnTo>
                <a:lnTo>
                  <a:pt x="727214" y="523481"/>
                </a:lnTo>
                <a:lnTo>
                  <a:pt x="755789" y="523481"/>
                </a:lnTo>
                <a:lnTo>
                  <a:pt x="755789" y="494906"/>
                </a:lnTo>
                <a:close/>
              </a:path>
              <a:path w="3966210" h="2454275">
                <a:moveTo>
                  <a:pt x="781138" y="2425217"/>
                </a:moveTo>
                <a:lnTo>
                  <a:pt x="752563" y="2425217"/>
                </a:lnTo>
                <a:lnTo>
                  <a:pt x="752563" y="2453792"/>
                </a:lnTo>
                <a:lnTo>
                  <a:pt x="781138" y="2453792"/>
                </a:lnTo>
                <a:lnTo>
                  <a:pt x="781138" y="2425217"/>
                </a:lnTo>
                <a:close/>
              </a:path>
              <a:path w="3966210" h="2454275">
                <a:moveTo>
                  <a:pt x="799172" y="1767573"/>
                </a:moveTo>
                <a:lnTo>
                  <a:pt x="770597" y="1767573"/>
                </a:lnTo>
                <a:lnTo>
                  <a:pt x="770597" y="1796148"/>
                </a:lnTo>
                <a:lnTo>
                  <a:pt x="799172" y="1796148"/>
                </a:lnTo>
                <a:lnTo>
                  <a:pt x="799172" y="1767573"/>
                </a:lnTo>
                <a:close/>
              </a:path>
              <a:path w="3966210" h="2454275">
                <a:moveTo>
                  <a:pt x="806551" y="330390"/>
                </a:moveTo>
                <a:lnTo>
                  <a:pt x="777976" y="330390"/>
                </a:lnTo>
                <a:lnTo>
                  <a:pt x="777976" y="358965"/>
                </a:lnTo>
                <a:lnTo>
                  <a:pt x="806551" y="358965"/>
                </a:lnTo>
                <a:lnTo>
                  <a:pt x="806551" y="330390"/>
                </a:lnTo>
                <a:close/>
              </a:path>
              <a:path w="3966210" h="2454275">
                <a:moveTo>
                  <a:pt x="812939" y="494906"/>
                </a:moveTo>
                <a:lnTo>
                  <a:pt x="784364" y="494906"/>
                </a:lnTo>
                <a:lnTo>
                  <a:pt x="784364" y="523481"/>
                </a:lnTo>
                <a:lnTo>
                  <a:pt x="812939" y="523481"/>
                </a:lnTo>
                <a:lnTo>
                  <a:pt x="812939" y="494906"/>
                </a:lnTo>
                <a:close/>
              </a:path>
              <a:path w="3966210" h="2454275">
                <a:moveTo>
                  <a:pt x="838288" y="2425217"/>
                </a:moveTo>
                <a:lnTo>
                  <a:pt x="809713" y="2425217"/>
                </a:lnTo>
                <a:lnTo>
                  <a:pt x="809713" y="2453792"/>
                </a:lnTo>
                <a:lnTo>
                  <a:pt x="838288" y="2453792"/>
                </a:lnTo>
                <a:lnTo>
                  <a:pt x="838288" y="2425217"/>
                </a:lnTo>
                <a:close/>
              </a:path>
              <a:path w="3966210" h="2454275">
                <a:moveTo>
                  <a:pt x="856322" y="1767573"/>
                </a:moveTo>
                <a:lnTo>
                  <a:pt x="827747" y="1767573"/>
                </a:lnTo>
                <a:lnTo>
                  <a:pt x="827747" y="1796148"/>
                </a:lnTo>
                <a:lnTo>
                  <a:pt x="856322" y="1796148"/>
                </a:lnTo>
                <a:lnTo>
                  <a:pt x="856322" y="1767573"/>
                </a:lnTo>
                <a:close/>
              </a:path>
              <a:path w="3966210" h="2454275">
                <a:moveTo>
                  <a:pt x="863701" y="330390"/>
                </a:moveTo>
                <a:lnTo>
                  <a:pt x="835113" y="330390"/>
                </a:lnTo>
                <a:lnTo>
                  <a:pt x="835113" y="358965"/>
                </a:lnTo>
                <a:lnTo>
                  <a:pt x="863701" y="358965"/>
                </a:lnTo>
                <a:lnTo>
                  <a:pt x="863701" y="330390"/>
                </a:lnTo>
                <a:close/>
              </a:path>
              <a:path w="3966210" h="2454275">
                <a:moveTo>
                  <a:pt x="870089" y="494906"/>
                </a:moveTo>
                <a:lnTo>
                  <a:pt x="841514" y="494906"/>
                </a:lnTo>
                <a:lnTo>
                  <a:pt x="841514" y="523481"/>
                </a:lnTo>
                <a:lnTo>
                  <a:pt x="870089" y="523481"/>
                </a:lnTo>
                <a:lnTo>
                  <a:pt x="870089" y="494906"/>
                </a:lnTo>
                <a:close/>
              </a:path>
              <a:path w="3966210" h="2454275">
                <a:moveTo>
                  <a:pt x="895438" y="2425217"/>
                </a:moveTo>
                <a:lnTo>
                  <a:pt x="866863" y="2425217"/>
                </a:lnTo>
                <a:lnTo>
                  <a:pt x="866863" y="2453792"/>
                </a:lnTo>
                <a:lnTo>
                  <a:pt x="895438" y="2453792"/>
                </a:lnTo>
                <a:lnTo>
                  <a:pt x="895438" y="2425217"/>
                </a:lnTo>
                <a:close/>
              </a:path>
              <a:path w="3966210" h="2454275">
                <a:moveTo>
                  <a:pt x="913472" y="1767573"/>
                </a:moveTo>
                <a:lnTo>
                  <a:pt x="884897" y="1767573"/>
                </a:lnTo>
                <a:lnTo>
                  <a:pt x="884897" y="1796148"/>
                </a:lnTo>
                <a:lnTo>
                  <a:pt x="913472" y="1796148"/>
                </a:lnTo>
                <a:lnTo>
                  <a:pt x="913472" y="1767573"/>
                </a:lnTo>
                <a:close/>
              </a:path>
              <a:path w="3966210" h="2454275">
                <a:moveTo>
                  <a:pt x="920851" y="330390"/>
                </a:moveTo>
                <a:lnTo>
                  <a:pt x="892276" y="330390"/>
                </a:lnTo>
                <a:lnTo>
                  <a:pt x="892276" y="358965"/>
                </a:lnTo>
                <a:lnTo>
                  <a:pt x="920851" y="358965"/>
                </a:lnTo>
                <a:lnTo>
                  <a:pt x="920851" y="330390"/>
                </a:lnTo>
                <a:close/>
              </a:path>
              <a:path w="3966210" h="2454275">
                <a:moveTo>
                  <a:pt x="927239" y="494906"/>
                </a:moveTo>
                <a:lnTo>
                  <a:pt x="898664" y="494906"/>
                </a:lnTo>
                <a:lnTo>
                  <a:pt x="898664" y="523481"/>
                </a:lnTo>
                <a:lnTo>
                  <a:pt x="927239" y="523481"/>
                </a:lnTo>
                <a:lnTo>
                  <a:pt x="927239" y="494906"/>
                </a:lnTo>
                <a:close/>
              </a:path>
              <a:path w="3966210" h="2454275">
                <a:moveTo>
                  <a:pt x="952588" y="2425217"/>
                </a:moveTo>
                <a:lnTo>
                  <a:pt x="924013" y="2425217"/>
                </a:lnTo>
                <a:lnTo>
                  <a:pt x="924013" y="2453792"/>
                </a:lnTo>
                <a:lnTo>
                  <a:pt x="952588" y="2453792"/>
                </a:lnTo>
                <a:lnTo>
                  <a:pt x="952588" y="2425217"/>
                </a:lnTo>
                <a:close/>
              </a:path>
              <a:path w="3966210" h="2454275">
                <a:moveTo>
                  <a:pt x="970622" y="1767573"/>
                </a:moveTo>
                <a:lnTo>
                  <a:pt x="942047" y="1767573"/>
                </a:lnTo>
                <a:lnTo>
                  <a:pt x="942047" y="1796148"/>
                </a:lnTo>
                <a:lnTo>
                  <a:pt x="970622" y="1796148"/>
                </a:lnTo>
                <a:lnTo>
                  <a:pt x="970622" y="1767573"/>
                </a:lnTo>
                <a:close/>
              </a:path>
              <a:path w="3966210" h="2454275">
                <a:moveTo>
                  <a:pt x="978001" y="330390"/>
                </a:moveTo>
                <a:lnTo>
                  <a:pt x="949426" y="330390"/>
                </a:lnTo>
                <a:lnTo>
                  <a:pt x="949426" y="358965"/>
                </a:lnTo>
                <a:lnTo>
                  <a:pt x="978001" y="358965"/>
                </a:lnTo>
                <a:lnTo>
                  <a:pt x="978001" y="330390"/>
                </a:lnTo>
                <a:close/>
              </a:path>
              <a:path w="3966210" h="2454275">
                <a:moveTo>
                  <a:pt x="984389" y="494906"/>
                </a:moveTo>
                <a:lnTo>
                  <a:pt x="955814" y="494906"/>
                </a:lnTo>
                <a:lnTo>
                  <a:pt x="955814" y="523481"/>
                </a:lnTo>
                <a:lnTo>
                  <a:pt x="984389" y="523481"/>
                </a:lnTo>
                <a:lnTo>
                  <a:pt x="984389" y="494906"/>
                </a:lnTo>
                <a:close/>
              </a:path>
              <a:path w="3966210" h="2454275">
                <a:moveTo>
                  <a:pt x="1009738" y="2425217"/>
                </a:moveTo>
                <a:lnTo>
                  <a:pt x="981163" y="2425217"/>
                </a:lnTo>
                <a:lnTo>
                  <a:pt x="981163" y="2453792"/>
                </a:lnTo>
                <a:lnTo>
                  <a:pt x="1009738" y="2453792"/>
                </a:lnTo>
                <a:lnTo>
                  <a:pt x="1009738" y="2425217"/>
                </a:lnTo>
                <a:close/>
              </a:path>
              <a:path w="3966210" h="2454275">
                <a:moveTo>
                  <a:pt x="1027772" y="1767573"/>
                </a:moveTo>
                <a:lnTo>
                  <a:pt x="999197" y="1767573"/>
                </a:lnTo>
                <a:lnTo>
                  <a:pt x="999197" y="1796148"/>
                </a:lnTo>
                <a:lnTo>
                  <a:pt x="1027772" y="1796148"/>
                </a:lnTo>
                <a:lnTo>
                  <a:pt x="1027772" y="1767573"/>
                </a:lnTo>
                <a:close/>
              </a:path>
              <a:path w="3966210" h="2454275">
                <a:moveTo>
                  <a:pt x="1035151" y="330390"/>
                </a:moveTo>
                <a:lnTo>
                  <a:pt x="1006576" y="330390"/>
                </a:lnTo>
                <a:lnTo>
                  <a:pt x="1006576" y="358965"/>
                </a:lnTo>
                <a:lnTo>
                  <a:pt x="1035151" y="358965"/>
                </a:lnTo>
                <a:lnTo>
                  <a:pt x="1035151" y="330390"/>
                </a:lnTo>
                <a:close/>
              </a:path>
              <a:path w="3966210" h="2454275">
                <a:moveTo>
                  <a:pt x="1041539" y="494906"/>
                </a:moveTo>
                <a:lnTo>
                  <a:pt x="1012964" y="494906"/>
                </a:lnTo>
                <a:lnTo>
                  <a:pt x="1012964" y="523481"/>
                </a:lnTo>
                <a:lnTo>
                  <a:pt x="1041539" y="523481"/>
                </a:lnTo>
                <a:lnTo>
                  <a:pt x="1041539" y="494906"/>
                </a:lnTo>
                <a:close/>
              </a:path>
              <a:path w="3966210" h="2454275">
                <a:moveTo>
                  <a:pt x="1066888" y="2425217"/>
                </a:moveTo>
                <a:lnTo>
                  <a:pt x="1038313" y="2425217"/>
                </a:lnTo>
                <a:lnTo>
                  <a:pt x="1038313" y="2453792"/>
                </a:lnTo>
                <a:lnTo>
                  <a:pt x="1066888" y="2453792"/>
                </a:lnTo>
                <a:lnTo>
                  <a:pt x="1066888" y="2425217"/>
                </a:lnTo>
                <a:close/>
              </a:path>
              <a:path w="3966210" h="2454275">
                <a:moveTo>
                  <a:pt x="1074534" y="360197"/>
                </a:moveTo>
                <a:lnTo>
                  <a:pt x="1073429" y="359702"/>
                </a:lnTo>
                <a:lnTo>
                  <a:pt x="1072946" y="359587"/>
                </a:lnTo>
                <a:lnTo>
                  <a:pt x="1073289" y="359702"/>
                </a:lnTo>
                <a:lnTo>
                  <a:pt x="1074534" y="360197"/>
                </a:lnTo>
                <a:close/>
              </a:path>
              <a:path w="3966210" h="2454275">
                <a:moveTo>
                  <a:pt x="1074775" y="493623"/>
                </a:moveTo>
                <a:lnTo>
                  <a:pt x="1074254" y="493814"/>
                </a:lnTo>
                <a:lnTo>
                  <a:pt x="1073429" y="494118"/>
                </a:lnTo>
                <a:lnTo>
                  <a:pt x="1073619" y="494118"/>
                </a:lnTo>
                <a:lnTo>
                  <a:pt x="1074775" y="493623"/>
                </a:lnTo>
                <a:close/>
              </a:path>
              <a:path w="3966210" h="2454275">
                <a:moveTo>
                  <a:pt x="1084922" y="1767573"/>
                </a:moveTo>
                <a:lnTo>
                  <a:pt x="1056347" y="1767573"/>
                </a:lnTo>
                <a:lnTo>
                  <a:pt x="1056347" y="1796148"/>
                </a:lnTo>
                <a:lnTo>
                  <a:pt x="1084922" y="1796148"/>
                </a:lnTo>
                <a:lnTo>
                  <a:pt x="1084922" y="1767573"/>
                </a:lnTo>
                <a:close/>
              </a:path>
              <a:path w="3966210" h="2454275">
                <a:moveTo>
                  <a:pt x="1089837" y="493014"/>
                </a:moveTo>
                <a:lnTo>
                  <a:pt x="1082738" y="489597"/>
                </a:lnTo>
                <a:lnTo>
                  <a:pt x="1080414" y="488442"/>
                </a:lnTo>
                <a:lnTo>
                  <a:pt x="1078801" y="490588"/>
                </a:lnTo>
                <a:lnTo>
                  <a:pt x="1077912" y="491490"/>
                </a:lnTo>
                <a:lnTo>
                  <a:pt x="1076921" y="492302"/>
                </a:lnTo>
                <a:lnTo>
                  <a:pt x="1075880" y="493014"/>
                </a:lnTo>
                <a:lnTo>
                  <a:pt x="1075690" y="493115"/>
                </a:lnTo>
                <a:lnTo>
                  <a:pt x="1075905" y="493014"/>
                </a:lnTo>
                <a:lnTo>
                  <a:pt x="1089837" y="493014"/>
                </a:lnTo>
                <a:close/>
              </a:path>
              <a:path w="3966210" h="2454275">
                <a:moveTo>
                  <a:pt x="1100162" y="344385"/>
                </a:moveTo>
                <a:lnTo>
                  <a:pt x="1069403" y="330390"/>
                </a:lnTo>
                <a:lnTo>
                  <a:pt x="1063726" y="330390"/>
                </a:lnTo>
                <a:lnTo>
                  <a:pt x="1063726" y="358940"/>
                </a:lnTo>
                <a:lnTo>
                  <a:pt x="1069682" y="358940"/>
                </a:lnTo>
                <a:lnTo>
                  <a:pt x="1071613" y="359244"/>
                </a:lnTo>
                <a:lnTo>
                  <a:pt x="1072235" y="359333"/>
                </a:lnTo>
                <a:lnTo>
                  <a:pt x="1073429" y="359702"/>
                </a:lnTo>
                <a:lnTo>
                  <a:pt x="1073785" y="359841"/>
                </a:lnTo>
                <a:lnTo>
                  <a:pt x="1074534" y="360197"/>
                </a:lnTo>
                <a:lnTo>
                  <a:pt x="1075690" y="360807"/>
                </a:lnTo>
                <a:lnTo>
                  <a:pt x="1074674" y="360197"/>
                </a:lnTo>
                <a:lnTo>
                  <a:pt x="1079017" y="363601"/>
                </a:lnTo>
                <a:lnTo>
                  <a:pt x="1083703" y="359333"/>
                </a:lnTo>
                <a:lnTo>
                  <a:pt x="1100162" y="344385"/>
                </a:lnTo>
                <a:close/>
              </a:path>
              <a:path w="3966210" h="2454275">
                <a:moveTo>
                  <a:pt x="1106119" y="500849"/>
                </a:moveTo>
                <a:lnTo>
                  <a:pt x="1092949" y="494512"/>
                </a:lnTo>
                <a:lnTo>
                  <a:pt x="1092136" y="494118"/>
                </a:lnTo>
                <a:lnTo>
                  <a:pt x="1091107" y="493623"/>
                </a:lnTo>
                <a:lnTo>
                  <a:pt x="1074801" y="493623"/>
                </a:lnTo>
                <a:lnTo>
                  <a:pt x="1073632" y="494118"/>
                </a:lnTo>
                <a:lnTo>
                  <a:pt x="1072959" y="494296"/>
                </a:lnTo>
                <a:lnTo>
                  <a:pt x="1072095" y="494512"/>
                </a:lnTo>
                <a:lnTo>
                  <a:pt x="1072349" y="494512"/>
                </a:lnTo>
                <a:lnTo>
                  <a:pt x="1071067" y="494779"/>
                </a:lnTo>
                <a:lnTo>
                  <a:pt x="1072311" y="494525"/>
                </a:lnTo>
                <a:lnTo>
                  <a:pt x="1071727" y="494614"/>
                </a:lnTo>
                <a:lnTo>
                  <a:pt x="1070610" y="494779"/>
                </a:lnTo>
                <a:lnTo>
                  <a:pt x="1069390" y="494779"/>
                </a:lnTo>
                <a:lnTo>
                  <a:pt x="1070825" y="523278"/>
                </a:lnTo>
                <a:lnTo>
                  <a:pt x="1073289" y="523278"/>
                </a:lnTo>
                <a:lnTo>
                  <a:pt x="1077429" y="522643"/>
                </a:lnTo>
                <a:lnTo>
                  <a:pt x="1105725" y="501662"/>
                </a:lnTo>
                <a:lnTo>
                  <a:pt x="1106119" y="500849"/>
                </a:lnTo>
                <a:close/>
              </a:path>
              <a:path w="3966210" h="2454275">
                <a:moveTo>
                  <a:pt x="1110742" y="438023"/>
                </a:moveTo>
                <a:lnTo>
                  <a:pt x="1082167" y="438023"/>
                </a:lnTo>
                <a:lnTo>
                  <a:pt x="1082167" y="466598"/>
                </a:lnTo>
                <a:lnTo>
                  <a:pt x="1110742" y="466598"/>
                </a:lnTo>
                <a:lnTo>
                  <a:pt x="1110742" y="438023"/>
                </a:lnTo>
                <a:close/>
              </a:path>
              <a:path w="3966210" h="2454275">
                <a:moveTo>
                  <a:pt x="1110742" y="380873"/>
                </a:moveTo>
                <a:lnTo>
                  <a:pt x="1082167" y="380873"/>
                </a:lnTo>
                <a:lnTo>
                  <a:pt x="1082167" y="409448"/>
                </a:lnTo>
                <a:lnTo>
                  <a:pt x="1110742" y="409448"/>
                </a:lnTo>
                <a:lnTo>
                  <a:pt x="1110742" y="380873"/>
                </a:lnTo>
                <a:close/>
              </a:path>
              <a:path w="3966210" h="2454275">
                <a:moveTo>
                  <a:pt x="1124038" y="2425217"/>
                </a:moveTo>
                <a:lnTo>
                  <a:pt x="1095463" y="2425217"/>
                </a:lnTo>
                <a:lnTo>
                  <a:pt x="1095463" y="2453792"/>
                </a:lnTo>
                <a:lnTo>
                  <a:pt x="1124038" y="2453792"/>
                </a:lnTo>
                <a:lnTo>
                  <a:pt x="1124038" y="2425217"/>
                </a:lnTo>
                <a:close/>
              </a:path>
              <a:path w="3966210" h="2454275">
                <a:moveTo>
                  <a:pt x="1142072" y="1767573"/>
                </a:moveTo>
                <a:lnTo>
                  <a:pt x="1113497" y="1767573"/>
                </a:lnTo>
                <a:lnTo>
                  <a:pt x="1113497" y="1796148"/>
                </a:lnTo>
                <a:lnTo>
                  <a:pt x="1142072" y="1796148"/>
                </a:lnTo>
                <a:lnTo>
                  <a:pt x="1142072" y="1767573"/>
                </a:lnTo>
                <a:close/>
              </a:path>
              <a:path w="3966210" h="2454275">
                <a:moveTo>
                  <a:pt x="1181188" y="2425217"/>
                </a:moveTo>
                <a:lnTo>
                  <a:pt x="1152613" y="2425217"/>
                </a:lnTo>
                <a:lnTo>
                  <a:pt x="1152613" y="2453792"/>
                </a:lnTo>
                <a:lnTo>
                  <a:pt x="1181188" y="2453792"/>
                </a:lnTo>
                <a:lnTo>
                  <a:pt x="1181188" y="2425217"/>
                </a:lnTo>
                <a:close/>
              </a:path>
              <a:path w="3966210" h="2454275">
                <a:moveTo>
                  <a:pt x="1199222" y="1767573"/>
                </a:moveTo>
                <a:lnTo>
                  <a:pt x="1170647" y="1767573"/>
                </a:lnTo>
                <a:lnTo>
                  <a:pt x="1170647" y="1796148"/>
                </a:lnTo>
                <a:lnTo>
                  <a:pt x="1199222" y="1796148"/>
                </a:lnTo>
                <a:lnTo>
                  <a:pt x="1199222" y="1767573"/>
                </a:lnTo>
                <a:close/>
              </a:path>
              <a:path w="3966210" h="2454275">
                <a:moveTo>
                  <a:pt x="1238338" y="2425217"/>
                </a:moveTo>
                <a:lnTo>
                  <a:pt x="1209763" y="2425217"/>
                </a:lnTo>
                <a:lnTo>
                  <a:pt x="1209763" y="2453792"/>
                </a:lnTo>
                <a:lnTo>
                  <a:pt x="1238338" y="2453792"/>
                </a:lnTo>
                <a:lnTo>
                  <a:pt x="1238338" y="2425217"/>
                </a:lnTo>
                <a:close/>
              </a:path>
              <a:path w="3966210" h="2454275">
                <a:moveTo>
                  <a:pt x="1256372" y="1767573"/>
                </a:moveTo>
                <a:lnTo>
                  <a:pt x="1227797" y="1767573"/>
                </a:lnTo>
                <a:lnTo>
                  <a:pt x="1227797" y="1796148"/>
                </a:lnTo>
                <a:lnTo>
                  <a:pt x="1256372" y="1796148"/>
                </a:lnTo>
                <a:lnTo>
                  <a:pt x="1256372" y="1767573"/>
                </a:lnTo>
                <a:close/>
              </a:path>
              <a:path w="3966210" h="2454275">
                <a:moveTo>
                  <a:pt x="1295488" y="2425217"/>
                </a:moveTo>
                <a:lnTo>
                  <a:pt x="1266913" y="2425217"/>
                </a:lnTo>
                <a:lnTo>
                  <a:pt x="1266913" y="2453792"/>
                </a:lnTo>
                <a:lnTo>
                  <a:pt x="1295488" y="2453792"/>
                </a:lnTo>
                <a:lnTo>
                  <a:pt x="1295488" y="2425217"/>
                </a:lnTo>
                <a:close/>
              </a:path>
              <a:path w="3966210" h="2454275">
                <a:moveTo>
                  <a:pt x="1313522" y="1767573"/>
                </a:moveTo>
                <a:lnTo>
                  <a:pt x="1284947" y="1767573"/>
                </a:lnTo>
                <a:lnTo>
                  <a:pt x="1284947" y="1796148"/>
                </a:lnTo>
                <a:lnTo>
                  <a:pt x="1313522" y="1796148"/>
                </a:lnTo>
                <a:lnTo>
                  <a:pt x="1313522" y="1767573"/>
                </a:lnTo>
                <a:close/>
              </a:path>
              <a:path w="3966210" h="2454275">
                <a:moveTo>
                  <a:pt x="1352638" y="2425217"/>
                </a:moveTo>
                <a:lnTo>
                  <a:pt x="1324063" y="2425217"/>
                </a:lnTo>
                <a:lnTo>
                  <a:pt x="1324063" y="2453792"/>
                </a:lnTo>
                <a:lnTo>
                  <a:pt x="1352638" y="2453792"/>
                </a:lnTo>
                <a:lnTo>
                  <a:pt x="1352638" y="2425217"/>
                </a:lnTo>
                <a:close/>
              </a:path>
              <a:path w="3966210" h="2454275">
                <a:moveTo>
                  <a:pt x="1364272" y="95389"/>
                </a:moveTo>
                <a:lnTo>
                  <a:pt x="1335697" y="95389"/>
                </a:lnTo>
                <a:lnTo>
                  <a:pt x="1335697" y="123964"/>
                </a:lnTo>
                <a:lnTo>
                  <a:pt x="1349971" y="123964"/>
                </a:lnTo>
                <a:lnTo>
                  <a:pt x="1364272" y="123240"/>
                </a:lnTo>
                <a:lnTo>
                  <a:pt x="1364272" y="95389"/>
                </a:lnTo>
                <a:close/>
              </a:path>
              <a:path w="3966210" h="2454275">
                <a:moveTo>
                  <a:pt x="1364272" y="38239"/>
                </a:moveTo>
                <a:lnTo>
                  <a:pt x="1335697" y="38239"/>
                </a:lnTo>
                <a:lnTo>
                  <a:pt x="1335697" y="66814"/>
                </a:lnTo>
                <a:lnTo>
                  <a:pt x="1364272" y="66814"/>
                </a:lnTo>
                <a:lnTo>
                  <a:pt x="1364272" y="38239"/>
                </a:lnTo>
                <a:close/>
              </a:path>
              <a:path w="3966210" h="2454275">
                <a:moveTo>
                  <a:pt x="1367078" y="129921"/>
                </a:moveTo>
                <a:lnTo>
                  <a:pt x="1364272" y="123240"/>
                </a:lnTo>
                <a:lnTo>
                  <a:pt x="1337932" y="124587"/>
                </a:lnTo>
                <a:lnTo>
                  <a:pt x="1335697" y="124587"/>
                </a:lnTo>
                <a:lnTo>
                  <a:pt x="1335824" y="126936"/>
                </a:lnTo>
                <a:lnTo>
                  <a:pt x="1335938" y="128219"/>
                </a:lnTo>
                <a:lnTo>
                  <a:pt x="1336027" y="128816"/>
                </a:lnTo>
                <a:lnTo>
                  <a:pt x="1336116" y="129362"/>
                </a:lnTo>
                <a:lnTo>
                  <a:pt x="1336205" y="129921"/>
                </a:lnTo>
                <a:lnTo>
                  <a:pt x="1350022" y="152793"/>
                </a:lnTo>
                <a:lnTo>
                  <a:pt x="1366812" y="130314"/>
                </a:lnTo>
                <a:lnTo>
                  <a:pt x="1367078" y="129921"/>
                </a:lnTo>
                <a:close/>
              </a:path>
              <a:path w="3966210" h="2454275">
                <a:moveTo>
                  <a:pt x="1369809" y="28905"/>
                </a:moveTo>
                <a:lnTo>
                  <a:pt x="1369123" y="29083"/>
                </a:lnTo>
                <a:lnTo>
                  <a:pt x="1369275" y="29083"/>
                </a:lnTo>
                <a:lnTo>
                  <a:pt x="1369809" y="28905"/>
                </a:lnTo>
                <a:close/>
              </a:path>
              <a:path w="3966210" h="2454275">
                <a:moveTo>
                  <a:pt x="1370672" y="1767573"/>
                </a:moveTo>
                <a:lnTo>
                  <a:pt x="1342097" y="1767573"/>
                </a:lnTo>
                <a:lnTo>
                  <a:pt x="1342097" y="1796148"/>
                </a:lnTo>
                <a:lnTo>
                  <a:pt x="1370672" y="1796148"/>
                </a:lnTo>
                <a:lnTo>
                  <a:pt x="1370672" y="1767573"/>
                </a:lnTo>
                <a:close/>
              </a:path>
              <a:path w="3966210" h="2454275">
                <a:moveTo>
                  <a:pt x="1392605" y="0"/>
                </a:moveTo>
                <a:lnTo>
                  <a:pt x="1371561" y="0"/>
                </a:lnTo>
                <a:lnTo>
                  <a:pt x="1368234" y="177"/>
                </a:lnTo>
                <a:lnTo>
                  <a:pt x="1364627" y="723"/>
                </a:lnTo>
                <a:lnTo>
                  <a:pt x="1361147" y="1612"/>
                </a:lnTo>
                <a:lnTo>
                  <a:pt x="1359293" y="2298"/>
                </a:lnTo>
                <a:lnTo>
                  <a:pt x="1369098" y="29083"/>
                </a:lnTo>
                <a:lnTo>
                  <a:pt x="1369656" y="28867"/>
                </a:lnTo>
                <a:lnTo>
                  <a:pt x="1370253" y="28790"/>
                </a:lnTo>
                <a:lnTo>
                  <a:pt x="1372260" y="28524"/>
                </a:lnTo>
                <a:lnTo>
                  <a:pt x="1392605" y="28524"/>
                </a:lnTo>
                <a:lnTo>
                  <a:pt x="1392605" y="0"/>
                </a:lnTo>
                <a:close/>
              </a:path>
              <a:path w="3966210" h="2454275">
                <a:moveTo>
                  <a:pt x="1409788" y="2425217"/>
                </a:moveTo>
                <a:lnTo>
                  <a:pt x="1381213" y="2425217"/>
                </a:lnTo>
                <a:lnTo>
                  <a:pt x="1381213" y="2453792"/>
                </a:lnTo>
                <a:lnTo>
                  <a:pt x="1409788" y="2453792"/>
                </a:lnTo>
                <a:lnTo>
                  <a:pt x="1409788" y="2425217"/>
                </a:lnTo>
                <a:close/>
              </a:path>
              <a:path w="3966210" h="2454275">
                <a:moveTo>
                  <a:pt x="1414716" y="131610"/>
                </a:moveTo>
                <a:lnTo>
                  <a:pt x="1386141" y="131610"/>
                </a:lnTo>
                <a:lnTo>
                  <a:pt x="1386141" y="160185"/>
                </a:lnTo>
                <a:lnTo>
                  <a:pt x="1414716" y="160185"/>
                </a:lnTo>
                <a:lnTo>
                  <a:pt x="1414716" y="131610"/>
                </a:lnTo>
                <a:close/>
              </a:path>
              <a:path w="3966210" h="2454275">
                <a:moveTo>
                  <a:pt x="1427822" y="1767573"/>
                </a:moveTo>
                <a:lnTo>
                  <a:pt x="1399247" y="1767573"/>
                </a:lnTo>
                <a:lnTo>
                  <a:pt x="1399247" y="1796148"/>
                </a:lnTo>
                <a:lnTo>
                  <a:pt x="1427822" y="1796148"/>
                </a:lnTo>
                <a:lnTo>
                  <a:pt x="1427822" y="1767573"/>
                </a:lnTo>
                <a:close/>
              </a:path>
              <a:path w="3966210" h="2454275">
                <a:moveTo>
                  <a:pt x="1449755" y="0"/>
                </a:moveTo>
                <a:lnTo>
                  <a:pt x="1421180" y="0"/>
                </a:lnTo>
                <a:lnTo>
                  <a:pt x="1421180" y="28575"/>
                </a:lnTo>
                <a:lnTo>
                  <a:pt x="1449755" y="28575"/>
                </a:lnTo>
                <a:lnTo>
                  <a:pt x="1449755" y="0"/>
                </a:lnTo>
                <a:close/>
              </a:path>
              <a:path w="3966210" h="2454275">
                <a:moveTo>
                  <a:pt x="1466938" y="2425217"/>
                </a:moveTo>
                <a:lnTo>
                  <a:pt x="1438363" y="2425217"/>
                </a:lnTo>
                <a:lnTo>
                  <a:pt x="1438363" y="2453792"/>
                </a:lnTo>
                <a:lnTo>
                  <a:pt x="1466938" y="2453792"/>
                </a:lnTo>
                <a:lnTo>
                  <a:pt x="1466938" y="2425217"/>
                </a:lnTo>
                <a:close/>
              </a:path>
              <a:path w="3966210" h="2454275">
                <a:moveTo>
                  <a:pt x="1471866" y="131610"/>
                </a:moveTo>
                <a:lnTo>
                  <a:pt x="1443291" y="131610"/>
                </a:lnTo>
                <a:lnTo>
                  <a:pt x="1443291" y="160185"/>
                </a:lnTo>
                <a:lnTo>
                  <a:pt x="1471866" y="160185"/>
                </a:lnTo>
                <a:lnTo>
                  <a:pt x="1471866" y="131610"/>
                </a:lnTo>
                <a:close/>
              </a:path>
              <a:path w="3966210" h="2454275">
                <a:moveTo>
                  <a:pt x="1484972" y="1767573"/>
                </a:moveTo>
                <a:lnTo>
                  <a:pt x="1456397" y="1767573"/>
                </a:lnTo>
                <a:lnTo>
                  <a:pt x="1456397" y="1796148"/>
                </a:lnTo>
                <a:lnTo>
                  <a:pt x="1484972" y="1796148"/>
                </a:lnTo>
                <a:lnTo>
                  <a:pt x="1484972" y="1767573"/>
                </a:lnTo>
                <a:close/>
              </a:path>
              <a:path w="3966210" h="2454275">
                <a:moveTo>
                  <a:pt x="1506905" y="0"/>
                </a:moveTo>
                <a:lnTo>
                  <a:pt x="1478330" y="0"/>
                </a:lnTo>
                <a:lnTo>
                  <a:pt x="1478330" y="28575"/>
                </a:lnTo>
                <a:lnTo>
                  <a:pt x="1506905" y="28575"/>
                </a:lnTo>
                <a:lnTo>
                  <a:pt x="1506905" y="0"/>
                </a:lnTo>
                <a:close/>
              </a:path>
              <a:path w="3966210" h="2454275">
                <a:moveTo>
                  <a:pt x="1524088" y="2425217"/>
                </a:moveTo>
                <a:lnTo>
                  <a:pt x="1495513" y="2425217"/>
                </a:lnTo>
                <a:lnTo>
                  <a:pt x="1495513" y="2453792"/>
                </a:lnTo>
                <a:lnTo>
                  <a:pt x="1524088" y="2453792"/>
                </a:lnTo>
                <a:lnTo>
                  <a:pt x="1524088" y="2425217"/>
                </a:lnTo>
                <a:close/>
              </a:path>
              <a:path w="3966210" h="2454275">
                <a:moveTo>
                  <a:pt x="1529016" y="131610"/>
                </a:moveTo>
                <a:lnTo>
                  <a:pt x="1500441" y="131610"/>
                </a:lnTo>
                <a:lnTo>
                  <a:pt x="1500441" y="160185"/>
                </a:lnTo>
                <a:lnTo>
                  <a:pt x="1529016" y="160185"/>
                </a:lnTo>
                <a:lnTo>
                  <a:pt x="1529016" y="131610"/>
                </a:lnTo>
                <a:close/>
              </a:path>
              <a:path w="3966210" h="2454275">
                <a:moveTo>
                  <a:pt x="1542122" y="1767573"/>
                </a:moveTo>
                <a:lnTo>
                  <a:pt x="1513547" y="1767573"/>
                </a:lnTo>
                <a:lnTo>
                  <a:pt x="1513547" y="1796148"/>
                </a:lnTo>
                <a:lnTo>
                  <a:pt x="1542122" y="1796148"/>
                </a:lnTo>
                <a:lnTo>
                  <a:pt x="1542122" y="1767573"/>
                </a:lnTo>
                <a:close/>
              </a:path>
              <a:path w="3966210" h="2454275">
                <a:moveTo>
                  <a:pt x="1564055" y="0"/>
                </a:moveTo>
                <a:lnTo>
                  <a:pt x="1535480" y="0"/>
                </a:lnTo>
                <a:lnTo>
                  <a:pt x="1535480" y="28575"/>
                </a:lnTo>
                <a:lnTo>
                  <a:pt x="1564055" y="28575"/>
                </a:lnTo>
                <a:lnTo>
                  <a:pt x="1564055" y="0"/>
                </a:lnTo>
                <a:close/>
              </a:path>
              <a:path w="3966210" h="2454275">
                <a:moveTo>
                  <a:pt x="1581238" y="2425217"/>
                </a:moveTo>
                <a:lnTo>
                  <a:pt x="1552663" y="2425217"/>
                </a:lnTo>
                <a:lnTo>
                  <a:pt x="1552663" y="2453792"/>
                </a:lnTo>
                <a:lnTo>
                  <a:pt x="1581238" y="2453792"/>
                </a:lnTo>
                <a:lnTo>
                  <a:pt x="1581238" y="2425217"/>
                </a:lnTo>
                <a:close/>
              </a:path>
              <a:path w="3966210" h="2454275">
                <a:moveTo>
                  <a:pt x="1586166" y="131610"/>
                </a:moveTo>
                <a:lnTo>
                  <a:pt x="1557591" y="131610"/>
                </a:lnTo>
                <a:lnTo>
                  <a:pt x="1557591" y="160185"/>
                </a:lnTo>
                <a:lnTo>
                  <a:pt x="1586166" y="160185"/>
                </a:lnTo>
                <a:lnTo>
                  <a:pt x="1586166" y="131610"/>
                </a:lnTo>
                <a:close/>
              </a:path>
              <a:path w="3966210" h="2454275">
                <a:moveTo>
                  <a:pt x="1599272" y="1767573"/>
                </a:moveTo>
                <a:lnTo>
                  <a:pt x="1570697" y="1767573"/>
                </a:lnTo>
                <a:lnTo>
                  <a:pt x="1570697" y="1796148"/>
                </a:lnTo>
                <a:lnTo>
                  <a:pt x="1599272" y="1796148"/>
                </a:lnTo>
                <a:lnTo>
                  <a:pt x="1599272" y="1767573"/>
                </a:lnTo>
                <a:close/>
              </a:path>
              <a:path w="3966210" h="2454275">
                <a:moveTo>
                  <a:pt x="1621205" y="0"/>
                </a:moveTo>
                <a:lnTo>
                  <a:pt x="1592630" y="0"/>
                </a:lnTo>
                <a:lnTo>
                  <a:pt x="1592630" y="28575"/>
                </a:lnTo>
                <a:lnTo>
                  <a:pt x="1621205" y="28575"/>
                </a:lnTo>
                <a:lnTo>
                  <a:pt x="1621205" y="0"/>
                </a:lnTo>
                <a:close/>
              </a:path>
              <a:path w="3966210" h="2454275">
                <a:moveTo>
                  <a:pt x="1638388" y="2425217"/>
                </a:moveTo>
                <a:lnTo>
                  <a:pt x="1609813" y="2425217"/>
                </a:lnTo>
                <a:lnTo>
                  <a:pt x="1609813" y="2453792"/>
                </a:lnTo>
                <a:lnTo>
                  <a:pt x="1638388" y="2453792"/>
                </a:lnTo>
                <a:lnTo>
                  <a:pt x="1638388" y="2425217"/>
                </a:lnTo>
                <a:close/>
              </a:path>
              <a:path w="3966210" h="2454275">
                <a:moveTo>
                  <a:pt x="1643316" y="131610"/>
                </a:moveTo>
                <a:lnTo>
                  <a:pt x="1614741" y="131610"/>
                </a:lnTo>
                <a:lnTo>
                  <a:pt x="1614741" y="160185"/>
                </a:lnTo>
                <a:lnTo>
                  <a:pt x="1643316" y="160185"/>
                </a:lnTo>
                <a:lnTo>
                  <a:pt x="1643316" y="131610"/>
                </a:lnTo>
                <a:close/>
              </a:path>
              <a:path w="3966210" h="2454275">
                <a:moveTo>
                  <a:pt x="1656422" y="1767573"/>
                </a:moveTo>
                <a:lnTo>
                  <a:pt x="1627847" y="1767573"/>
                </a:lnTo>
                <a:lnTo>
                  <a:pt x="1627847" y="1796148"/>
                </a:lnTo>
                <a:lnTo>
                  <a:pt x="1656422" y="1796148"/>
                </a:lnTo>
                <a:lnTo>
                  <a:pt x="1656422" y="1767573"/>
                </a:lnTo>
                <a:close/>
              </a:path>
              <a:path w="3966210" h="2454275">
                <a:moveTo>
                  <a:pt x="1678355" y="0"/>
                </a:moveTo>
                <a:lnTo>
                  <a:pt x="1649780" y="0"/>
                </a:lnTo>
                <a:lnTo>
                  <a:pt x="1649780" y="28575"/>
                </a:lnTo>
                <a:lnTo>
                  <a:pt x="1678355" y="28575"/>
                </a:lnTo>
                <a:lnTo>
                  <a:pt x="1678355" y="0"/>
                </a:lnTo>
                <a:close/>
              </a:path>
              <a:path w="3966210" h="2454275">
                <a:moveTo>
                  <a:pt x="1695538" y="2425217"/>
                </a:moveTo>
                <a:lnTo>
                  <a:pt x="1666963" y="2425217"/>
                </a:lnTo>
                <a:lnTo>
                  <a:pt x="1666963" y="2453792"/>
                </a:lnTo>
                <a:lnTo>
                  <a:pt x="1695538" y="2453792"/>
                </a:lnTo>
                <a:lnTo>
                  <a:pt x="1695538" y="2425217"/>
                </a:lnTo>
                <a:close/>
              </a:path>
              <a:path w="3966210" h="2454275">
                <a:moveTo>
                  <a:pt x="1700466" y="131610"/>
                </a:moveTo>
                <a:lnTo>
                  <a:pt x="1671891" y="131610"/>
                </a:lnTo>
                <a:lnTo>
                  <a:pt x="1671891" y="160185"/>
                </a:lnTo>
                <a:lnTo>
                  <a:pt x="1700466" y="160185"/>
                </a:lnTo>
                <a:lnTo>
                  <a:pt x="1700466" y="131610"/>
                </a:lnTo>
                <a:close/>
              </a:path>
              <a:path w="3966210" h="2454275">
                <a:moveTo>
                  <a:pt x="1713572" y="1767573"/>
                </a:moveTo>
                <a:lnTo>
                  <a:pt x="1684997" y="1767573"/>
                </a:lnTo>
                <a:lnTo>
                  <a:pt x="1684997" y="1796148"/>
                </a:lnTo>
                <a:lnTo>
                  <a:pt x="1713572" y="1796148"/>
                </a:lnTo>
                <a:lnTo>
                  <a:pt x="1713572" y="1767573"/>
                </a:lnTo>
                <a:close/>
              </a:path>
              <a:path w="3966210" h="2454275">
                <a:moveTo>
                  <a:pt x="1735505" y="0"/>
                </a:moveTo>
                <a:lnTo>
                  <a:pt x="1706930" y="0"/>
                </a:lnTo>
                <a:lnTo>
                  <a:pt x="1706930" y="28575"/>
                </a:lnTo>
                <a:lnTo>
                  <a:pt x="1735505" y="28575"/>
                </a:lnTo>
                <a:lnTo>
                  <a:pt x="1735505" y="0"/>
                </a:lnTo>
                <a:close/>
              </a:path>
              <a:path w="3966210" h="2454275">
                <a:moveTo>
                  <a:pt x="1752688" y="2425217"/>
                </a:moveTo>
                <a:lnTo>
                  <a:pt x="1724113" y="2425217"/>
                </a:lnTo>
                <a:lnTo>
                  <a:pt x="1724113" y="2453792"/>
                </a:lnTo>
                <a:lnTo>
                  <a:pt x="1752688" y="2453792"/>
                </a:lnTo>
                <a:lnTo>
                  <a:pt x="1752688" y="2425217"/>
                </a:lnTo>
                <a:close/>
              </a:path>
              <a:path w="3966210" h="2454275">
                <a:moveTo>
                  <a:pt x="1757616" y="131610"/>
                </a:moveTo>
                <a:lnTo>
                  <a:pt x="1729041" y="131610"/>
                </a:lnTo>
                <a:lnTo>
                  <a:pt x="1729041" y="160185"/>
                </a:lnTo>
                <a:lnTo>
                  <a:pt x="1757616" y="160185"/>
                </a:lnTo>
                <a:lnTo>
                  <a:pt x="1757616" y="131610"/>
                </a:lnTo>
                <a:close/>
              </a:path>
              <a:path w="3966210" h="2454275">
                <a:moveTo>
                  <a:pt x="1770722" y="1767573"/>
                </a:moveTo>
                <a:lnTo>
                  <a:pt x="1742147" y="1767573"/>
                </a:lnTo>
                <a:lnTo>
                  <a:pt x="1742147" y="1796148"/>
                </a:lnTo>
                <a:lnTo>
                  <a:pt x="1770722" y="1796148"/>
                </a:lnTo>
                <a:lnTo>
                  <a:pt x="1770722" y="1767573"/>
                </a:lnTo>
                <a:close/>
              </a:path>
              <a:path w="3966210" h="2454275">
                <a:moveTo>
                  <a:pt x="1792655" y="0"/>
                </a:moveTo>
                <a:lnTo>
                  <a:pt x="1764080" y="0"/>
                </a:lnTo>
                <a:lnTo>
                  <a:pt x="1764080" y="28575"/>
                </a:lnTo>
                <a:lnTo>
                  <a:pt x="1792655" y="28575"/>
                </a:lnTo>
                <a:lnTo>
                  <a:pt x="1792655" y="0"/>
                </a:lnTo>
                <a:close/>
              </a:path>
              <a:path w="3966210" h="2454275">
                <a:moveTo>
                  <a:pt x="1809838" y="2425217"/>
                </a:moveTo>
                <a:lnTo>
                  <a:pt x="1781263" y="2425217"/>
                </a:lnTo>
                <a:lnTo>
                  <a:pt x="1781263" y="2453792"/>
                </a:lnTo>
                <a:lnTo>
                  <a:pt x="1809838" y="2453792"/>
                </a:lnTo>
                <a:lnTo>
                  <a:pt x="1809838" y="2425217"/>
                </a:lnTo>
                <a:close/>
              </a:path>
              <a:path w="3966210" h="2454275">
                <a:moveTo>
                  <a:pt x="1814766" y="131610"/>
                </a:moveTo>
                <a:lnTo>
                  <a:pt x="1786191" y="131610"/>
                </a:lnTo>
                <a:lnTo>
                  <a:pt x="1786191" y="160185"/>
                </a:lnTo>
                <a:lnTo>
                  <a:pt x="1814766" y="160185"/>
                </a:lnTo>
                <a:lnTo>
                  <a:pt x="1814766" y="131610"/>
                </a:lnTo>
                <a:close/>
              </a:path>
              <a:path w="3966210" h="2454275">
                <a:moveTo>
                  <a:pt x="1827872" y="1767573"/>
                </a:moveTo>
                <a:lnTo>
                  <a:pt x="1799297" y="1767573"/>
                </a:lnTo>
                <a:lnTo>
                  <a:pt x="1799297" y="1796148"/>
                </a:lnTo>
                <a:lnTo>
                  <a:pt x="1827872" y="1796148"/>
                </a:lnTo>
                <a:lnTo>
                  <a:pt x="1827872" y="1767573"/>
                </a:lnTo>
                <a:close/>
              </a:path>
              <a:path w="3966210" h="2454275">
                <a:moveTo>
                  <a:pt x="1849805" y="0"/>
                </a:moveTo>
                <a:lnTo>
                  <a:pt x="1821230" y="0"/>
                </a:lnTo>
                <a:lnTo>
                  <a:pt x="1821230" y="28575"/>
                </a:lnTo>
                <a:lnTo>
                  <a:pt x="1849805" y="28575"/>
                </a:lnTo>
                <a:lnTo>
                  <a:pt x="1849805" y="0"/>
                </a:lnTo>
                <a:close/>
              </a:path>
              <a:path w="3966210" h="2454275">
                <a:moveTo>
                  <a:pt x="1866988" y="2425217"/>
                </a:moveTo>
                <a:lnTo>
                  <a:pt x="1838413" y="2425217"/>
                </a:lnTo>
                <a:lnTo>
                  <a:pt x="1838413" y="2453792"/>
                </a:lnTo>
                <a:lnTo>
                  <a:pt x="1866988" y="2453792"/>
                </a:lnTo>
                <a:lnTo>
                  <a:pt x="1866988" y="2425217"/>
                </a:lnTo>
                <a:close/>
              </a:path>
              <a:path w="3966210" h="2454275">
                <a:moveTo>
                  <a:pt x="1871916" y="131610"/>
                </a:moveTo>
                <a:lnTo>
                  <a:pt x="1843341" y="131610"/>
                </a:lnTo>
                <a:lnTo>
                  <a:pt x="1843341" y="160185"/>
                </a:lnTo>
                <a:lnTo>
                  <a:pt x="1871916" y="160185"/>
                </a:lnTo>
                <a:lnTo>
                  <a:pt x="1871916" y="131610"/>
                </a:lnTo>
                <a:close/>
              </a:path>
              <a:path w="3966210" h="2454275">
                <a:moveTo>
                  <a:pt x="1885022" y="1767573"/>
                </a:moveTo>
                <a:lnTo>
                  <a:pt x="1856447" y="1767573"/>
                </a:lnTo>
                <a:lnTo>
                  <a:pt x="1856447" y="1796148"/>
                </a:lnTo>
                <a:lnTo>
                  <a:pt x="1885022" y="1796148"/>
                </a:lnTo>
                <a:lnTo>
                  <a:pt x="1885022" y="1767573"/>
                </a:lnTo>
                <a:close/>
              </a:path>
              <a:path w="3966210" h="2454275">
                <a:moveTo>
                  <a:pt x="1906955" y="0"/>
                </a:moveTo>
                <a:lnTo>
                  <a:pt x="1878380" y="0"/>
                </a:lnTo>
                <a:lnTo>
                  <a:pt x="1878380" y="28575"/>
                </a:lnTo>
                <a:lnTo>
                  <a:pt x="1906955" y="28575"/>
                </a:lnTo>
                <a:lnTo>
                  <a:pt x="1906955" y="0"/>
                </a:lnTo>
                <a:close/>
              </a:path>
              <a:path w="3966210" h="2454275">
                <a:moveTo>
                  <a:pt x="1924138" y="2425217"/>
                </a:moveTo>
                <a:lnTo>
                  <a:pt x="1895563" y="2425217"/>
                </a:lnTo>
                <a:lnTo>
                  <a:pt x="1895563" y="2453792"/>
                </a:lnTo>
                <a:lnTo>
                  <a:pt x="1924138" y="2453792"/>
                </a:lnTo>
                <a:lnTo>
                  <a:pt x="1924138" y="2425217"/>
                </a:lnTo>
                <a:close/>
              </a:path>
              <a:path w="3966210" h="2454275">
                <a:moveTo>
                  <a:pt x="1929066" y="131610"/>
                </a:moveTo>
                <a:lnTo>
                  <a:pt x="1900491" y="131610"/>
                </a:lnTo>
                <a:lnTo>
                  <a:pt x="1900491" y="160185"/>
                </a:lnTo>
                <a:lnTo>
                  <a:pt x="1929066" y="160185"/>
                </a:lnTo>
                <a:lnTo>
                  <a:pt x="1929066" y="131610"/>
                </a:lnTo>
                <a:close/>
              </a:path>
              <a:path w="3966210" h="2454275">
                <a:moveTo>
                  <a:pt x="1942172" y="1767573"/>
                </a:moveTo>
                <a:lnTo>
                  <a:pt x="1913597" y="1767573"/>
                </a:lnTo>
                <a:lnTo>
                  <a:pt x="1913597" y="1796148"/>
                </a:lnTo>
                <a:lnTo>
                  <a:pt x="1942172" y="1796148"/>
                </a:lnTo>
                <a:lnTo>
                  <a:pt x="1942172" y="1767573"/>
                </a:lnTo>
                <a:close/>
              </a:path>
              <a:path w="3966210" h="2454275">
                <a:moveTo>
                  <a:pt x="1964105" y="0"/>
                </a:moveTo>
                <a:lnTo>
                  <a:pt x="1935530" y="0"/>
                </a:lnTo>
                <a:lnTo>
                  <a:pt x="1935530" y="28575"/>
                </a:lnTo>
                <a:lnTo>
                  <a:pt x="1964105" y="28575"/>
                </a:lnTo>
                <a:lnTo>
                  <a:pt x="1964105" y="0"/>
                </a:lnTo>
                <a:close/>
              </a:path>
              <a:path w="3966210" h="2454275">
                <a:moveTo>
                  <a:pt x="1981288" y="2425217"/>
                </a:moveTo>
                <a:lnTo>
                  <a:pt x="1952713" y="2425217"/>
                </a:lnTo>
                <a:lnTo>
                  <a:pt x="1952713" y="2453792"/>
                </a:lnTo>
                <a:lnTo>
                  <a:pt x="1981288" y="2453792"/>
                </a:lnTo>
                <a:lnTo>
                  <a:pt x="1981288" y="2425217"/>
                </a:lnTo>
                <a:close/>
              </a:path>
              <a:path w="3966210" h="2454275">
                <a:moveTo>
                  <a:pt x="1986216" y="131610"/>
                </a:moveTo>
                <a:lnTo>
                  <a:pt x="1957641" y="131610"/>
                </a:lnTo>
                <a:lnTo>
                  <a:pt x="1957641" y="160185"/>
                </a:lnTo>
                <a:lnTo>
                  <a:pt x="1986216" y="160185"/>
                </a:lnTo>
                <a:lnTo>
                  <a:pt x="1986216" y="131610"/>
                </a:lnTo>
                <a:close/>
              </a:path>
              <a:path w="3966210" h="2454275">
                <a:moveTo>
                  <a:pt x="1999322" y="1767573"/>
                </a:moveTo>
                <a:lnTo>
                  <a:pt x="1970747" y="1767573"/>
                </a:lnTo>
                <a:lnTo>
                  <a:pt x="1970747" y="1796148"/>
                </a:lnTo>
                <a:lnTo>
                  <a:pt x="1999322" y="1796148"/>
                </a:lnTo>
                <a:lnTo>
                  <a:pt x="1999322" y="1767573"/>
                </a:lnTo>
                <a:close/>
              </a:path>
              <a:path w="3966210" h="2454275">
                <a:moveTo>
                  <a:pt x="2021255" y="0"/>
                </a:moveTo>
                <a:lnTo>
                  <a:pt x="1992680" y="0"/>
                </a:lnTo>
                <a:lnTo>
                  <a:pt x="1992680" y="28575"/>
                </a:lnTo>
                <a:lnTo>
                  <a:pt x="2021255" y="28575"/>
                </a:lnTo>
                <a:lnTo>
                  <a:pt x="2021255" y="0"/>
                </a:lnTo>
                <a:close/>
              </a:path>
              <a:path w="3966210" h="2454275">
                <a:moveTo>
                  <a:pt x="2038438" y="2425217"/>
                </a:moveTo>
                <a:lnTo>
                  <a:pt x="2009863" y="2425217"/>
                </a:lnTo>
                <a:lnTo>
                  <a:pt x="2009863" y="2453792"/>
                </a:lnTo>
                <a:lnTo>
                  <a:pt x="2038438" y="2453792"/>
                </a:lnTo>
                <a:lnTo>
                  <a:pt x="2038438" y="2425217"/>
                </a:lnTo>
                <a:close/>
              </a:path>
              <a:path w="3966210" h="2454275">
                <a:moveTo>
                  <a:pt x="2043366" y="131610"/>
                </a:moveTo>
                <a:lnTo>
                  <a:pt x="2014791" y="131610"/>
                </a:lnTo>
                <a:lnTo>
                  <a:pt x="2014791" y="160185"/>
                </a:lnTo>
                <a:lnTo>
                  <a:pt x="2043366" y="160185"/>
                </a:lnTo>
                <a:lnTo>
                  <a:pt x="2043366" y="131610"/>
                </a:lnTo>
                <a:close/>
              </a:path>
              <a:path w="3966210" h="2454275">
                <a:moveTo>
                  <a:pt x="2056472" y="1767573"/>
                </a:moveTo>
                <a:lnTo>
                  <a:pt x="2027897" y="1767573"/>
                </a:lnTo>
                <a:lnTo>
                  <a:pt x="2027897" y="1796148"/>
                </a:lnTo>
                <a:lnTo>
                  <a:pt x="2056472" y="1796148"/>
                </a:lnTo>
                <a:lnTo>
                  <a:pt x="2056472" y="1767573"/>
                </a:lnTo>
                <a:close/>
              </a:path>
              <a:path w="3966210" h="2454275">
                <a:moveTo>
                  <a:pt x="2078405" y="0"/>
                </a:moveTo>
                <a:lnTo>
                  <a:pt x="2049830" y="0"/>
                </a:lnTo>
                <a:lnTo>
                  <a:pt x="2049830" y="28575"/>
                </a:lnTo>
                <a:lnTo>
                  <a:pt x="2078405" y="28575"/>
                </a:lnTo>
                <a:lnTo>
                  <a:pt x="2078405" y="0"/>
                </a:lnTo>
                <a:close/>
              </a:path>
              <a:path w="3966210" h="2454275">
                <a:moveTo>
                  <a:pt x="2095588" y="2425217"/>
                </a:moveTo>
                <a:lnTo>
                  <a:pt x="2067013" y="2425217"/>
                </a:lnTo>
                <a:lnTo>
                  <a:pt x="2067013" y="2453792"/>
                </a:lnTo>
                <a:lnTo>
                  <a:pt x="2095588" y="2453792"/>
                </a:lnTo>
                <a:lnTo>
                  <a:pt x="2095588" y="2425217"/>
                </a:lnTo>
                <a:close/>
              </a:path>
              <a:path w="3966210" h="2454275">
                <a:moveTo>
                  <a:pt x="2100516" y="131610"/>
                </a:moveTo>
                <a:lnTo>
                  <a:pt x="2071941" y="131610"/>
                </a:lnTo>
                <a:lnTo>
                  <a:pt x="2071941" y="160185"/>
                </a:lnTo>
                <a:lnTo>
                  <a:pt x="2100516" y="160185"/>
                </a:lnTo>
                <a:lnTo>
                  <a:pt x="2100516" y="131610"/>
                </a:lnTo>
                <a:close/>
              </a:path>
              <a:path w="3966210" h="2454275">
                <a:moveTo>
                  <a:pt x="2113623" y="1767573"/>
                </a:moveTo>
                <a:lnTo>
                  <a:pt x="2085047" y="1767573"/>
                </a:lnTo>
                <a:lnTo>
                  <a:pt x="2085047" y="1796148"/>
                </a:lnTo>
                <a:lnTo>
                  <a:pt x="2113623" y="1796148"/>
                </a:lnTo>
                <a:lnTo>
                  <a:pt x="2113623" y="1767573"/>
                </a:lnTo>
                <a:close/>
              </a:path>
              <a:path w="3966210" h="2454275">
                <a:moveTo>
                  <a:pt x="2135555" y="0"/>
                </a:moveTo>
                <a:lnTo>
                  <a:pt x="2106980" y="0"/>
                </a:lnTo>
                <a:lnTo>
                  <a:pt x="2106980" y="28575"/>
                </a:lnTo>
                <a:lnTo>
                  <a:pt x="2135555" y="28575"/>
                </a:lnTo>
                <a:lnTo>
                  <a:pt x="2135555" y="0"/>
                </a:lnTo>
                <a:close/>
              </a:path>
              <a:path w="3966210" h="2454275">
                <a:moveTo>
                  <a:pt x="2152739" y="2425217"/>
                </a:moveTo>
                <a:lnTo>
                  <a:pt x="2124164" y="2425217"/>
                </a:lnTo>
                <a:lnTo>
                  <a:pt x="2124164" y="2453792"/>
                </a:lnTo>
                <a:lnTo>
                  <a:pt x="2152739" y="2453792"/>
                </a:lnTo>
                <a:lnTo>
                  <a:pt x="2152739" y="2425217"/>
                </a:lnTo>
                <a:close/>
              </a:path>
              <a:path w="3966210" h="2454275">
                <a:moveTo>
                  <a:pt x="2157666" y="131610"/>
                </a:moveTo>
                <a:lnTo>
                  <a:pt x="2129091" y="131610"/>
                </a:lnTo>
                <a:lnTo>
                  <a:pt x="2129091" y="160185"/>
                </a:lnTo>
                <a:lnTo>
                  <a:pt x="2157666" y="160185"/>
                </a:lnTo>
                <a:lnTo>
                  <a:pt x="2157666" y="131610"/>
                </a:lnTo>
                <a:close/>
              </a:path>
              <a:path w="3966210" h="2454275">
                <a:moveTo>
                  <a:pt x="2170773" y="1767573"/>
                </a:moveTo>
                <a:lnTo>
                  <a:pt x="2142198" y="1767573"/>
                </a:lnTo>
                <a:lnTo>
                  <a:pt x="2142198" y="1796148"/>
                </a:lnTo>
                <a:lnTo>
                  <a:pt x="2170773" y="1796148"/>
                </a:lnTo>
                <a:lnTo>
                  <a:pt x="2170773" y="1767573"/>
                </a:lnTo>
                <a:close/>
              </a:path>
              <a:path w="3966210" h="2454275">
                <a:moveTo>
                  <a:pt x="2192705" y="0"/>
                </a:moveTo>
                <a:lnTo>
                  <a:pt x="2164130" y="0"/>
                </a:lnTo>
                <a:lnTo>
                  <a:pt x="2164130" y="28575"/>
                </a:lnTo>
                <a:lnTo>
                  <a:pt x="2192705" y="28575"/>
                </a:lnTo>
                <a:lnTo>
                  <a:pt x="2192705" y="0"/>
                </a:lnTo>
                <a:close/>
              </a:path>
              <a:path w="3966210" h="2454275">
                <a:moveTo>
                  <a:pt x="2209889" y="2425217"/>
                </a:moveTo>
                <a:lnTo>
                  <a:pt x="2181314" y="2425217"/>
                </a:lnTo>
                <a:lnTo>
                  <a:pt x="2181314" y="2453792"/>
                </a:lnTo>
                <a:lnTo>
                  <a:pt x="2209889" y="2453792"/>
                </a:lnTo>
                <a:lnTo>
                  <a:pt x="2209889" y="2425217"/>
                </a:lnTo>
                <a:close/>
              </a:path>
              <a:path w="3966210" h="2454275">
                <a:moveTo>
                  <a:pt x="2214816" y="131610"/>
                </a:moveTo>
                <a:lnTo>
                  <a:pt x="2186241" y="131610"/>
                </a:lnTo>
                <a:lnTo>
                  <a:pt x="2186241" y="160185"/>
                </a:lnTo>
                <a:lnTo>
                  <a:pt x="2214816" y="160185"/>
                </a:lnTo>
                <a:lnTo>
                  <a:pt x="2214816" y="131610"/>
                </a:lnTo>
                <a:close/>
              </a:path>
              <a:path w="3966210" h="2454275">
                <a:moveTo>
                  <a:pt x="2227923" y="1767573"/>
                </a:moveTo>
                <a:lnTo>
                  <a:pt x="2199348" y="1767573"/>
                </a:lnTo>
                <a:lnTo>
                  <a:pt x="2199348" y="1796148"/>
                </a:lnTo>
                <a:lnTo>
                  <a:pt x="2227923" y="1796148"/>
                </a:lnTo>
                <a:lnTo>
                  <a:pt x="2227923" y="1767573"/>
                </a:lnTo>
                <a:close/>
              </a:path>
              <a:path w="3966210" h="2454275">
                <a:moveTo>
                  <a:pt x="2249855" y="0"/>
                </a:moveTo>
                <a:lnTo>
                  <a:pt x="2221280" y="0"/>
                </a:lnTo>
                <a:lnTo>
                  <a:pt x="2221280" y="28575"/>
                </a:lnTo>
                <a:lnTo>
                  <a:pt x="2249855" y="28575"/>
                </a:lnTo>
                <a:lnTo>
                  <a:pt x="2249855" y="0"/>
                </a:lnTo>
                <a:close/>
              </a:path>
              <a:path w="3966210" h="2454275">
                <a:moveTo>
                  <a:pt x="2267039" y="2425217"/>
                </a:moveTo>
                <a:lnTo>
                  <a:pt x="2238464" y="2425217"/>
                </a:lnTo>
                <a:lnTo>
                  <a:pt x="2238464" y="2453792"/>
                </a:lnTo>
                <a:lnTo>
                  <a:pt x="2267039" y="2453792"/>
                </a:lnTo>
                <a:lnTo>
                  <a:pt x="2267039" y="2425217"/>
                </a:lnTo>
                <a:close/>
              </a:path>
              <a:path w="3966210" h="2454275">
                <a:moveTo>
                  <a:pt x="2271966" y="131610"/>
                </a:moveTo>
                <a:lnTo>
                  <a:pt x="2243391" y="131610"/>
                </a:lnTo>
                <a:lnTo>
                  <a:pt x="2243391" y="160185"/>
                </a:lnTo>
                <a:lnTo>
                  <a:pt x="2271966" y="160185"/>
                </a:lnTo>
                <a:lnTo>
                  <a:pt x="2271966" y="131610"/>
                </a:lnTo>
                <a:close/>
              </a:path>
              <a:path w="3966210" h="2454275">
                <a:moveTo>
                  <a:pt x="2285073" y="1767573"/>
                </a:moveTo>
                <a:lnTo>
                  <a:pt x="2256498" y="1767573"/>
                </a:lnTo>
                <a:lnTo>
                  <a:pt x="2256498" y="1796148"/>
                </a:lnTo>
                <a:lnTo>
                  <a:pt x="2285073" y="1796148"/>
                </a:lnTo>
                <a:lnTo>
                  <a:pt x="2285073" y="1767573"/>
                </a:lnTo>
                <a:close/>
              </a:path>
              <a:path w="3966210" h="2454275">
                <a:moveTo>
                  <a:pt x="2307005" y="0"/>
                </a:moveTo>
                <a:lnTo>
                  <a:pt x="2278430" y="0"/>
                </a:lnTo>
                <a:lnTo>
                  <a:pt x="2278430" y="28575"/>
                </a:lnTo>
                <a:lnTo>
                  <a:pt x="2307005" y="28575"/>
                </a:lnTo>
                <a:lnTo>
                  <a:pt x="2307005" y="0"/>
                </a:lnTo>
                <a:close/>
              </a:path>
              <a:path w="3966210" h="2454275">
                <a:moveTo>
                  <a:pt x="2324189" y="2425217"/>
                </a:moveTo>
                <a:lnTo>
                  <a:pt x="2295614" y="2425217"/>
                </a:lnTo>
                <a:lnTo>
                  <a:pt x="2295614" y="2453792"/>
                </a:lnTo>
                <a:lnTo>
                  <a:pt x="2324189" y="2453792"/>
                </a:lnTo>
                <a:lnTo>
                  <a:pt x="2324189" y="2425217"/>
                </a:lnTo>
                <a:close/>
              </a:path>
              <a:path w="3966210" h="2454275">
                <a:moveTo>
                  <a:pt x="2329116" y="131610"/>
                </a:moveTo>
                <a:lnTo>
                  <a:pt x="2300541" y="131610"/>
                </a:lnTo>
                <a:lnTo>
                  <a:pt x="2300541" y="160185"/>
                </a:lnTo>
                <a:lnTo>
                  <a:pt x="2329116" y="160185"/>
                </a:lnTo>
                <a:lnTo>
                  <a:pt x="2329116" y="131610"/>
                </a:lnTo>
                <a:close/>
              </a:path>
              <a:path w="3966210" h="2454275">
                <a:moveTo>
                  <a:pt x="2342223" y="1767573"/>
                </a:moveTo>
                <a:lnTo>
                  <a:pt x="2313648" y="1767573"/>
                </a:lnTo>
                <a:lnTo>
                  <a:pt x="2313648" y="1796148"/>
                </a:lnTo>
                <a:lnTo>
                  <a:pt x="2342223" y="1796148"/>
                </a:lnTo>
                <a:lnTo>
                  <a:pt x="2342223" y="1767573"/>
                </a:lnTo>
                <a:close/>
              </a:path>
              <a:path w="3966210" h="2454275">
                <a:moveTo>
                  <a:pt x="2364155" y="0"/>
                </a:moveTo>
                <a:lnTo>
                  <a:pt x="2335580" y="0"/>
                </a:lnTo>
                <a:lnTo>
                  <a:pt x="2335580" y="28575"/>
                </a:lnTo>
                <a:lnTo>
                  <a:pt x="2364155" y="28575"/>
                </a:lnTo>
                <a:lnTo>
                  <a:pt x="2364155" y="0"/>
                </a:lnTo>
                <a:close/>
              </a:path>
              <a:path w="3966210" h="2454275">
                <a:moveTo>
                  <a:pt x="2381339" y="2425217"/>
                </a:moveTo>
                <a:lnTo>
                  <a:pt x="2352764" y="2425217"/>
                </a:lnTo>
                <a:lnTo>
                  <a:pt x="2352764" y="2453792"/>
                </a:lnTo>
                <a:lnTo>
                  <a:pt x="2381339" y="2453792"/>
                </a:lnTo>
                <a:lnTo>
                  <a:pt x="2381339" y="2425217"/>
                </a:lnTo>
                <a:close/>
              </a:path>
              <a:path w="3966210" h="2454275">
                <a:moveTo>
                  <a:pt x="2394902" y="148564"/>
                </a:moveTo>
                <a:lnTo>
                  <a:pt x="2373807" y="129400"/>
                </a:lnTo>
                <a:lnTo>
                  <a:pt x="2373160" y="129870"/>
                </a:lnTo>
                <a:lnTo>
                  <a:pt x="2373299" y="129870"/>
                </a:lnTo>
                <a:lnTo>
                  <a:pt x="2372563" y="130314"/>
                </a:lnTo>
                <a:lnTo>
                  <a:pt x="2372715" y="130314"/>
                </a:lnTo>
                <a:lnTo>
                  <a:pt x="2371902" y="130708"/>
                </a:lnTo>
                <a:lnTo>
                  <a:pt x="2372093" y="130708"/>
                </a:lnTo>
                <a:lnTo>
                  <a:pt x="2371623" y="130886"/>
                </a:lnTo>
                <a:lnTo>
                  <a:pt x="2371902" y="130708"/>
                </a:lnTo>
                <a:lnTo>
                  <a:pt x="2371306" y="131000"/>
                </a:lnTo>
                <a:lnTo>
                  <a:pt x="2371445" y="131038"/>
                </a:lnTo>
                <a:lnTo>
                  <a:pt x="2371280" y="131089"/>
                </a:lnTo>
                <a:lnTo>
                  <a:pt x="2370861" y="131216"/>
                </a:lnTo>
                <a:lnTo>
                  <a:pt x="2370556" y="131305"/>
                </a:lnTo>
                <a:lnTo>
                  <a:pt x="2370417" y="131305"/>
                </a:lnTo>
                <a:lnTo>
                  <a:pt x="2369909" y="131445"/>
                </a:lnTo>
                <a:lnTo>
                  <a:pt x="2370201" y="131394"/>
                </a:lnTo>
                <a:lnTo>
                  <a:pt x="2369947" y="131495"/>
                </a:lnTo>
                <a:lnTo>
                  <a:pt x="2369807" y="131495"/>
                </a:lnTo>
                <a:lnTo>
                  <a:pt x="2369680" y="131495"/>
                </a:lnTo>
                <a:lnTo>
                  <a:pt x="2369515" y="131495"/>
                </a:lnTo>
                <a:lnTo>
                  <a:pt x="2357691" y="131495"/>
                </a:lnTo>
                <a:lnTo>
                  <a:pt x="2357691" y="160185"/>
                </a:lnTo>
                <a:lnTo>
                  <a:pt x="2368702" y="160185"/>
                </a:lnTo>
                <a:lnTo>
                  <a:pt x="2372017" y="160020"/>
                </a:lnTo>
                <a:lnTo>
                  <a:pt x="2393962" y="149593"/>
                </a:lnTo>
                <a:lnTo>
                  <a:pt x="2394902" y="148564"/>
                </a:lnTo>
                <a:close/>
              </a:path>
              <a:path w="3966210" h="2454275">
                <a:moveTo>
                  <a:pt x="2399373" y="1767573"/>
                </a:moveTo>
                <a:lnTo>
                  <a:pt x="2370798" y="1767573"/>
                </a:lnTo>
                <a:lnTo>
                  <a:pt x="2370798" y="1796148"/>
                </a:lnTo>
                <a:lnTo>
                  <a:pt x="2399373" y="1796148"/>
                </a:lnTo>
                <a:lnTo>
                  <a:pt x="2399373" y="1767573"/>
                </a:lnTo>
                <a:close/>
              </a:path>
              <a:path w="3966210" h="2454275">
                <a:moveTo>
                  <a:pt x="2404554" y="83324"/>
                </a:moveTo>
                <a:lnTo>
                  <a:pt x="2375979" y="83324"/>
                </a:lnTo>
                <a:lnTo>
                  <a:pt x="2375979" y="111899"/>
                </a:lnTo>
                <a:lnTo>
                  <a:pt x="2404554" y="111899"/>
                </a:lnTo>
                <a:lnTo>
                  <a:pt x="2404554" y="83324"/>
                </a:lnTo>
                <a:close/>
              </a:path>
              <a:path w="3966210" h="2454275">
                <a:moveTo>
                  <a:pt x="2404554" y="54749"/>
                </a:moveTo>
                <a:lnTo>
                  <a:pt x="2400858" y="20332"/>
                </a:lnTo>
                <a:lnTo>
                  <a:pt x="2375509" y="32537"/>
                </a:lnTo>
                <a:lnTo>
                  <a:pt x="2375103" y="32537"/>
                </a:lnTo>
                <a:lnTo>
                  <a:pt x="2375357" y="33261"/>
                </a:lnTo>
                <a:lnTo>
                  <a:pt x="2375636" y="33896"/>
                </a:lnTo>
                <a:lnTo>
                  <a:pt x="2375916" y="35369"/>
                </a:lnTo>
                <a:lnTo>
                  <a:pt x="2375979" y="54749"/>
                </a:lnTo>
                <a:lnTo>
                  <a:pt x="2404554" y="54749"/>
                </a:lnTo>
                <a:close/>
              </a:path>
              <a:path w="3966210" h="2454275">
                <a:moveTo>
                  <a:pt x="2438489" y="2425217"/>
                </a:moveTo>
                <a:lnTo>
                  <a:pt x="2409914" y="2425217"/>
                </a:lnTo>
                <a:lnTo>
                  <a:pt x="2409914" y="2453792"/>
                </a:lnTo>
                <a:lnTo>
                  <a:pt x="2438489" y="2453792"/>
                </a:lnTo>
                <a:lnTo>
                  <a:pt x="2438489" y="2425217"/>
                </a:lnTo>
                <a:close/>
              </a:path>
              <a:path w="3966210" h="2454275">
                <a:moveTo>
                  <a:pt x="2456510" y="1767573"/>
                </a:moveTo>
                <a:lnTo>
                  <a:pt x="2427948" y="1767573"/>
                </a:lnTo>
                <a:lnTo>
                  <a:pt x="2427948" y="1796148"/>
                </a:lnTo>
                <a:lnTo>
                  <a:pt x="2456510" y="1796148"/>
                </a:lnTo>
                <a:lnTo>
                  <a:pt x="2456510" y="1767573"/>
                </a:lnTo>
                <a:close/>
              </a:path>
              <a:path w="3966210" h="2454275">
                <a:moveTo>
                  <a:pt x="2495639" y="2425217"/>
                </a:moveTo>
                <a:lnTo>
                  <a:pt x="2467064" y="2425217"/>
                </a:lnTo>
                <a:lnTo>
                  <a:pt x="2467064" y="2453792"/>
                </a:lnTo>
                <a:lnTo>
                  <a:pt x="2495639" y="2453792"/>
                </a:lnTo>
                <a:lnTo>
                  <a:pt x="2495639" y="2425217"/>
                </a:lnTo>
                <a:close/>
              </a:path>
              <a:path w="3966210" h="2454275">
                <a:moveTo>
                  <a:pt x="2513660" y="1767573"/>
                </a:moveTo>
                <a:lnTo>
                  <a:pt x="2485085" y="1767573"/>
                </a:lnTo>
                <a:lnTo>
                  <a:pt x="2485085" y="1796148"/>
                </a:lnTo>
                <a:lnTo>
                  <a:pt x="2513660" y="1796148"/>
                </a:lnTo>
                <a:lnTo>
                  <a:pt x="2513660" y="1767573"/>
                </a:lnTo>
                <a:close/>
              </a:path>
              <a:path w="3966210" h="2454275">
                <a:moveTo>
                  <a:pt x="2552789" y="2425217"/>
                </a:moveTo>
                <a:lnTo>
                  <a:pt x="2524214" y="2425217"/>
                </a:lnTo>
                <a:lnTo>
                  <a:pt x="2524214" y="2453792"/>
                </a:lnTo>
                <a:lnTo>
                  <a:pt x="2552789" y="2453792"/>
                </a:lnTo>
                <a:lnTo>
                  <a:pt x="2552789" y="2425217"/>
                </a:lnTo>
                <a:close/>
              </a:path>
              <a:path w="3966210" h="2454275">
                <a:moveTo>
                  <a:pt x="2570823" y="1767573"/>
                </a:moveTo>
                <a:lnTo>
                  <a:pt x="2542248" y="1767573"/>
                </a:lnTo>
                <a:lnTo>
                  <a:pt x="2542248" y="1796148"/>
                </a:lnTo>
                <a:lnTo>
                  <a:pt x="2570823" y="1796148"/>
                </a:lnTo>
                <a:lnTo>
                  <a:pt x="2570823" y="1767573"/>
                </a:lnTo>
                <a:close/>
              </a:path>
              <a:path w="3966210" h="2454275">
                <a:moveTo>
                  <a:pt x="2609939" y="2425217"/>
                </a:moveTo>
                <a:lnTo>
                  <a:pt x="2581364" y="2425217"/>
                </a:lnTo>
                <a:lnTo>
                  <a:pt x="2581364" y="2453792"/>
                </a:lnTo>
                <a:lnTo>
                  <a:pt x="2609939" y="2453792"/>
                </a:lnTo>
                <a:lnTo>
                  <a:pt x="2609939" y="2425217"/>
                </a:lnTo>
                <a:close/>
              </a:path>
              <a:path w="3966210" h="2454275">
                <a:moveTo>
                  <a:pt x="2627973" y="1767573"/>
                </a:moveTo>
                <a:lnTo>
                  <a:pt x="2599398" y="1767573"/>
                </a:lnTo>
                <a:lnTo>
                  <a:pt x="2599398" y="1796148"/>
                </a:lnTo>
                <a:lnTo>
                  <a:pt x="2627973" y="1796148"/>
                </a:lnTo>
                <a:lnTo>
                  <a:pt x="2627973" y="1767573"/>
                </a:lnTo>
                <a:close/>
              </a:path>
              <a:path w="3966210" h="2454275">
                <a:moveTo>
                  <a:pt x="2667089" y="2425217"/>
                </a:moveTo>
                <a:lnTo>
                  <a:pt x="2638514" y="2425217"/>
                </a:lnTo>
                <a:lnTo>
                  <a:pt x="2638514" y="2453792"/>
                </a:lnTo>
                <a:lnTo>
                  <a:pt x="2667089" y="2453792"/>
                </a:lnTo>
                <a:lnTo>
                  <a:pt x="2667089" y="2425217"/>
                </a:lnTo>
                <a:close/>
              </a:path>
              <a:path w="3966210" h="2454275">
                <a:moveTo>
                  <a:pt x="2685123" y="1767573"/>
                </a:moveTo>
                <a:lnTo>
                  <a:pt x="2656548" y="1767573"/>
                </a:lnTo>
                <a:lnTo>
                  <a:pt x="2656548" y="1796148"/>
                </a:lnTo>
                <a:lnTo>
                  <a:pt x="2685123" y="1796148"/>
                </a:lnTo>
                <a:lnTo>
                  <a:pt x="2685123" y="1767573"/>
                </a:lnTo>
                <a:close/>
              </a:path>
              <a:path w="3966210" h="2454275">
                <a:moveTo>
                  <a:pt x="2724239" y="2425217"/>
                </a:moveTo>
                <a:lnTo>
                  <a:pt x="2695664" y="2425217"/>
                </a:lnTo>
                <a:lnTo>
                  <a:pt x="2695664" y="2453792"/>
                </a:lnTo>
                <a:lnTo>
                  <a:pt x="2724239" y="2453792"/>
                </a:lnTo>
                <a:lnTo>
                  <a:pt x="2724239" y="2425217"/>
                </a:lnTo>
                <a:close/>
              </a:path>
              <a:path w="3966210" h="2454275">
                <a:moveTo>
                  <a:pt x="2742273" y="1767573"/>
                </a:moveTo>
                <a:lnTo>
                  <a:pt x="2713698" y="1767573"/>
                </a:lnTo>
                <a:lnTo>
                  <a:pt x="2713698" y="1796148"/>
                </a:lnTo>
                <a:lnTo>
                  <a:pt x="2742273" y="1796148"/>
                </a:lnTo>
                <a:lnTo>
                  <a:pt x="2742273" y="1767573"/>
                </a:lnTo>
                <a:close/>
              </a:path>
              <a:path w="3966210" h="2454275">
                <a:moveTo>
                  <a:pt x="2781389" y="2425217"/>
                </a:moveTo>
                <a:lnTo>
                  <a:pt x="2752814" y="2425217"/>
                </a:lnTo>
                <a:lnTo>
                  <a:pt x="2752814" y="2453792"/>
                </a:lnTo>
                <a:lnTo>
                  <a:pt x="2781389" y="2453792"/>
                </a:lnTo>
                <a:lnTo>
                  <a:pt x="2781389" y="2425217"/>
                </a:lnTo>
                <a:close/>
              </a:path>
              <a:path w="3966210" h="2454275">
                <a:moveTo>
                  <a:pt x="2799423" y="1767573"/>
                </a:moveTo>
                <a:lnTo>
                  <a:pt x="2770848" y="1767573"/>
                </a:lnTo>
                <a:lnTo>
                  <a:pt x="2770848" y="1796148"/>
                </a:lnTo>
                <a:lnTo>
                  <a:pt x="2799423" y="1796148"/>
                </a:lnTo>
                <a:lnTo>
                  <a:pt x="2799423" y="1767573"/>
                </a:lnTo>
                <a:close/>
              </a:path>
              <a:path w="3966210" h="2454275">
                <a:moveTo>
                  <a:pt x="2838539" y="2425217"/>
                </a:moveTo>
                <a:lnTo>
                  <a:pt x="2809964" y="2425217"/>
                </a:lnTo>
                <a:lnTo>
                  <a:pt x="2809964" y="2453792"/>
                </a:lnTo>
                <a:lnTo>
                  <a:pt x="2838539" y="2453792"/>
                </a:lnTo>
                <a:lnTo>
                  <a:pt x="2838539" y="2425217"/>
                </a:lnTo>
                <a:close/>
              </a:path>
              <a:path w="3966210" h="2454275">
                <a:moveTo>
                  <a:pt x="2856573" y="1767573"/>
                </a:moveTo>
                <a:lnTo>
                  <a:pt x="2827998" y="1767573"/>
                </a:lnTo>
                <a:lnTo>
                  <a:pt x="2827998" y="1796148"/>
                </a:lnTo>
                <a:lnTo>
                  <a:pt x="2856573" y="1796148"/>
                </a:lnTo>
                <a:lnTo>
                  <a:pt x="2856573" y="1767573"/>
                </a:lnTo>
                <a:close/>
              </a:path>
              <a:path w="3966210" h="2454275">
                <a:moveTo>
                  <a:pt x="2895689" y="2425217"/>
                </a:moveTo>
                <a:lnTo>
                  <a:pt x="2867114" y="2425217"/>
                </a:lnTo>
                <a:lnTo>
                  <a:pt x="2867114" y="2453792"/>
                </a:lnTo>
                <a:lnTo>
                  <a:pt x="2895689" y="2453792"/>
                </a:lnTo>
                <a:lnTo>
                  <a:pt x="2895689" y="2425217"/>
                </a:lnTo>
                <a:close/>
              </a:path>
              <a:path w="3966210" h="2454275">
                <a:moveTo>
                  <a:pt x="2913723" y="1767573"/>
                </a:moveTo>
                <a:lnTo>
                  <a:pt x="2885148" y="1767573"/>
                </a:lnTo>
                <a:lnTo>
                  <a:pt x="2885148" y="1796148"/>
                </a:lnTo>
                <a:lnTo>
                  <a:pt x="2913723" y="1796148"/>
                </a:lnTo>
                <a:lnTo>
                  <a:pt x="2913723" y="1767573"/>
                </a:lnTo>
                <a:close/>
              </a:path>
              <a:path w="3966210" h="2454275">
                <a:moveTo>
                  <a:pt x="2952839" y="2425217"/>
                </a:moveTo>
                <a:lnTo>
                  <a:pt x="2924264" y="2425217"/>
                </a:lnTo>
                <a:lnTo>
                  <a:pt x="2924264" y="2453792"/>
                </a:lnTo>
                <a:lnTo>
                  <a:pt x="2952839" y="2453792"/>
                </a:lnTo>
                <a:lnTo>
                  <a:pt x="2952839" y="2425217"/>
                </a:lnTo>
                <a:close/>
              </a:path>
              <a:path w="3966210" h="2454275">
                <a:moveTo>
                  <a:pt x="2970873" y="1767573"/>
                </a:moveTo>
                <a:lnTo>
                  <a:pt x="2942298" y="1767573"/>
                </a:lnTo>
                <a:lnTo>
                  <a:pt x="2942298" y="1796148"/>
                </a:lnTo>
                <a:lnTo>
                  <a:pt x="2970873" y="1796148"/>
                </a:lnTo>
                <a:lnTo>
                  <a:pt x="2970873" y="1767573"/>
                </a:lnTo>
                <a:close/>
              </a:path>
              <a:path w="3966210" h="2454275">
                <a:moveTo>
                  <a:pt x="3009989" y="2425217"/>
                </a:moveTo>
                <a:lnTo>
                  <a:pt x="2981414" y="2425217"/>
                </a:lnTo>
                <a:lnTo>
                  <a:pt x="2981414" y="2453792"/>
                </a:lnTo>
                <a:lnTo>
                  <a:pt x="3009989" y="2453792"/>
                </a:lnTo>
                <a:lnTo>
                  <a:pt x="3009989" y="2425217"/>
                </a:lnTo>
                <a:close/>
              </a:path>
              <a:path w="3966210" h="2454275">
                <a:moveTo>
                  <a:pt x="3028023" y="1767573"/>
                </a:moveTo>
                <a:lnTo>
                  <a:pt x="2999448" y="1767573"/>
                </a:lnTo>
                <a:lnTo>
                  <a:pt x="2999448" y="1796148"/>
                </a:lnTo>
                <a:lnTo>
                  <a:pt x="3028023" y="1796148"/>
                </a:lnTo>
                <a:lnTo>
                  <a:pt x="3028023" y="1767573"/>
                </a:lnTo>
                <a:close/>
              </a:path>
              <a:path w="3966210" h="2454275">
                <a:moveTo>
                  <a:pt x="3067139" y="2425217"/>
                </a:moveTo>
                <a:lnTo>
                  <a:pt x="3038564" y="2425217"/>
                </a:lnTo>
                <a:lnTo>
                  <a:pt x="3038564" y="2453792"/>
                </a:lnTo>
                <a:lnTo>
                  <a:pt x="3067139" y="2453792"/>
                </a:lnTo>
                <a:lnTo>
                  <a:pt x="3067139" y="2425217"/>
                </a:lnTo>
                <a:close/>
              </a:path>
              <a:path w="3966210" h="2454275">
                <a:moveTo>
                  <a:pt x="3085173" y="1767573"/>
                </a:moveTo>
                <a:lnTo>
                  <a:pt x="3056598" y="1767573"/>
                </a:lnTo>
                <a:lnTo>
                  <a:pt x="3056598" y="1796148"/>
                </a:lnTo>
                <a:lnTo>
                  <a:pt x="3085173" y="1796148"/>
                </a:lnTo>
                <a:lnTo>
                  <a:pt x="3085173" y="1767573"/>
                </a:lnTo>
                <a:close/>
              </a:path>
              <a:path w="3966210" h="2454275">
                <a:moveTo>
                  <a:pt x="3124289" y="2425217"/>
                </a:moveTo>
                <a:lnTo>
                  <a:pt x="3095714" y="2425217"/>
                </a:lnTo>
                <a:lnTo>
                  <a:pt x="3095714" y="2453792"/>
                </a:lnTo>
                <a:lnTo>
                  <a:pt x="3124289" y="2453792"/>
                </a:lnTo>
                <a:lnTo>
                  <a:pt x="3124289" y="2425217"/>
                </a:lnTo>
                <a:close/>
              </a:path>
              <a:path w="3966210" h="2454275">
                <a:moveTo>
                  <a:pt x="3142323" y="1767573"/>
                </a:moveTo>
                <a:lnTo>
                  <a:pt x="3113748" y="1767573"/>
                </a:lnTo>
                <a:lnTo>
                  <a:pt x="3113748" y="1796148"/>
                </a:lnTo>
                <a:lnTo>
                  <a:pt x="3142323" y="1796148"/>
                </a:lnTo>
                <a:lnTo>
                  <a:pt x="3142323" y="1767573"/>
                </a:lnTo>
                <a:close/>
              </a:path>
              <a:path w="3966210" h="2454275">
                <a:moveTo>
                  <a:pt x="3181439" y="2425217"/>
                </a:moveTo>
                <a:lnTo>
                  <a:pt x="3152864" y="2425217"/>
                </a:lnTo>
                <a:lnTo>
                  <a:pt x="3152864" y="2453792"/>
                </a:lnTo>
                <a:lnTo>
                  <a:pt x="3181439" y="2453792"/>
                </a:lnTo>
                <a:lnTo>
                  <a:pt x="3181439" y="2425217"/>
                </a:lnTo>
                <a:close/>
              </a:path>
              <a:path w="3966210" h="2454275">
                <a:moveTo>
                  <a:pt x="3199473" y="1767573"/>
                </a:moveTo>
                <a:lnTo>
                  <a:pt x="3170898" y="1767573"/>
                </a:lnTo>
                <a:lnTo>
                  <a:pt x="3170898" y="1796148"/>
                </a:lnTo>
                <a:lnTo>
                  <a:pt x="3199473" y="1796148"/>
                </a:lnTo>
                <a:lnTo>
                  <a:pt x="3199473" y="1767573"/>
                </a:lnTo>
                <a:close/>
              </a:path>
              <a:path w="3966210" h="2454275">
                <a:moveTo>
                  <a:pt x="3238589" y="2425217"/>
                </a:moveTo>
                <a:lnTo>
                  <a:pt x="3210014" y="2425217"/>
                </a:lnTo>
                <a:lnTo>
                  <a:pt x="3210014" y="2453792"/>
                </a:lnTo>
                <a:lnTo>
                  <a:pt x="3238589" y="2453792"/>
                </a:lnTo>
                <a:lnTo>
                  <a:pt x="3238589" y="2425217"/>
                </a:lnTo>
                <a:close/>
              </a:path>
              <a:path w="3966210" h="2454275">
                <a:moveTo>
                  <a:pt x="3256623" y="1767573"/>
                </a:moveTo>
                <a:lnTo>
                  <a:pt x="3228048" y="1767573"/>
                </a:lnTo>
                <a:lnTo>
                  <a:pt x="3228048" y="1796148"/>
                </a:lnTo>
                <a:lnTo>
                  <a:pt x="3256623" y="1796148"/>
                </a:lnTo>
                <a:lnTo>
                  <a:pt x="3256623" y="1767573"/>
                </a:lnTo>
                <a:close/>
              </a:path>
              <a:path w="3966210" h="2454275">
                <a:moveTo>
                  <a:pt x="3295739" y="2425217"/>
                </a:moveTo>
                <a:lnTo>
                  <a:pt x="3267164" y="2425217"/>
                </a:lnTo>
                <a:lnTo>
                  <a:pt x="3267164" y="2453792"/>
                </a:lnTo>
                <a:lnTo>
                  <a:pt x="3295739" y="2453792"/>
                </a:lnTo>
                <a:lnTo>
                  <a:pt x="3295739" y="2425217"/>
                </a:lnTo>
                <a:close/>
              </a:path>
              <a:path w="3966210" h="2454275">
                <a:moveTo>
                  <a:pt x="3313773" y="1767573"/>
                </a:moveTo>
                <a:lnTo>
                  <a:pt x="3285198" y="1767573"/>
                </a:lnTo>
                <a:lnTo>
                  <a:pt x="3285198" y="1796148"/>
                </a:lnTo>
                <a:lnTo>
                  <a:pt x="3313773" y="1796148"/>
                </a:lnTo>
                <a:lnTo>
                  <a:pt x="3313773" y="1767573"/>
                </a:lnTo>
                <a:close/>
              </a:path>
              <a:path w="3966210" h="2454275">
                <a:moveTo>
                  <a:pt x="3352889" y="2425217"/>
                </a:moveTo>
                <a:lnTo>
                  <a:pt x="3324314" y="2425217"/>
                </a:lnTo>
                <a:lnTo>
                  <a:pt x="3324314" y="2453792"/>
                </a:lnTo>
                <a:lnTo>
                  <a:pt x="3352889" y="2453792"/>
                </a:lnTo>
                <a:lnTo>
                  <a:pt x="3352889" y="2425217"/>
                </a:lnTo>
                <a:close/>
              </a:path>
              <a:path w="3966210" h="2454275">
                <a:moveTo>
                  <a:pt x="3370923" y="1767573"/>
                </a:moveTo>
                <a:lnTo>
                  <a:pt x="3342348" y="1767573"/>
                </a:lnTo>
                <a:lnTo>
                  <a:pt x="3342348" y="1796148"/>
                </a:lnTo>
                <a:lnTo>
                  <a:pt x="3370923" y="1796148"/>
                </a:lnTo>
                <a:lnTo>
                  <a:pt x="3370923" y="1767573"/>
                </a:lnTo>
                <a:close/>
              </a:path>
              <a:path w="3966210" h="2454275">
                <a:moveTo>
                  <a:pt x="3410039" y="2425217"/>
                </a:moveTo>
                <a:lnTo>
                  <a:pt x="3381464" y="2425217"/>
                </a:lnTo>
                <a:lnTo>
                  <a:pt x="3381464" y="2453792"/>
                </a:lnTo>
                <a:lnTo>
                  <a:pt x="3410039" y="2453792"/>
                </a:lnTo>
                <a:lnTo>
                  <a:pt x="3410039" y="2425217"/>
                </a:lnTo>
                <a:close/>
              </a:path>
              <a:path w="3966210" h="2454275">
                <a:moveTo>
                  <a:pt x="3428073" y="1767573"/>
                </a:moveTo>
                <a:lnTo>
                  <a:pt x="3399498" y="1767573"/>
                </a:lnTo>
                <a:lnTo>
                  <a:pt x="3399498" y="1796148"/>
                </a:lnTo>
                <a:lnTo>
                  <a:pt x="3428073" y="1796148"/>
                </a:lnTo>
                <a:lnTo>
                  <a:pt x="3428073" y="1767573"/>
                </a:lnTo>
                <a:close/>
              </a:path>
              <a:path w="3966210" h="2454275">
                <a:moveTo>
                  <a:pt x="3467189" y="2425217"/>
                </a:moveTo>
                <a:lnTo>
                  <a:pt x="3438614" y="2425217"/>
                </a:lnTo>
                <a:lnTo>
                  <a:pt x="3438614" y="2453792"/>
                </a:lnTo>
                <a:lnTo>
                  <a:pt x="3467189" y="2453792"/>
                </a:lnTo>
                <a:lnTo>
                  <a:pt x="3467189" y="2425217"/>
                </a:lnTo>
                <a:close/>
              </a:path>
              <a:path w="3966210" h="2454275">
                <a:moveTo>
                  <a:pt x="3485223" y="1767573"/>
                </a:moveTo>
                <a:lnTo>
                  <a:pt x="3456648" y="1767573"/>
                </a:lnTo>
                <a:lnTo>
                  <a:pt x="3456648" y="1796148"/>
                </a:lnTo>
                <a:lnTo>
                  <a:pt x="3485223" y="1796148"/>
                </a:lnTo>
                <a:lnTo>
                  <a:pt x="3485223" y="1767573"/>
                </a:lnTo>
                <a:close/>
              </a:path>
              <a:path w="3966210" h="2454275">
                <a:moveTo>
                  <a:pt x="3524339" y="2425217"/>
                </a:moveTo>
                <a:lnTo>
                  <a:pt x="3495764" y="2425217"/>
                </a:lnTo>
                <a:lnTo>
                  <a:pt x="3495764" y="2453792"/>
                </a:lnTo>
                <a:lnTo>
                  <a:pt x="3524339" y="2453792"/>
                </a:lnTo>
                <a:lnTo>
                  <a:pt x="3524339" y="2425217"/>
                </a:lnTo>
                <a:close/>
              </a:path>
              <a:path w="3966210" h="2454275">
                <a:moveTo>
                  <a:pt x="3542373" y="1767573"/>
                </a:moveTo>
                <a:lnTo>
                  <a:pt x="3513798" y="1767573"/>
                </a:lnTo>
                <a:lnTo>
                  <a:pt x="3513798" y="1796148"/>
                </a:lnTo>
                <a:lnTo>
                  <a:pt x="3542373" y="1796148"/>
                </a:lnTo>
                <a:lnTo>
                  <a:pt x="3542373" y="1767573"/>
                </a:lnTo>
                <a:close/>
              </a:path>
              <a:path w="3966210" h="2454275">
                <a:moveTo>
                  <a:pt x="3581489" y="2425217"/>
                </a:moveTo>
                <a:lnTo>
                  <a:pt x="3552914" y="2425217"/>
                </a:lnTo>
                <a:lnTo>
                  <a:pt x="3552914" y="2453792"/>
                </a:lnTo>
                <a:lnTo>
                  <a:pt x="3581489" y="2453792"/>
                </a:lnTo>
                <a:lnTo>
                  <a:pt x="3581489" y="2425217"/>
                </a:lnTo>
                <a:close/>
              </a:path>
              <a:path w="3966210" h="2454275">
                <a:moveTo>
                  <a:pt x="3599523" y="1767573"/>
                </a:moveTo>
                <a:lnTo>
                  <a:pt x="3570948" y="1767573"/>
                </a:lnTo>
                <a:lnTo>
                  <a:pt x="3570948" y="1796148"/>
                </a:lnTo>
                <a:lnTo>
                  <a:pt x="3599523" y="1796148"/>
                </a:lnTo>
                <a:lnTo>
                  <a:pt x="3599523" y="1767573"/>
                </a:lnTo>
                <a:close/>
              </a:path>
              <a:path w="3966210" h="2454275">
                <a:moveTo>
                  <a:pt x="3638639" y="2425217"/>
                </a:moveTo>
                <a:lnTo>
                  <a:pt x="3610064" y="2425217"/>
                </a:lnTo>
                <a:lnTo>
                  <a:pt x="3610064" y="2453792"/>
                </a:lnTo>
                <a:lnTo>
                  <a:pt x="3638639" y="2453792"/>
                </a:lnTo>
                <a:lnTo>
                  <a:pt x="3638639" y="2425217"/>
                </a:lnTo>
                <a:close/>
              </a:path>
              <a:path w="3966210" h="2454275">
                <a:moveTo>
                  <a:pt x="3656673" y="1767573"/>
                </a:moveTo>
                <a:lnTo>
                  <a:pt x="3628098" y="1767573"/>
                </a:lnTo>
                <a:lnTo>
                  <a:pt x="3628098" y="1796148"/>
                </a:lnTo>
                <a:lnTo>
                  <a:pt x="3656673" y="1796148"/>
                </a:lnTo>
                <a:lnTo>
                  <a:pt x="3656673" y="1767573"/>
                </a:lnTo>
                <a:close/>
              </a:path>
              <a:path w="3966210" h="2454275">
                <a:moveTo>
                  <a:pt x="3695789" y="2425217"/>
                </a:moveTo>
                <a:lnTo>
                  <a:pt x="3667214" y="2425217"/>
                </a:lnTo>
                <a:lnTo>
                  <a:pt x="3667214" y="2453792"/>
                </a:lnTo>
                <a:lnTo>
                  <a:pt x="3695789" y="2453792"/>
                </a:lnTo>
                <a:lnTo>
                  <a:pt x="3695789" y="2425217"/>
                </a:lnTo>
                <a:close/>
              </a:path>
              <a:path w="3966210" h="2454275">
                <a:moveTo>
                  <a:pt x="3713823" y="1767573"/>
                </a:moveTo>
                <a:lnTo>
                  <a:pt x="3685248" y="1767573"/>
                </a:lnTo>
                <a:lnTo>
                  <a:pt x="3685248" y="1796148"/>
                </a:lnTo>
                <a:lnTo>
                  <a:pt x="3713823" y="1796148"/>
                </a:lnTo>
                <a:lnTo>
                  <a:pt x="3713823" y="1767573"/>
                </a:lnTo>
                <a:close/>
              </a:path>
              <a:path w="3966210" h="2454275">
                <a:moveTo>
                  <a:pt x="3752939" y="2425217"/>
                </a:moveTo>
                <a:lnTo>
                  <a:pt x="3724364" y="2425217"/>
                </a:lnTo>
                <a:lnTo>
                  <a:pt x="3724364" y="2453792"/>
                </a:lnTo>
                <a:lnTo>
                  <a:pt x="3752939" y="2453792"/>
                </a:lnTo>
                <a:lnTo>
                  <a:pt x="3752939" y="2425217"/>
                </a:lnTo>
                <a:close/>
              </a:path>
              <a:path w="3966210" h="2454275">
                <a:moveTo>
                  <a:pt x="3770973" y="1767573"/>
                </a:moveTo>
                <a:lnTo>
                  <a:pt x="3742398" y="1767573"/>
                </a:lnTo>
                <a:lnTo>
                  <a:pt x="3742398" y="1796148"/>
                </a:lnTo>
                <a:lnTo>
                  <a:pt x="3770973" y="1796148"/>
                </a:lnTo>
                <a:lnTo>
                  <a:pt x="3770973" y="1767573"/>
                </a:lnTo>
                <a:close/>
              </a:path>
              <a:path w="3966210" h="2454275">
                <a:moveTo>
                  <a:pt x="3810089" y="2425217"/>
                </a:moveTo>
                <a:lnTo>
                  <a:pt x="3781514" y="2425217"/>
                </a:lnTo>
                <a:lnTo>
                  <a:pt x="3781514" y="2453792"/>
                </a:lnTo>
                <a:lnTo>
                  <a:pt x="3810089" y="2453792"/>
                </a:lnTo>
                <a:lnTo>
                  <a:pt x="3810089" y="2425217"/>
                </a:lnTo>
                <a:close/>
              </a:path>
              <a:path w="3966210" h="2454275">
                <a:moveTo>
                  <a:pt x="3828123" y="1767573"/>
                </a:moveTo>
                <a:lnTo>
                  <a:pt x="3799548" y="1767573"/>
                </a:lnTo>
                <a:lnTo>
                  <a:pt x="3799548" y="1796148"/>
                </a:lnTo>
                <a:lnTo>
                  <a:pt x="3828123" y="1796148"/>
                </a:lnTo>
                <a:lnTo>
                  <a:pt x="3828123" y="1767573"/>
                </a:lnTo>
                <a:close/>
              </a:path>
              <a:path w="3966210" h="2454275">
                <a:moveTo>
                  <a:pt x="3870236" y="2450541"/>
                </a:moveTo>
                <a:lnTo>
                  <a:pt x="3863810" y="2422690"/>
                </a:lnTo>
                <a:lnTo>
                  <a:pt x="3860927" y="2423350"/>
                </a:lnTo>
                <a:lnTo>
                  <a:pt x="3856875" y="2424061"/>
                </a:lnTo>
                <a:lnTo>
                  <a:pt x="3851960" y="2424696"/>
                </a:lnTo>
                <a:lnTo>
                  <a:pt x="3852176" y="2424696"/>
                </a:lnTo>
                <a:lnTo>
                  <a:pt x="3847109" y="2425077"/>
                </a:lnTo>
                <a:lnTo>
                  <a:pt x="3838664" y="2425077"/>
                </a:lnTo>
                <a:lnTo>
                  <a:pt x="3838664" y="2453792"/>
                </a:lnTo>
                <a:lnTo>
                  <a:pt x="3842232" y="2453792"/>
                </a:lnTo>
                <a:lnTo>
                  <a:pt x="3848417" y="2453640"/>
                </a:lnTo>
                <a:lnTo>
                  <a:pt x="3854704" y="2453157"/>
                </a:lnTo>
                <a:lnTo>
                  <a:pt x="3860901" y="2452370"/>
                </a:lnTo>
                <a:lnTo>
                  <a:pt x="3867010" y="2451277"/>
                </a:lnTo>
                <a:lnTo>
                  <a:pt x="3870236" y="2450541"/>
                </a:lnTo>
                <a:close/>
              </a:path>
              <a:path w="3966210" h="2454275">
                <a:moveTo>
                  <a:pt x="3889400" y="1776971"/>
                </a:moveTo>
                <a:lnTo>
                  <a:pt x="3858450" y="1768690"/>
                </a:lnTo>
                <a:lnTo>
                  <a:pt x="3858399" y="1768995"/>
                </a:lnTo>
                <a:lnTo>
                  <a:pt x="3854856" y="1797037"/>
                </a:lnTo>
                <a:lnTo>
                  <a:pt x="3856050" y="1797189"/>
                </a:lnTo>
                <a:lnTo>
                  <a:pt x="3856240" y="1797189"/>
                </a:lnTo>
                <a:lnTo>
                  <a:pt x="3861638" y="1798154"/>
                </a:lnTo>
                <a:lnTo>
                  <a:pt x="3866235" y="1799234"/>
                </a:lnTo>
                <a:lnTo>
                  <a:pt x="3870744" y="1800542"/>
                </a:lnTo>
                <a:lnTo>
                  <a:pt x="3875163" y="1802053"/>
                </a:lnTo>
                <a:lnTo>
                  <a:pt x="3878923" y="1803552"/>
                </a:lnTo>
                <a:lnTo>
                  <a:pt x="3889400" y="1776971"/>
                </a:lnTo>
                <a:close/>
              </a:path>
              <a:path w="3966210" h="2454275">
                <a:moveTo>
                  <a:pt x="3926700" y="2420328"/>
                </a:moveTo>
                <a:lnTo>
                  <a:pt x="3906990" y="2399652"/>
                </a:lnTo>
                <a:lnTo>
                  <a:pt x="3905897" y="2400693"/>
                </a:lnTo>
                <a:lnTo>
                  <a:pt x="3902418" y="2403678"/>
                </a:lnTo>
                <a:lnTo>
                  <a:pt x="3898811" y="2406497"/>
                </a:lnTo>
                <a:lnTo>
                  <a:pt x="3895052" y="2409139"/>
                </a:lnTo>
                <a:lnTo>
                  <a:pt x="3891178" y="2411603"/>
                </a:lnTo>
                <a:lnTo>
                  <a:pt x="3887190" y="2413876"/>
                </a:lnTo>
                <a:lnTo>
                  <a:pt x="3890480" y="2420328"/>
                </a:lnTo>
                <a:lnTo>
                  <a:pt x="3900195" y="2439301"/>
                </a:lnTo>
                <a:lnTo>
                  <a:pt x="3901122" y="2438831"/>
                </a:lnTo>
                <a:lnTo>
                  <a:pt x="3906316" y="2435847"/>
                </a:lnTo>
                <a:lnTo>
                  <a:pt x="3911333" y="2432621"/>
                </a:lnTo>
                <a:lnTo>
                  <a:pt x="3916197" y="2429179"/>
                </a:lnTo>
                <a:lnTo>
                  <a:pt x="3920871" y="2425496"/>
                </a:lnTo>
                <a:lnTo>
                  <a:pt x="3925366" y="2421610"/>
                </a:lnTo>
                <a:lnTo>
                  <a:pt x="3926700" y="2420328"/>
                </a:lnTo>
                <a:close/>
              </a:path>
              <a:path w="3966210" h="2454275">
                <a:moveTo>
                  <a:pt x="3940289" y="1815795"/>
                </a:moveTo>
                <a:lnTo>
                  <a:pt x="3940111" y="1815795"/>
                </a:lnTo>
                <a:lnTo>
                  <a:pt x="3937660" y="1812658"/>
                </a:lnTo>
                <a:lnTo>
                  <a:pt x="3933761" y="1808162"/>
                </a:lnTo>
                <a:lnTo>
                  <a:pt x="3929659" y="1803857"/>
                </a:lnTo>
                <a:lnTo>
                  <a:pt x="3925366" y="1799767"/>
                </a:lnTo>
                <a:lnTo>
                  <a:pt x="3920871" y="1795868"/>
                </a:lnTo>
                <a:lnTo>
                  <a:pt x="3917632" y="1793328"/>
                </a:lnTo>
                <a:lnTo>
                  <a:pt x="3899979" y="1815795"/>
                </a:lnTo>
                <a:lnTo>
                  <a:pt x="3902951" y="1818132"/>
                </a:lnTo>
                <a:lnTo>
                  <a:pt x="3906393" y="1821141"/>
                </a:lnTo>
                <a:lnTo>
                  <a:pt x="3909695" y="1824304"/>
                </a:lnTo>
                <a:lnTo>
                  <a:pt x="3912844" y="1827631"/>
                </a:lnTo>
                <a:lnTo>
                  <a:pt x="3915829" y="1831111"/>
                </a:lnTo>
                <a:lnTo>
                  <a:pt x="3917721" y="1833537"/>
                </a:lnTo>
                <a:lnTo>
                  <a:pt x="3940289" y="1815795"/>
                </a:lnTo>
                <a:close/>
              </a:path>
              <a:path w="3966210" h="2454275">
                <a:moveTo>
                  <a:pt x="3960584" y="2366010"/>
                </a:moveTo>
                <a:lnTo>
                  <a:pt x="3933101" y="2358212"/>
                </a:lnTo>
                <a:lnTo>
                  <a:pt x="3932986" y="2358593"/>
                </a:lnTo>
                <a:lnTo>
                  <a:pt x="3931475" y="2363000"/>
                </a:lnTo>
                <a:lnTo>
                  <a:pt x="3929761" y="2367318"/>
                </a:lnTo>
                <a:lnTo>
                  <a:pt x="3927830" y="2371534"/>
                </a:lnTo>
                <a:lnTo>
                  <a:pt x="3927310" y="2372499"/>
                </a:lnTo>
                <a:lnTo>
                  <a:pt x="3925722" y="2375624"/>
                </a:lnTo>
                <a:lnTo>
                  <a:pt x="3923411" y="2379611"/>
                </a:lnTo>
                <a:lnTo>
                  <a:pt x="3922941" y="2380297"/>
                </a:lnTo>
                <a:lnTo>
                  <a:pt x="3947007" y="2395728"/>
                </a:lnTo>
                <a:lnTo>
                  <a:pt x="3960393" y="2366670"/>
                </a:lnTo>
                <a:lnTo>
                  <a:pt x="3960584" y="2366010"/>
                </a:lnTo>
                <a:close/>
              </a:path>
              <a:path w="3966210" h="2454275">
                <a:moveTo>
                  <a:pt x="3964838" y="1875053"/>
                </a:moveTo>
                <a:lnTo>
                  <a:pt x="3956558" y="1844103"/>
                </a:lnTo>
                <a:lnTo>
                  <a:pt x="3929964" y="1854581"/>
                </a:lnTo>
                <a:lnTo>
                  <a:pt x="3931716" y="1859026"/>
                </a:lnTo>
                <a:lnTo>
                  <a:pt x="3933202" y="1863458"/>
                </a:lnTo>
                <a:lnTo>
                  <a:pt x="3934472" y="1867979"/>
                </a:lnTo>
                <a:lnTo>
                  <a:pt x="3935514" y="1872602"/>
                </a:lnTo>
                <a:lnTo>
                  <a:pt x="3936339" y="1877288"/>
                </a:lnTo>
                <a:lnTo>
                  <a:pt x="3936492" y="1878660"/>
                </a:lnTo>
                <a:lnTo>
                  <a:pt x="3964838" y="1875053"/>
                </a:lnTo>
                <a:close/>
              </a:path>
              <a:path w="3966210" h="2454275">
                <a:moveTo>
                  <a:pt x="3965956" y="2305431"/>
                </a:moveTo>
                <a:lnTo>
                  <a:pt x="3937381" y="2305431"/>
                </a:lnTo>
                <a:lnTo>
                  <a:pt x="3937279" y="2333650"/>
                </a:lnTo>
                <a:lnTo>
                  <a:pt x="3965841" y="2334374"/>
                </a:lnTo>
                <a:lnTo>
                  <a:pt x="3965956" y="2305431"/>
                </a:lnTo>
                <a:close/>
              </a:path>
              <a:path w="3966210" h="2454275">
                <a:moveTo>
                  <a:pt x="3965956" y="2248281"/>
                </a:moveTo>
                <a:lnTo>
                  <a:pt x="3937381" y="2248281"/>
                </a:lnTo>
                <a:lnTo>
                  <a:pt x="3937381" y="2276856"/>
                </a:lnTo>
                <a:lnTo>
                  <a:pt x="3965956" y="2276856"/>
                </a:lnTo>
                <a:lnTo>
                  <a:pt x="3965956" y="2248281"/>
                </a:lnTo>
                <a:close/>
              </a:path>
              <a:path w="3966210" h="2454275">
                <a:moveTo>
                  <a:pt x="3965956" y="2191131"/>
                </a:moveTo>
                <a:lnTo>
                  <a:pt x="3937381" y="2191131"/>
                </a:lnTo>
                <a:lnTo>
                  <a:pt x="3937381" y="2219706"/>
                </a:lnTo>
                <a:lnTo>
                  <a:pt x="3965956" y="2219706"/>
                </a:lnTo>
                <a:lnTo>
                  <a:pt x="3965956" y="2191131"/>
                </a:lnTo>
                <a:close/>
              </a:path>
              <a:path w="3966210" h="2454275">
                <a:moveTo>
                  <a:pt x="3965956" y="2133981"/>
                </a:moveTo>
                <a:lnTo>
                  <a:pt x="3937381" y="2133981"/>
                </a:lnTo>
                <a:lnTo>
                  <a:pt x="3937381" y="2162556"/>
                </a:lnTo>
                <a:lnTo>
                  <a:pt x="3965956" y="2162556"/>
                </a:lnTo>
                <a:lnTo>
                  <a:pt x="3965956" y="2133981"/>
                </a:lnTo>
                <a:close/>
              </a:path>
              <a:path w="3966210" h="2454275">
                <a:moveTo>
                  <a:pt x="3965956" y="2076843"/>
                </a:moveTo>
                <a:lnTo>
                  <a:pt x="3937381" y="2076843"/>
                </a:lnTo>
                <a:lnTo>
                  <a:pt x="3937381" y="2105418"/>
                </a:lnTo>
                <a:lnTo>
                  <a:pt x="3965956" y="2105418"/>
                </a:lnTo>
                <a:lnTo>
                  <a:pt x="3965956" y="2076843"/>
                </a:lnTo>
                <a:close/>
              </a:path>
              <a:path w="3966210" h="2454275">
                <a:moveTo>
                  <a:pt x="3965956" y="2019693"/>
                </a:moveTo>
                <a:lnTo>
                  <a:pt x="3937381" y="2019693"/>
                </a:lnTo>
                <a:lnTo>
                  <a:pt x="3937381" y="2048268"/>
                </a:lnTo>
                <a:lnTo>
                  <a:pt x="3965956" y="2048268"/>
                </a:lnTo>
                <a:lnTo>
                  <a:pt x="3965956" y="2019693"/>
                </a:lnTo>
                <a:close/>
              </a:path>
              <a:path w="3966210" h="2454275">
                <a:moveTo>
                  <a:pt x="3965956" y="1962543"/>
                </a:moveTo>
                <a:lnTo>
                  <a:pt x="3937381" y="1962543"/>
                </a:lnTo>
                <a:lnTo>
                  <a:pt x="3937381" y="1991118"/>
                </a:lnTo>
                <a:lnTo>
                  <a:pt x="3965956" y="1991118"/>
                </a:lnTo>
                <a:lnTo>
                  <a:pt x="3965956" y="1962543"/>
                </a:lnTo>
                <a:close/>
              </a:path>
              <a:path w="3966210" h="2454275">
                <a:moveTo>
                  <a:pt x="3965956" y="1905393"/>
                </a:moveTo>
                <a:lnTo>
                  <a:pt x="3937381" y="1905393"/>
                </a:lnTo>
                <a:lnTo>
                  <a:pt x="3937381" y="1933968"/>
                </a:lnTo>
                <a:lnTo>
                  <a:pt x="3965956" y="1933968"/>
                </a:lnTo>
                <a:lnTo>
                  <a:pt x="3965956" y="190539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 txBox="1"/>
          <p:nvPr/>
        </p:nvSpPr>
        <p:spPr>
          <a:xfrm>
            <a:off x="2069464" y="5348681"/>
            <a:ext cx="265049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√ </a:t>
            </a:r>
            <a:r>
              <a:rPr dirty="0" sz="1800" b="1">
                <a:solidFill>
                  <a:srgbClr val="FF0000"/>
                </a:solidFill>
                <a:latin typeface="Microsoft YaHei"/>
                <a:cs typeface="Microsoft YaHei"/>
              </a:rPr>
              <a:t>全面非常考虑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o(</a:t>
            </a:r>
            <a:r>
              <a:rPr dirty="0" sz="1800" spc="-10" b="1">
                <a:solidFill>
                  <a:srgbClr val="FF0000"/>
                </a:solidFill>
                <a:latin typeface="Microsoft YaHei"/>
                <a:cs typeface="Microsoft YaHei"/>
              </a:rPr>
              <a:t>￣▽￣</a:t>
            </a:r>
            <a:r>
              <a:rPr dirty="0" sz="1800" spc="-10" b="1">
                <a:solidFill>
                  <a:srgbClr val="FF0000"/>
                </a:solidFill>
                <a:latin typeface="Calibri"/>
                <a:cs typeface="Calibri"/>
              </a:rPr>
              <a:t>)</a:t>
            </a:r>
            <a:r>
              <a:rPr dirty="0" sz="1800" spc="-10" b="1">
                <a:solidFill>
                  <a:srgbClr val="FF0000"/>
                </a:solidFill>
                <a:latin typeface="Microsoft YaHei"/>
                <a:cs typeface="Microsoft YaHei"/>
              </a:rPr>
              <a:t>ｄ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25" name="object 25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37</a:t>
            </a:r>
          </a:p>
        </p:txBody>
      </p:sp>
      <p:sp>
        <p:nvSpPr>
          <p:cNvPr id="24" name="object 24" descr=""/>
          <p:cNvSpPr txBox="1"/>
          <p:nvPr/>
        </p:nvSpPr>
        <p:spPr>
          <a:xfrm>
            <a:off x="9766300" y="5111737"/>
            <a:ext cx="838835" cy="100203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dirty="0" sz="3200" spc="-30" b="1">
                <a:solidFill>
                  <a:srgbClr val="006FC0"/>
                </a:solidFill>
                <a:latin typeface="Microsoft YaHei"/>
                <a:cs typeface="Microsoft YaHei"/>
              </a:rPr>
              <a:t>正式回答</a:t>
            </a:r>
            <a:endParaRPr sz="3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2279142"/>
            <a:ext cx="2934970" cy="4467225"/>
            <a:chOff x="0" y="2279142"/>
            <a:chExt cx="2934970" cy="4467225"/>
          </a:xfrm>
        </p:grpSpPr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4" y="2298192"/>
              <a:ext cx="2906268" cy="4428744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0" y="2279142"/>
              <a:ext cx="2934970" cy="4467225"/>
            </a:xfrm>
            <a:custGeom>
              <a:avLst/>
              <a:gdLst/>
              <a:ahLst/>
              <a:cxnLst/>
              <a:rect l="l" t="t" r="r" b="b"/>
              <a:pathLst>
                <a:path w="2934970" h="4467225">
                  <a:moveTo>
                    <a:pt x="0" y="18669"/>
                  </a:moveTo>
                  <a:lnTo>
                    <a:pt x="0" y="0"/>
                  </a:lnTo>
                  <a:lnTo>
                    <a:pt x="2924937" y="0"/>
                  </a:lnTo>
                  <a:lnTo>
                    <a:pt x="2934462" y="9525"/>
                  </a:lnTo>
                  <a:lnTo>
                    <a:pt x="9144" y="9525"/>
                  </a:lnTo>
                  <a:lnTo>
                    <a:pt x="0" y="18669"/>
                  </a:lnTo>
                  <a:close/>
                </a:path>
                <a:path w="2934970" h="4467225">
                  <a:moveTo>
                    <a:pt x="9144" y="4457318"/>
                  </a:moveTo>
                  <a:lnTo>
                    <a:pt x="0" y="4448174"/>
                  </a:lnTo>
                  <a:lnTo>
                    <a:pt x="0" y="18669"/>
                  </a:lnTo>
                  <a:lnTo>
                    <a:pt x="9144" y="9525"/>
                  </a:lnTo>
                  <a:lnTo>
                    <a:pt x="9144" y="4457318"/>
                  </a:lnTo>
                  <a:close/>
                </a:path>
                <a:path w="2934970" h="4467225">
                  <a:moveTo>
                    <a:pt x="2915412" y="19049"/>
                  </a:moveTo>
                  <a:lnTo>
                    <a:pt x="9144" y="19049"/>
                  </a:lnTo>
                  <a:lnTo>
                    <a:pt x="9144" y="9525"/>
                  </a:lnTo>
                  <a:lnTo>
                    <a:pt x="2915412" y="9525"/>
                  </a:lnTo>
                  <a:lnTo>
                    <a:pt x="2915412" y="19049"/>
                  </a:lnTo>
                  <a:close/>
                </a:path>
                <a:path w="2934970" h="4467225">
                  <a:moveTo>
                    <a:pt x="2915412" y="4457318"/>
                  </a:moveTo>
                  <a:lnTo>
                    <a:pt x="2915412" y="9525"/>
                  </a:lnTo>
                  <a:lnTo>
                    <a:pt x="2924936" y="19049"/>
                  </a:lnTo>
                  <a:lnTo>
                    <a:pt x="2934462" y="19049"/>
                  </a:lnTo>
                  <a:lnTo>
                    <a:pt x="2934462" y="4447793"/>
                  </a:lnTo>
                  <a:lnTo>
                    <a:pt x="2924937" y="4447793"/>
                  </a:lnTo>
                  <a:lnTo>
                    <a:pt x="2915412" y="4457318"/>
                  </a:lnTo>
                  <a:close/>
                </a:path>
                <a:path w="2934970" h="4467225">
                  <a:moveTo>
                    <a:pt x="2934462" y="19049"/>
                  </a:moveTo>
                  <a:lnTo>
                    <a:pt x="2924936" y="19049"/>
                  </a:lnTo>
                  <a:lnTo>
                    <a:pt x="2915412" y="9525"/>
                  </a:lnTo>
                  <a:lnTo>
                    <a:pt x="2934462" y="9525"/>
                  </a:lnTo>
                  <a:lnTo>
                    <a:pt x="2934462" y="19049"/>
                  </a:lnTo>
                  <a:close/>
                </a:path>
                <a:path w="2934970" h="4467225">
                  <a:moveTo>
                    <a:pt x="2915412" y="4457318"/>
                  </a:moveTo>
                  <a:lnTo>
                    <a:pt x="9144" y="4457318"/>
                  </a:lnTo>
                  <a:lnTo>
                    <a:pt x="9144" y="4447793"/>
                  </a:lnTo>
                  <a:lnTo>
                    <a:pt x="2915412" y="4447793"/>
                  </a:lnTo>
                  <a:lnTo>
                    <a:pt x="2915412" y="4457318"/>
                  </a:lnTo>
                  <a:close/>
                </a:path>
                <a:path w="2934970" h="4467225">
                  <a:moveTo>
                    <a:pt x="2934462" y="4457318"/>
                  </a:moveTo>
                  <a:lnTo>
                    <a:pt x="2915412" y="4457318"/>
                  </a:lnTo>
                  <a:lnTo>
                    <a:pt x="2924937" y="4447793"/>
                  </a:lnTo>
                  <a:lnTo>
                    <a:pt x="2934462" y="4447793"/>
                  </a:lnTo>
                  <a:lnTo>
                    <a:pt x="2934462" y="4457318"/>
                  </a:lnTo>
                  <a:close/>
                </a:path>
                <a:path w="2934970" h="4467225">
                  <a:moveTo>
                    <a:pt x="2924937" y="4466843"/>
                  </a:moveTo>
                  <a:lnTo>
                    <a:pt x="0" y="4466843"/>
                  </a:lnTo>
                  <a:lnTo>
                    <a:pt x="0" y="4448174"/>
                  </a:lnTo>
                  <a:lnTo>
                    <a:pt x="9144" y="4457318"/>
                  </a:lnTo>
                  <a:lnTo>
                    <a:pt x="2934462" y="4457318"/>
                  </a:lnTo>
                  <a:lnTo>
                    <a:pt x="2927057" y="4466602"/>
                  </a:lnTo>
                  <a:lnTo>
                    <a:pt x="2924937" y="4466843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 descr=""/>
          <p:cNvSpPr txBox="1"/>
          <p:nvPr/>
        </p:nvSpPr>
        <p:spPr>
          <a:xfrm>
            <a:off x="2406523" y="6290640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006FC0"/>
                </a:solidFill>
                <a:latin typeface="Microsoft YaHei"/>
                <a:cs typeface="Microsoft YaHei"/>
              </a:rPr>
              <a:t>①</a:t>
            </a:r>
            <a:endParaRPr sz="2400">
              <a:latin typeface="Microsoft YaHei"/>
              <a:cs typeface="Microsoft YaHe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3009138" y="2279142"/>
            <a:ext cx="3469004" cy="4467225"/>
            <a:chOff x="3009138" y="2279142"/>
            <a:chExt cx="3469004" cy="4467225"/>
          </a:xfrm>
        </p:grpSpPr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28188" y="2298192"/>
              <a:ext cx="3430524" cy="4428744"/>
            </a:xfrm>
            <a:prstGeom prst="rect">
              <a:avLst/>
            </a:prstGeom>
          </p:spPr>
        </p:pic>
        <p:sp>
          <p:nvSpPr>
            <p:cNvPr id="10" name="object 10" descr=""/>
            <p:cNvSpPr/>
            <p:nvPr/>
          </p:nvSpPr>
          <p:spPr>
            <a:xfrm>
              <a:off x="3009138" y="2279142"/>
              <a:ext cx="3469004" cy="4467225"/>
            </a:xfrm>
            <a:custGeom>
              <a:avLst/>
              <a:gdLst/>
              <a:ahLst/>
              <a:cxnLst/>
              <a:rect l="l" t="t" r="r" b="b"/>
              <a:pathLst>
                <a:path w="3469004" h="4467225">
                  <a:moveTo>
                    <a:pt x="3459099" y="4466843"/>
                  </a:moveTo>
                  <a:lnTo>
                    <a:pt x="9525" y="4466843"/>
                  </a:lnTo>
                  <a:lnTo>
                    <a:pt x="7404" y="4466602"/>
                  </a:lnTo>
                  <a:lnTo>
                    <a:pt x="0" y="4457318"/>
                  </a:lnTo>
                  <a:lnTo>
                    <a:pt x="0" y="9524"/>
                  </a:lnTo>
                  <a:lnTo>
                    <a:pt x="9525" y="0"/>
                  </a:lnTo>
                  <a:lnTo>
                    <a:pt x="3459099" y="0"/>
                  </a:lnTo>
                  <a:lnTo>
                    <a:pt x="3468624" y="9524"/>
                  </a:lnTo>
                  <a:lnTo>
                    <a:pt x="19050" y="9524"/>
                  </a:lnTo>
                  <a:lnTo>
                    <a:pt x="9525" y="19049"/>
                  </a:lnTo>
                  <a:lnTo>
                    <a:pt x="19050" y="19049"/>
                  </a:lnTo>
                  <a:lnTo>
                    <a:pt x="19050" y="4447793"/>
                  </a:lnTo>
                  <a:lnTo>
                    <a:pt x="9524" y="4447793"/>
                  </a:lnTo>
                  <a:lnTo>
                    <a:pt x="19050" y="4457318"/>
                  </a:lnTo>
                  <a:lnTo>
                    <a:pt x="3468624" y="4457318"/>
                  </a:lnTo>
                  <a:lnTo>
                    <a:pt x="3468382" y="4459439"/>
                  </a:lnTo>
                  <a:lnTo>
                    <a:pt x="3461219" y="4466602"/>
                  </a:lnTo>
                  <a:lnTo>
                    <a:pt x="3459099" y="4466843"/>
                  </a:lnTo>
                  <a:close/>
                </a:path>
                <a:path w="3469004" h="4467225">
                  <a:moveTo>
                    <a:pt x="19050" y="19049"/>
                  </a:moveTo>
                  <a:lnTo>
                    <a:pt x="9525" y="19049"/>
                  </a:lnTo>
                  <a:lnTo>
                    <a:pt x="19050" y="9524"/>
                  </a:lnTo>
                  <a:lnTo>
                    <a:pt x="19050" y="19049"/>
                  </a:lnTo>
                  <a:close/>
                </a:path>
                <a:path w="3469004" h="4467225">
                  <a:moveTo>
                    <a:pt x="3449574" y="19049"/>
                  </a:moveTo>
                  <a:lnTo>
                    <a:pt x="19050" y="19049"/>
                  </a:lnTo>
                  <a:lnTo>
                    <a:pt x="19050" y="9524"/>
                  </a:lnTo>
                  <a:lnTo>
                    <a:pt x="3449574" y="9524"/>
                  </a:lnTo>
                  <a:lnTo>
                    <a:pt x="3449574" y="19049"/>
                  </a:lnTo>
                  <a:close/>
                </a:path>
                <a:path w="3469004" h="4467225">
                  <a:moveTo>
                    <a:pt x="3449574" y="4457318"/>
                  </a:moveTo>
                  <a:lnTo>
                    <a:pt x="3449574" y="9524"/>
                  </a:lnTo>
                  <a:lnTo>
                    <a:pt x="3459099" y="19049"/>
                  </a:lnTo>
                  <a:lnTo>
                    <a:pt x="3468624" y="19049"/>
                  </a:lnTo>
                  <a:lnTo>
                    <a:pt x="3468624" y="4447793"/>
                  </a:lnTo>
                  <a:lnTo>
                    <a:pt x="3459099" y="4447793"/>
                  </a:lnTo>
                  <a:lnTo>
                    <a:pt x="3449574" y="4457318"/>
                  </a:lnTo>
                  <a:close/>
                </a:path>
                <a:path w="3469004" h="4467225">
                  <a:moveTo>
                    <a:pt x="3468624" y="19049"/>
                  </a:moveTo>
                  <a:lnTo>
                    <a:pt x="3459099" y="19049"/>
                  </a:lnTo>
                  <a:lnTo>
                    <a:pt x="3449574" y="9524"/>
                  </a:lnTo>
                  <a:lnTo>
                    <a:pt x="3468624" y="9524"/>
                  </a:lnTo>
                  <a:lnTo>
                    <a:pt x="3468624" y="19049"/>
                  </a:lnTo>
                  <a:close/>
                </a:path>
                <a:path w="3469004" h="4467225">
                  <a:moveTo>
                    <a:pt x="19050" y="4457318"/>
                  </a:moveTo>
                  <a:lnTo>
                    <a:pt x="9524" y="4447793"/>
                  </a:lnTo>
                  <a:lnTo>
                    <a:pt x="19050" y="4447793"/>
                  </a:lnTo>
                  <a:lnTo>
                    <a:pt x="19050" y="4457318"/>
                  </a:lnTo>
                  <a:close/>
                </a:path>
                <a:path w="3469004" h="4467225">
                  <a:moveTo>
                    <a:pt x="3449574" y="4457318"/>
                  </a:moveTo>
                  <a:lnTo>
                    <a:pt x="19050" y="4457318"/>
                  </a:lnTo>
                  <a:lnTo>
                    <a:pt x="19050" y="4447793"/>
                  </a:lnTo>
                  <a:lnTo>
                    <a:pt x="3449574" y="4447793"/>
                  </a:lnTo>
                  <a:lnTo>
                    <a:pt x="3449574" y="4457318"/>
                  </a:lnTo>
                  <a:close/>
                </a:path>
                <a:path w="3469004" h="4467225">
                  <a:moveTo>
                    <a:pt x="3468624" y="4457318"/>
                  </a:moveTo>
                  <a:lnTo>
                    <a:pt x="3449574" y="4457318"/>
                  </a:lnTo>
                  <a:lnTo>
                    <a:pt x="3459099" y="4447793"/>
                  </a:lnTo>
                  <a:lnTo>
                    <a:pt x="3468624" y="4447793"/>
                  </a:lnTo>
                  <a:lnTo>
                    <a:pt x="3468624" y="4457318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1" name="object 11" descr=""/>
          <p:cNvSpPr txBox="1"/>
          <p:nvPr/>
        </p:nvSpPr>
        <p:spPr>
          <a:xfrm>
            <a:off x="5837491" y="6290640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006FC0"/>
                </a:solidFill>
                <a:latin typeface="Microsoft YaHei"/>
                <a:cs typeface="Microsoft YaHei"/>
              </a:rPr>
              <a:t>②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0822393" y="6080778"/>
            <a:ext cx="954405" cy="5321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>
              <a:lnSpc>
                <a:spcPts val="2780"/>
              </a:lnSpc>
              <a:spcBef>
                <a:spcPts val="140"/>
              </a:spcBef>
            </a:pPr>
            <a:r>
              <a:rPr dirty="0" sz="2400" spc="-50">
                <a:solidFill>
                  <a:srgbClr val="006FC0"/>
                </a:solidFill>
                <a:latin typeface="Microsoft YaHei"/>
                <a:cs typeface="Microsoft YaHei"/>
              </a:rPr>
              <a:t>③</a:t>
            </a:r>
            <a:endParaRPr sz="2400">
              <a:latin typeface="Microsoft YaHei"/>
              <a:cs typeface="Microsoft YaHei"/>
            </a:endParaRPr>
          </a:p>
          <a:p>
            <a:pPr algn="r">
              <a:lnSpc>
                <a:spcPts val="1270"/>
              </a:lnSpc>
            </a:pPr>
            <a:r>
              <a:rPr dirty="0" sz="1200" spc="-25">
                <a:solidFill>
                  <a:srgbClr val="3B5D74"/>
                </a:solidFill>
                <a:latin typeface="SimSun"/>
                <a:cs typeface="SimSun"/>
              </a:rPr>
              <a:t>38</a:t>
            </a:r>
            <a:endParaRPr sz="1200">
              <a:latin typeface="SimSun"/>
              <a:cs typeface="SimSu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6550914" y="133350"/>
            <a:ext cx="2501265" cy="3078480"/>
            <a:chOff x="6550914" y="133350"/>
            <a:chExt cx="2501265" cy="307848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569964" y="152400"/>
              <a:ext cx="2462783" cy="3040379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6550914" y="133350"/>
              <a:ext cx="2501265" cy="3078480"/>
            </a:xfrm>
            <a:custGeom>
              <a:avLst/>
              <a:gdLst/>
              <a:ahLst/>
              <a:cxnLst/>
              <a:rect l="l" t="t" r="r" b="b"/>
              <a:pathLst>
                <a:path w="2501265" h="3078480">
                  <a:moveTo>
                    <a:pt x="2491358" y="3078480"/>
                  </a:moveTo>
                  <a:lnTo>
                    <a:pt x="9525" y="3078480"/>
                  </a:lnTo>
                  <a:lnTo>
                    <a:pt x="7404" y="3078238"/>
                  </a:lnTo>
                  <a:lnTo>
                    <a:pt x="0" y="3068955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491358" y="0"/>
                  </a:lnTo>
                  <a:lnTo>
                    <a:pt x="2500883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3059430"/>
                  </a:lnTo>
                  <a:lnTo>
                    <a:pt x="9525" y="3059430"/>
                  </a:lnTo>
                  <a:lnTo>
                    <a:pt x="19050" y="3068955"/>
                  </a:lnTo>
                  <a:lnTo>
                    <a:pt x="2500883" y="3068955"/>
                  </a:lnTo>
                  <a:lnTo>
                    <a:pt x="2500642" y="3071075"/>
                  </a:lnTo>
                  <a:lnTo>
                    <a:pt x="2493479" y="3078238"/>
                  </a:lnTo>
                  <a:lnTo>
                    <a:pt x="2491358" y="3078480"/>
                  </a:lnTo>
                  <a:close/>
                </a:path>
                <a:path w="2501265" h="307848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501265" h="3078480">
                  <a:moveTo>
                    <a:pt x="2481833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481833" y="9525"/>
                  </a:lnTo>
                  <a:lnTo>
                    <a:pt x="2481833" y="19050"/>
                  </a:lnTo>
                  <a:close/>
                </a:path>
                <a:path w="2501265" h="3078480">
                  <a:moveTo>
                    <a:pt x="2481833" y="3068955"/>
                  </a:moveTo>
                  <a:lnTo>
                    <a:pt x="2481833" y="9525"/>
                  </a:lnTo>
                  <a:lnTo>
                    <a:pt x="2491358" y="19050"/>
                  </a:lnTo>
                  <a:lnTo>
                    <a:pt x="2500883" y="19050"/>
                  </a:lnTo>
                  <a:lnTo>
                    <a:pt x="2500883" y="3059430"/>
                  </a:lnTo>
                  <a:lnTo>
                    <a:pt x="2491358" y="3059430"/>
                  </a:lnTo>
                  <a:lnTo>
                    <a:pt x="2481833" y="3068955"/>
                  </a:lnTo>
                  <a:close/>
                </a:path>
                <a:path w="2501265" h="3078480">
                  <a:moveTo>
                    <a:pt x="2500883" y="19050"/>
                  </a:moveTo>
                  <a:lnTo>
                    <a:pt x="2491358" y="19050"/>
                  </a:lnTo>
                  <a:lnTo>
                    <a:pt x="2481833" y="9525"/>
                  </a:lnTo>
                  <a:lnTo>
                    <a:pt x="2500883" y="9525"/>
                  </a:lnTo>
                  <a:lnTo>
                    <a:pt x="2500883" y="19050"/>
                  </a:lnTo>
                  <a:close/>
                </a:path>
                <a:path w="2501265" h="3078480">
                  <a:moveTo>
                    <a:pt x="19050" y="3068955"/>
                  </a:moveTo>
                  <a:lnTo>
                    <a:pt x="9525" y="3059430"/>
                  </a:lnTo>
                  <a:lnTo>
                    <a:pt x="19050" y="3059430"/>
                  </a:lnTo>
                  <a:lnTo>
                    <a:pt x="19050" y="3068955"/>
                  </a:lnTo>
                  <a:close/>
                </a:path>
                <a:path w="2501265" h="3078480">
                  <a:moveTo>
                    <a:pt x="2481833" y="3068955"/>
                  </a:moveTo>
                  <a:lnTo>
                    <a:pt x="19050" y="3068955"/>
                  </a:lnTo>
                  <a:lnTo>
                    <a:pt x="19050" y="3059430"/>
                  </a:lnTo>
                  <a:lnTo>
                    <a:pt x="2481833" y="3059430"/>
                  </a:lnTo>
                  <a:lnTo>
                    <a:pt x="2481833" y="3068955"/>
                  </a:lnTo>
                  <a:close/>
                </a:path>
                <a:path w="2501265" h="3078480">
                  <a:moveTo>
                    <a:pt x="2500883" y="3068955"/>
                  </a:moveTo>
                  <a:lnTo>
                    <a:pt x="2481833" y="3068955"/>
                  </a:lnTo>
                  <a:lnTo>
                    <a:pt x="2491358" y="3059430"/>
                  </a:lnTo>
                  <a:lnTo>
                    <a:pt x="2500883" y="3059430"/>
                  </a:lnTo>
                  <a:lnTo>
                    <a:pt x="2500883" y="3068955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" name="object 16" descr=""/>
          <p:cNvGrpSpPr/>
          <p:nvPr/>
        </p:nvGrpSpPr>
        <p:grpSpPr>
          <a:xfrm>
            <a:off x="6535039" y="3258439"/>
            <a:ext cx="5650865" cy="3498850"/>
            <a:chOff x="6535039" y="3258439"/>
            <a:chExt cx="5650865" cy="3498850"/>
          </a:xfrm>
        </p:grpSpPr>
        <p:pic>
          <p:nvPicPr>
            <p:cNvPr id="17" name="object 17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569964" y="3293364"/>
              <a:ext cx="5580887" cy="342900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35039" y="3258439"/>
              <a:ext cx="5650737" cy="349885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9914838" y="4960404"/>
            <a:ext cx="3302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0">
                <a:solidFill>
                  <a:srgbClr val="006FC0"/>
                </a:solidFill>
                <a:latin typeface="Microsoft YaHei"/>
                <a:cs typeface="Microsoft YaHei"/>
              </a:rPr>
              <a:t>④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720850" y="862964"/>
            <a:ext cx="2463800" cy="93726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 indent="3175">
              <a:lnSpc>
                <a:spcPct val="124700"/>
              </a:lnSpc>
              <a:spcBef>
                <a:spcPts val="95"/>
              </a:spcBef>
            </a:pPr>
            <a:r>
              <a:rPr dirty="0" sz="2400" spc="-25" b="1">
                <a:solidFill>
                  <a:srgbClr val="42065A"/>
                </a:solidFill>
                <a:latin typeface="Microsoft YaHei"/>
                <a:cs typeface="Microsoft YaHei"/>
              </a:rPr>
              <a:t>DeepSeek</a:t>
            </a:r>
            <a:r>
              <a:rPr dirty="0" sz="2400" spc="-20" b="1">
                <a:solidFill>
                  <a:srgbClr val="42065A"/>
                </a:solidFill>
                <a:latin typeface="Microsoft YaHei"/>
                <a:cs typeface="Microsoft YaHei"/>
              </a:rPr>
              <a:t>输出的</a:t>
            </a:r>
            <a:r>
              <a:rPr dirty="0" sz="2400" spc="-10" b="1">
                <a:solidFill>
                  <a:srgbClr val="42065A"/>
                </a:solidFill>
                <a:latin typeface="Microsoft YaHei"/>
                <a:cs typeface="Microsoft YaHei"/>
              </a:rPr>
              <a:t>日程安排清晰明确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259265" y="1503172"/>
            <a:ext cx="2463800" cy="1266190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10"/>
              </a:spcBef>
            </a:pPr>
            <a:r>
              <a:rPr dirty="0" sz="2400" spc="-10" b="1">
                <a:solidFill>
                  <a:srgbClr val="6E1D39"/>
                </a:solidFill>
                <a:latin typeface="Microsoft YaHei"/>
                <a:cs typeface="Microsoft YaHei"/>
              </a:rPr>
              <a:t>贴心准备清单</a:t>
            </a:r>
            <a:endParaRPr sz="2400">
              <a:latin typeface="Microsoft YaHei"/>
              <a:cs typeface="Microsoft YaHei"/>
            </a:endParaRPr>
          </a:p>
          <a:p>
            <a:pPr marL="12700" marR="5080">
              <a:lnSpc>
                <a:spcPts val="2590"/>
              </a:lnSpc>
              <a:spcBef>
                <a:spcPts val="1035"/>
              </a:spcBef>
            </a:pPr>
            <a:r>
              <a:rPr dirty="0" sz="2400" spc="-10" b="1">
                <a:solidFill>
                  <a:srgbClr val="6E1D39"/>
                </a:solidFill>
                <a:latin typeface="Microsoft YaHei"/>
                <a:cs typeface="Microsoft YaHei"/>
              </a:rPr>
              <a:t>甚至细致考虑到了</a:t>
            </a:r>
            <a:r>
              <a:rPr dirty="0" sz="2400" b="1">
                <a:solidFill>
                  <a:srgbClr val="6E1D39"/>
                </a:solidFill>
                <a:latin typeface="Microsoft YaHei"/>
                <a:cs typeface="Microsoft YaHei"/>
              </a:rPr>
              <a:t>每日</a:t>
            </a:r>
            <a:r>
              <a:rPr dirty="0" sz="2400" spc="-10" b="1">
                <a:solidFill>
                  <a:srgbClr val="6E1D39"/>
                </a:solidFill>
                <a:latin typeface="Microsoft YaHei"/>
                <a:cs typeface="Microsoft YaHei"/>
              </a:rPr>
              <a:t>5000</a:t>
            </a:r>
            <a:r>
              <a:rPr dirty="0" sz="2400" spc="-50" b="1">
                <a:solidFill>
                  <a:srgbClr val="6E1D39"/>
                </a:solidFill>
                <a:latin typeface="Microsoft YaHei"/>
                <a:cs typeface="Microsoft YaHei"/>
              </a:rPr>
              <a:t>步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22" name="object 22" descr=""/>
          <p:cNvSpPr/>
          <p:nvPr/>
        </p:nvSpPr>
        <p:spPr>
          <a:xfrm>
            <a:off x="10034016" y="2895600"/>
            <a:ext cx="352425" cy="325120"/>
          </a:xfrm>
          <a:custGeom>
            <a:avLst/>
            <a:gdLst/>
            <a:ahLst/>
            <a:cxnLst/>
            <a:rect l="l" t="t" r="r" b="b"/>
            <a:pathLst>
              <a:path w="352425" h="325119">
                <a:moveTo>
                  <a:pt x="352043" y="324612"/>
                </a:moveTo>
                <a:lnTo>
                  <a:pt x="175259" y="161544"/>
                </a:lnTo>
                <a:lnTo>
                  <a:pt x="0" y="324612"/>
                </a:lnTo>
                <a:lnTo>
                  <a:pt x="0" y="161544"/>
                </a:lnTo>
                <a:lnTo>
                  <a:pt x="175259" y="0"/>
                </a:lnTo>
                <a:lnTo>
                  <a:pt x="352043" y="161544"/>
                </a:lnTo>
                <a:lnTo>
                  <a:pt x="352043" y="324612"/>
                </a:lnTo>
                <a:close/>
              </a:path>
            </a:pathLst>
          </a:custGeom>
          <a:solidFill>
            <a:srgbClr val="6E1D3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 descr=""/>
          <p:cNvSpPr/>
          <p:nvPr/>
        </p:nvSpPr>
        <p:spPr>
          <a:xfrm>
            <a:off x="2776727" y="1903476"/>
            <a:ext cx="352425" cy="326390"/>
          </a:xfrm>
          <a:custGeom>
            <a:avLst/>
            <a:gdLst/>
            <a:ahLst/>
            <a:cxnLst/>
            <a:rect l="l" t="t" r="r" b="b"/>
            <a:pathLst>
              <a:path w="352425" h="326389">
                <a:moveTo>
                  <a:pt x="352044" y="326136"/>
                </a:moveTo>
                <a:lnTo>
                  <a:pt x="176784" y="163068"/>
                </a:lnTo>
                <a:lnTo>
                  <a:pt x="0" y="326136"/>
                </a:lnTo>
                <a:lnTo>
                  <a:pt x="0" y="163068"/>
                </a:lnTo>
                <a:lnTo>
                  <a:pt x="176784" y="0"/>
                </a:lnTo>
                <a:lnTo>
                  <a:pt x="352044" y="163068"/>
                </a:lnTo>
                <a:lnTo>
                  <a:pt x="352044" y="326136"/>
                </a:lnTo>
                <a:close/>
              </a:path>
            </a:pathLst>
          </a:custGeom>
          <a:solidFill>
            <a:srgbClr val="9B2B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583184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2.DeepSeek</a:t>
            </a:r>
            <a:r>
              <a:rPr dirty="0"/>
              <a:t>提示词技巧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通用公式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583184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2.DeepSeek</a:t>
            </a:r>
            <a:r>
              <a:rPr dirty="0"/>
              <a:t>提示词技巧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通用公式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4031856" y="1898078"/>
            <a:ext cx="3809365" cy="3675379"/>
            <a:chOff x="4031856" y="1898078"/>
            <a:chExt cx="3809365" cy="3675379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07468" y="1898713"/>
              <a:ext cx="1933270" cy="193390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07468" y="3634168"/>
              <a:ext cx="1933270" cy="193454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3126" y="3638613"/>
              <a:ext cx="1933905" cy="193454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031856" y="1898078"/>
              <a:ext cx="1933270" cy="193390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552095" y="2543340"/>
              <a:ext cx="590753" cy="59075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730381" y="2542705"/>
              <a:ext cx="590753" cy="590753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731651" y="4283875"/>
              <a:ext cx="590753" cy="590753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552095" y="4279430"/>
              <a:ext cx="590753" cy="590753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2536825" y="1586865"/>
            <a:ext cx="1397000" cy="3515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-25" b="1">
                <a:solidFill>
                  <a:srgbClr val="C83E58"/>
                </a:solidFill>
                <a:latin typeface="Microsoft YaHei"/>
                <a:cs typeface="Microsoft YaHei"/>
              </a:rPr>
              <a:t>任务</a:t>
            </a:r>
            <a:endParaRPr sz="5400">
              <a:latin typeface="Microsoft YaHei"/>
              <a:cs typeface="Microsoft YaHei"/>
            </a:endParaRPr>
          </a:p>
          <a:p>
            <a:pPr marL="27305">
              <a:lnSpc>
                <a:spcPct val="100000"/>
              </a:lnSpc>
              <a:spcBef>
                <a:spcPts val="3794"/>
              </a:spcBef>
            </a:pPr>
            <a:r>
              <a:rPr dirty="0" sz="2400" spc="-20" b="1">
                <a:solidFill>
                  <a:srgbClr val="42065A"/>
                </a:solidFill>
                <a:latin typeface="Microsoft YaHei"/>
                <a:cs typeface="Microsoft YaHei"/>
              </a:rPr>
              <a:t>做什么</a:t>
            </a:r>
            <a:endParaRPr sz="2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2980"/>
              </a:spcBef>
            </a:pPr>
            <a:r>
              <a:rPr dirty="0" sz="5400" spc="-25" b="1">
                <a:solidFill>
                  <a:srgbClr val="CF4879"/>
                </a:solidFill>
                <a:latin typeface="Microsoft YaHei"/>
                <a:cs typeface="Microsoft YaHei"/>
              </a:rPr>
              <a:t>目标</a:t>
            </a:r>
            <a:endParaRPr sz="5400">
              <a:latin typeface="Microsoft YaHei"/>
              <a:cs typeface="Microsoft YaHei"/>
            </a:endParaRPr>
          </a:p>
          <a:p>
            <a:pPr marL="27305">
              <a:lnSpc>
                <a:spcPct val="100000"/>
              </a:lnSpc>
              <a:spcBef>
                <a:spcPts val="1985"/>
              </a:spcBef>
            </a:pPr>
            <a:r>
              <a:rPr dirty="0" sz="2400" spc="-15" b="1">
                <a:solidFill>
                  <a:srgbClr val="42065A"/>
                </a:solidFill>
                <a:latin typeface="Microsoft YaHei"/>
                <a:cs typeface="Microsoft YaHei"/>
              </a:rPr>
              <a:t>期望效果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7915909" y="1586865"/>
            <a:ext cx="2795270" cy="3515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70">
              <a:lnSpc>
                <a:spcPct val="100000"/>
              </a:lnSpc>
              <a:spcBef>
                <a:spcPts val="100"/>
              </a:spcBef>
            </a:pPr>
            <a:r>
              <a:rPr dirty="0" sz="5400" spc="-25" b="1">
                <a:solidFill>
                  <a:srgbClr val="D45B6E"/>
                </a:solidFill>
                <a:latin typeface="Microsoft YaHei"/>
                <a:cs typeface="Microsoft YaHei"/>
              </a:rPr>
              <a:t>背景</a:t>
            </a:r>
            <a:endParaRPr sz="5400">
              <a:latin typeface="Microsoft YaHei"/>
              <a:cs typeface="Microsoft YaHei"/>
            </a:endParaRPr>
          </a:p>
          <a:p>
            <a:pPr marL="31750">
              <a:lnSpc>
                <a:spcPct val="100000"/>
              </a:lnSpc>
              <a:spcBef>
                <a:spcPts val="3794"/>
              </a:spcBef>
            </a:pPr>
            <a:r>
              <a:rPr dirty="0" sz="2400" spc="-20" b="1">
                <a:solidFill>
                  <a:srgbClr val="42065A"/>
                </a:solidFill>
                <a:latin typeface="Microsoft YaHei"/>
                <a:cs typeface="Microsoft YaHei"/>
              </a:rPr>
              <a:t>给谁用</a:t>
            </a:r>
            <a:endParaRPr sz="2400">
              <a:latin typeface="Microsoft YaHei"/>
              <a:cs typeface="Microsoft YaHei"/>
            </a:endParaRPr>
          </a:p>
          <a:p>
            <a:pPr marL="39370">
              <a:lnSpc>
                <a:spcPct val="100000"/>
              </a:lnSpc>
              <a:spcBef>
                <a:spcPts val="2980"/>
              </a:spcBef>
            </a:pPr>
            <a:r>
              <a:rPr dirty="0" sz="5400" spc="-15" b="1">
                <a:solidFill>
                  <a:srgbClr val="D25592"/>
                </a:solidFill>
                <a:latin typeface="Microsoft YaHei"/>
                <a:cs typeface="Microsoft YaHei"/>
              </a:rPr>
              <a:t>负面限定</a:t>
            </a:r>
            <a:endParaRPr sz="54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985"/>
              </a:spcBef>
            </a:pPr>
            <a:r>
              <a:rPr dirty="0" sz="2400" spc="-10" b="1">
                <a:solidFill>
                  <a:srgbClr val="42065A"/>
                </a:solidFill>
                <a:latin typeface="Microsoft YaHei"/>
                <a:cs typeface="Microsoft YaHei"/>
              </a:rPr>
              <a:t>担心的问题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17" name="object 17" descr="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3973093" y="5991859"/>
            <a:ext cx="4470488" cy="774801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5259070" y="6062345"/>
            <a:ext cx="1651635" cy="51435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 b="1">
                <a:solidFill>
                  <a:srgbClr val="FFFFFF"/>
                </a:solidFill>
                <a:latin typeface="Arial"/>
                <a:cs typeface="Arial"/>
              </a:rPr>
              <a:t>“</a:t>
            </a:r>
            <a:r>
              <a:rPr dirty="0" sz="3200" spc="-10" b="1">
                <a:solidFill>
                  <a:srgbClr val="FFFFFF"/>
                </a:solidFill>
                <a:latin typeface="Microsoft YaHei"/>
                <a:cs typeface="Microsoft YaHei"/>
              </a:rPr>
              <a:t>内心戏</a:t>
            </a:r>
            <a:r>
              <a:rPr dirty="0" sz="3200" spc="-50" b="1">
                <a:solidFill>
                  <a:srgbClr val="FFFFFF"/>
                </a:solidFill>
                <a:latin typeface="Arial"/>
                <a:cs typeface="Arial"/>
              </a:rPr>
              <a:t>”</a:t>
            </a:r>
            <a:endParaRPr sz="32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39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542353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3.DeepSeek</a:t>
            </a:r>
            <a:r>
              <a:rPr dirty="0"/>
              <a:t>提示词技巧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20"/>
              <a:t>说人话</a:t>
            </a:r>
          </a:p>
        </p:txBody>
      </p:sp>
      <p:grpSp>
        <p:nvGrpSpPr>
          <p:cNvPr id="4" name="object 4" descr=""/>
          <p:cNvGrpSpPr/>
          <p:nvPr/>
        </p:nvGrpSpPr>
        <p:grpSpPr>
          <a:xfrm>
            <a:off x="6333959" y="285000"/>
            <a:ext cx="5533390" cy="1228090"/>
            <a:chOff x="6333959" y="285000"/>
            <a:chExt cx="5533390" cy="1228090"/>
          </a:xfrm>
        </p:grpSpPr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871682" y="316407"/>
              <a:ext cx="995654" cy="39803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355338" y="285000"/>
              <a:ext cx="444869" cy="444893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3959" y="556882"/>
              <a:ext cx="4764430" cy="955928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6695008" y="791565"/>
            <a:ext cx="398780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5" b="1">
                <a:solidFill>
                  <a:srgbClr val="F1F1F1"/>
                </a:solidFill>
                <a:latin typeface="Microsoft YaHei"/>
                <a:cs typeface="Microsoft YaHei"/>
              </a:rPr>
              <a:t>适合场景：科研，了解新事物</a:t>
            </a:r>
            <a:endParaRPr sz="24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513259" y="1528533"/>
            <a:ext cx="1152525" cy="321945"/>
          </a:xfrm>
          <a:custGeom>
            <a:avLst/>
            <a:gdLst/>
            <a:ahLst/>
            <a:cxnLst/>
            <a:rect l="l" t="t" r="r" b="b"/>
            <a:pathLst>
              <a:path w="1152525" h="321944">
                <a:moveTo>
                  <a:pt x="1152525" y="0"/>
                </a:moveTo>
                <a:lnTo>
                  <a:pt x="1152525" y="0"/>
                </a:lnTo>
                <a:lnTo>
                  <a:pt x="0" y="0"/>
                </a:lnTo>
                <a:lnTo>
                  <a:pt x="0" y="321945"/>
                </a:lnTo>
                <a:lnTo>
                  <a:pt x="1152525" y="321945"/>
                </a:lnTo>
                <a:lnTo>
                  <a:pt x="115252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/>
          <p:nvPr/>
        </p:nvSpPr>
        <p:spPr>
          <a:xfrm>
            <a:off x="1486598" y="2762973"/>
            <a:ext cx="1152525" cy="321945"/>
          </a:xfrm>
          <a:custGeom>
            <a:avLst/>
            <a:gdLst/>
            <a:ahLst/>
            <a:cxnLst/>
            <a:rect l="l" t="t" r="r" b="b"/>
            <a:pathLst>
              <a:path w="1152525" h="321944">
                <a:moveTo>
                  <a:pt x="1152525" y="0"/>
                </a:moveTo>
                <a:lnTo>
                  <a:pt x="1152525" y="0"/>
                </a:lnTo>
                <a:lnTo>
                  <a:pt x="0" y="0"/>
                </a:lnTo>
                <a:lnTo>
                  <a:pt x="0" y="321945"/>
                </a:lnTo>
                <a:lnTo>
                  <a:pt x="1152525" y="321945"/>
                </a:lnTo>
                <a:lnTo>
                  <a:pt x="115252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386143" y="1539328"/>
            <a:ext cx="10321925" cy="1534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了避免</a:t>
            </a:r>
            <a:r>
              <a:rPr dirty="0" sz="1800" spc="-20">
                <a:latin typeface="Microsoft YaHei"/>
                <a:cs typeface="Microsoft YaHei"/>
              </a:rPr>
              <a:t>DeepSeek</a:t>
            </a:r>
            <a:r>
              <a:rPr dirty="0" sz="1800" spc="-5">
                <a:latin typeface="Microsoft YaHei"/>
                <a:cs typeface="Microsoft YaHei"/>
              </a:rPr>
              <a:t>的回答过于官方、专业，可以尝试这三个字“说人话”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3240"/>
              </a:spcBef>
            </a:pPr>
            <a:r>
              <a:rPr dirty="0" sz="1800" spc="-5">
                <a:latin typeface="Microsoft YaHei"/>
                <a:cs typeface="Microsoft YaHei"/>
              </a:rPr>
              <a:t>你问：什么是“波粒二象性”，</a:t>
            </a:r>
            <a:r>
              <a:rPr dirty="0" sz="1800" spc="-10">
                <a:latin typeface="Calibri"/>
                <a:cs typeface="Calibri"/>
              </a:rPr>
              <a:t>DeepSeek</a:t>
            </a:r>
            <a:r>
              <a:rPr dirty="0" sz="1800" spc="-5">
                <a:latin typeface="Microsoft YaHei"/>
                <a:cs typeface="Microsoft YaHei"/>
              </a:rPr>
              <a:t>大概率会给出专业且看不懂的回答，和百度百科差不多。但如</a:t>
            </a:r>
            <a:r>
              <a:rPr dirty="0" sz="1800">
                <a:latin typeface="Microsoft YaHei"/>
                <a:cs typeface="Microsoft YaHei"/>
              </a:rPr>
              <a:t>果给</a:t>
            </a:r>
            <a:r>
              <a:rPr dirty="0" sz="1800" spc="-25">
                <a:latin typeface="Calibri"/>
                <a:cs typeface="Calibri"/>
              </a:rPr>
              <a:t>ta</a:t>
            </a:r>
            <a:r>
              <a:rPr dirty="0" sz="1800" spc="-5">
                <a:latin typeface="Microsoft YaHei"/>
                <a:cs typeface="Microsoft YaHei"/>
              </a:rPr>
              <a:t>一句“说人话”，</a:t>
            </a:r>
            <a:r>
              <a:rPr dirty="0" sz="1800" spc="-10">
                <a:latin typeface="Calibri"/>
                <a:cs typeface="Calibri"/>
              </a:rPr>
              <a:t>ta</a:t>
            </a:r>
            <a:r>
              <a:rPr dirty="0" sz="1800" spc="-5">
                <a:latin typeface="Microsoft YaHei"/>
                <a:cs typeface="Microsoft YaHei"/>
              </a:rPr>
              <a:t>就会生动形象的做一些举例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020754" y="3158845"/>
            <a:ext cx="109537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25">
                <a:solidFill>
                  <a:srgbClr val="A13838"/>
                </a:solidFill>
                <a:latin typeface="SimSun"/>
                <a:cs typeface="SimSun"/>
              </a:rPr>
              <a:t>说人话</a:t>
            </a:r>
            <a:endParaRPr sz="2800">
              <a:latin typeface="SimSun"/>
              <a:cs typeface="SimSun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7620" y="3704844"/>
            <a:ext cx="12178665" cy="3091180"/>
            <a:chOff x="7620" y="3704844"/>
            <a:chExt cx="12178665" cy="3091180"/>
          </a:xfrm>
        </p:grpSpPr>
        <p:pic>
          <p:nvPicPr>
            <p:cNvPr id="14" name="object 14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620" y="3704844"/>
              <a:ext cx="5250180" cy="274320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858255" y="3704844"/>
              <a:ext cx="6327648" cy="3090672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91721" y="4475314"/>
              <a:ext cx="907326" cy="64347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216486" y="4420692"/>
              <a:ext cx="907326" cy="64347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40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585216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4.DeepSeek</a:t>
            </a:r>
            <a:r>
              <a:rPr dirty="0"/>
              <a:t>提示词技巧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/>
              <a:t>反向</a:t>
            </a:r>
            <a:r>
              <a:rPr dirty="0" spc="-25" b="1">
                <a:latin typeface="Times New Roman"/>
                <a:cs typeface="Times New Roman"/>
              </a:rPr>
              <a:t>PUA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86143" y="1402168"/>
            <a:ext cx="1028573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DeepSeek</a:t>
            </a:r>
            <a:r>
              <a:rPr dirty="0" sz="1800">
                <a:latin typeface="Microsoft YaHei"/>
                <a:cs typeface="Microsoft YaHei"/>
              </a:rPr>
              <a:t>有一套自己的思维链，也就是</a:t>
            </a:r>
            <a:r>
              <a:rPr dirty="0" sz="1800" spc="-25">
                <a:latin typeface="Calibri"/>
                <a:cs typeface="Calibri"/>
              </a:rPr>
              <a:t>ta</a:t>
            </a:r>
            <a:r>
              <a:rPr dirty="0" sz="1800">
                <a:latin typeface="Microsoft YaHei"/>
                <a:cs typeface="Microsoft YaHei"/>
              </a:rPr>
              <a:t>自带的思考逻辑，那么如果你想要</a:t>
            </a:r>
            <a:r>
              <a:rPr dirty="0" sz="1800" spc="-20">
                <a:latin typeface="Calibri"/>
                <a:cs typeface="Calibri"/>
              </a:rPr>
              <a:t>DeepSeek</a:t>
            </a:r>
            <a:r>
              <a:rPr dirty="0" sz="1800" spc="-10">
                <a:latin typeface="Microsoft YaHei"/>
                <a:cs typeface="Microsoft YaHei"/>
              </a:rPr>
              <a:t>更卖力给你搬砖，</a:t>
            </a:r>
            <a:r>
              <a:rPr dirty="0" sz="1800">
                <a:latin typeface="Microsoft YaHei"/>
                <a:cs typeface="Microsoft YaHei"/>
              </a:rPr>
              <a:t>就需要你运用“</a:t>
            </a:r>
            <a:r>
              <a:rPr dirty="0" sz="1800" b="1">
                <a:solidFill>
                  <a:srgbClr val="C00000"/>
                </a:solidFill>
                <a:latin typeface="Microsoft YaHei"/>
                <a:cs typeface="Microsoft YaHei"/>
              </a:rPr>
              <a:t>反向</a:t>
            </a:r>
            <a:r>
              <a:rPr dirty="0" sz="1800" spc="-20" b="1">
                <a:solidFill>
                  <a:srgbClr val="C00000"/>
                </a:solidFill>
                <a:latin typeface="Calibri"/>
                <a:cs typeface="Calibri"/>
              </a:rPr>
              <a:t>PUA</a:t>
            </a:r>
            <a:r>
              <a:rPr dirty="0" sz="1800" spc="-20">
                <a:latin typeface="Microsoft YaHei"/>
                <a:cs typeface="Microsoft YaHei"/>
              </a:rPr>
              <a:t>”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8" name="object 8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41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247395" y="2810484"/>
            <a:ext cx="10824210" cy="310134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600" b="1">
                <a:solidFill>
                  <a:srgbClr val="C83E58"/>
                </a:solidFill>
                <a:latin typeface="Microsoft YaHei"/>
                <a:cs typeface="Microsoft YaHei"/>
              </a:rPr>
              <a:t>“请你列出</a:t>
            </a:r>
            <a:r>
              <a:rPr dirty="0" sz="3600" spc="-35" b="1">
                <a:solidFill>
                  <a:srgbClr val="C83E58"/>
                </a:solidFill>
                <a:latin typeface="Microsoft YaHei"/>
                <a:cs typeface="Microsoft YaHei"/>
              </a:rPr>
              <a:t>10</a:t>
            </a:r>
            <a:r>
              <a:rPr dirty="0" sz="3600" b="1">
                <a:solidFill>
                  <a:srgbClr val="C83E58"/>
                </a:solidFill>
                <a:latin typeface="Microsoft YaHei"/>
                <a:cs typeface="Microsoft YaHei"/>
              </a:rPr>
              <a:t>个</a:t>
            </a:r>
            <a:r>
              <a:rPr dirty="0" sz="4400" spc="-10" b="1">
                <a:solidFill>
                  <a:srgbClr val="A13838"/>
                </a:solidFill>
                <a:latin typeface="Microsoft YaHei"/>
                <a:cs typeface="Microsoft YaHei"/>
              </a:rPr>
              <a:t>反对理由</a:t>
            </a:r>
            <a:r>
              <a:rPr dirty="0" sz="3600" spc="-10" b="1">
                <a:solidFill>
                  <a:srgbClr val="C83E58"/>
                </a:solidFill>
                <a:latin typeface="Microsoft YaHei"/>
                <a:cs typeface="Microsoft YaHei"/>
              </a:rPr>
              <a:t>再给方案”</a:t>
            </a:r>
            <a:endParaRPr sz="3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185"/>
              </a:spcBef>
            </a:pPr>
            <a:r>
              <a:rPr dirty="0" sz="3600" b="1">
                <a:solidFill>
                  <a:srgbClr val="C83E58"/>
                </a:solidFill>
                <a:latin typeface="Microsoft YaHei"/>
                <a:cs typeface="Microsoft YaHei"/>
              </a:rPr>
              <a:t>“如果你是老板，你会怎样</a:t>
            </a:r>
            <a:r>
              <a:rPr dirty="0" sz="4400" spc="-10" b="1">
                <a:solidFill>
                  <a:srgbClr val="A13838"/>
                </a:solidFill>
                <a:latin typeface="Microsoft YaHei"/>
                <a:cs typeface="Microsoft YaHei"/>
              </a:rPr>
              <a:t>批评这个方案</a:t>
            </a:r>
            <a:r>
              <a:rPr dirty="0" sz="3600" spc="-25" b="1">
                <a:solidFill>
                  <a:srgbClr val="C83E58"/>
                </a:solidFill>
                <a:latin typeface="Microsoft YaHei"/>
                <a:cs typeface="Microsoft YaHei"/>
              </a:rPr>
              <a:t>？”</a:t>
            </a:r>
            <a:endParaRPr sz="3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4185"/>
              </a:spcBef>
            </a:pPr>
            <a:r>
              <a:rPr dirty="0" sz="3600" b="1">
                <a:solidFill>
                  <a:srgbClr val="C83E58"/>
                </a:solidFill>
                <a:latin typeface="Microsoft YaHei"/>
                <a:cs typeface="Microsoft YaHei"/>
              </a:rPr>
              <a:t>“这个回答你满意吗？请你把回答</a:t>
            </a:r>
            <a:r>
              <a:rPr dirty="0" sz="4400" spc="-10" b="1">
                <a:solidFill>
                  <a:srgbClr val="A13838"/>
                </a:solidFill>
                <a:latin typeface="Microsoft YaHei"/>
                <a:cs typeface="Microsoft YaHei"/>
              </a:rPr>
              <a:t>复盘至少10轮</a:t>
            </a:r>
            <a:r>
              <a:rPr dirty="0" sz="3600" spc="-50" b="1">
                <a:solidFill>
                  <a:srgbClr val="C83E58"/>
                </a:solidFill>
                <a:latin typeface="Microsoft YaHei"/>
                <a:cs typeface="Microsoft YaHei"/>
              </a:rPr>
              <a:t>”</a:t>
            </a:r>
            <a:endParaRPr sz="3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583184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5.DeepSeek</a:t>
            </a:r>
            <a:r>
              <a:rPr dirty="0"/>
              <a:t>提示词技巧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善于模仿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8161718" y="1528533"/>
            <a:ext cx="466725" cy="321945"/>
          </a:xfrm>
          <a:custGeom>
            <a:avLst/>
            <a:gdLst/>
            <a:ahLst/>
            <a:cxnLst/>
            <a:rect l="l" t="t" r="r" b="b"/>
            <a:pathLst>
              <a:path w="466725" h="321944">
                <a:moveTo>
                  <a:pt x="466725" y="321945"/>
                </a:moveTo>
                <a:lnTo>
                  <a:pt x="0" y="321945"/>
                </a:lnTo>
                <a:lnTo>
                  <a:pt x="0" y="0"/>
                </a:lnTo>
                <a:lnTo>
                  <a:pt x="466725" y="0"/>
                </a:lnTo>
                <a:lnTo>
                  <a:pt x="466725" y="321945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389318" y="1940013"/>
            <a:ext cx="466725" cy="321945"/>
          </a:xfrm>
          <a:custGeom>
            <a:avLst/>
            <a:gdLst/>
            <a:ahLst/>
            <a:cxnLst/>
            <a:rect l="l" t="t" r="r" b="b"/>
            <a:pathLst>
              <a:path w="466725" h="321944">
                <a:moveTo>
                  <a:pt x="466725" y="321944"/>
                </a:moveTo>
                <a:lnTo>
                  <a:pt x="0" y="321944"/>
                </a:lnTo>
                <a:lnTo>
                  <a:pt x="0" y="0"/>
                </a:lnTo>
                <a:lnTo>
                  <a:pt x="466725" y="0"/>
                </a:lnTo>
                <a:lnTo>
                  <a:pt x="466725" y="321944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86143" y="1402168"/>
            <a:ext cx="912431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800">
                <a:latin typeface="Microsoft YaHei"/>
                <a:cs typeface="Microsoft YaHei"/>
              </a:rPr>
              <a:t>如果你想写一篇文案，用提示词约束，可能效果一般般，但如果你给一篇文章模仿或者让</a:t>
            </a:r>
            <a:r>
              <a:rPr dirty="0" sz="1800" spc="-35">
                <a:latin typeface="Calibri"/>
                <a:cs typeface="Calibri"/>
              </a:rPr>
              <a:t>ta</a:t>
            </a:r>
            <a:r>
              <a:rPr dirty="0" sz="1800" spc="-5">
                <a:latin typeface="Microsoft YaHei"/>
                <a:cs typeface="Microsoft YaHei"/>
              </a:rPr>
              <a:t>模仿谁的语气，</a:t>
            </a:r>
            <a:r>
              <a:rPr dirty="0" sz="1800" spc="-20">
                <a:latin typeface="Calibri"/>
                <a:cs typeface="Calibri"/>
              </a:rPr>
              <a:t>DeepSeek</a:t>
            </a:r>
            <a:r>
              <a:rPr dirty="0" sz="1800" spc="-5">
                <a:latin typeface="Microsoft YaHei"/>
                <a:cs typeface="Microsoft YaHei"/>
              </a:rPr>
              <a:t>大概率会写到你的心趴上。</a:t>
            </a:r>
            <a:endParaRPr sz="18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732009" y="1475105"/>
            <a:ext cx="944879" cy="944880"/>
          </a:xfrm>
          <a:prstGeom prst="rect">
            <a:avLst/>
          </a:prstGeom>
        </p:spPr>
      </p:pic>
      <p:grpSp>
        <p:nvGrpSpPr>
          <p:cNvPr id="10" name="object 10" descr=""/>
          <p:cNvGrpSpPr/>
          <p:nvPr/>
        </p:nvGrpSpPr>
        <p:grpSpPr>
          <a:xfrm>
            <a:off x="22098" y="2385822"/>
            <a:ext cx="2365375" cy="4472305"/>
            <a:chOff x="22098" y="2385822"/>
            <a:chExt cx="2365375" cy="4472305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1148" y="2404872"/>
              <a:ext cx="2327148" cy="4453128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22098" y="2385822"/>
              <a:ext cx="2365375" cy="4472305"/>
            </a:xfrm>
            <a:custGeom>
              <a:avLst/>
              <a:gdLst/>
              <a:ahLst/>
              <a:cxnLst/>
              <a:rect l="l" t="t" r="r" b="b"/>
              <a:pathLst>
                <a:path w="2365375" h="4472305">
                  <a:moveTo>
                    <a:pt x="19050" y="4472178"/>
                  </a:moveTo>
                  <a:lnTo>
                    <a:pt x="0" y="4472178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355722" y="0"/>
                  </a:lnTo>
                  <a:lnTo>
                    <a:pt x="2365247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472178"/>
                  </a:lnTo>
                  <a:close/>
                </a:path>
                <a:path w="2365375" h="447230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365375" h="4472305">
                  <a:moveTo>
                    <a:pt x="2346197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346197" y="9525"/>
                  </a:lnTo>
                  <a:lnTo>
                    <a:pt x="2346197" y="19050"/>
                  </a:lnTo>
                  <a:close/>
                </a:path>
                <a:path w="2365375" h="4472305">
                  <a:moveTo>
                    <a:pt x="2365248" y="4472178"/>
                  </a:moveTo>
                  <a:lnTo>
                    <a:pt x="2346197" y="4472178"/>
                  </a:lnTo>
                  <a:lnTo>
                    <a:pt x="2346197" y="9525"/>
                  </a:lnTo>
                  <a:lnTo>
                    <a:pt x="2355722" y="19050"/>
                  </a:lnTo>
                  <a:lnTo>
                    <a:pt x="2365247" y="19050"/>
                  </a:lnTo>
                  <a:lnTo>
                    <a:pt x="2365248" y="4472178"/>
                  </a:lnTo>
                  <a:close/>
                </a:path>
                <a:path w="2365375" h="4472305">
                  <a:moveTo>
                    <a:pt x="2365247" y="19050"/>
                  </a:moveTo>
                  <a:lnTo>
                    <a:pt x="2355722" y="19050"/>
                  </a:lnTo>
                  <a:lnTo>
                    <a:pt x="2346197" y="9525"/>
                  </a:lnTo>
                  <a:lnTo>
                    <a:pt x="2365247" y="9525"/>
                  </a:lnTo>
                  <a:lnTo>
                    <a:pt x="2365247" y="19050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3" name="object 13" descr=""/>
          <p:cNvGrpSpPr/>
          <p:nvPr/>
        </p:nvGrpSpPr>
        <p:grpSpPr>
          <a:xfrm>
            <a:off x="2442210" y="2385822"/>
            <a:ext cx="9749790" cy="4472305"/>
            <a:chOff x="2442210" y="2385822"/>
            <a:chExt cx="9749790" cy="4472305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61260" y="2404872"/>
              <a:ext cx="2301240" cy="4453128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2442210" y="2385822"/>
              <a:ext cx="2339340" cy="4472305"/>
            </a:xfrm>
            <a:custGeom>
              <a:avLst/>
              <a:gdLst/>
              <a:ahLst/>
              <a:cxnLst/>
              <a:rect l="l" t="t" r="r" b="b"/>
              <a:pathLst>
                <a:path w="2339340" h="4472305">
                  <a:moveTo>
                    <a:pt x="19050" y="4472178"/>
                  </a:moveTo>
                  <a:lnTo>
                    <a:pt x="0" y="4472178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329815" y="0"/>
                  </a:lnTo>
                  <a:lnTo>
                    <a:pt x="233934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472178"/>
                  </a:lnTo>
                  <a:close/>
                </a:path>
                <a:path w="2339340" h="447230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339340" h="4472305">
                  <a:moveTo>
                    <a:pt x="232029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320290" y="9525"/>
                  </a:lnTo>
                  <a:lnTo>
                    <a:pt x="2320290" y="19050"/>
                  </a:lnTo>
                  <a:close/>
                </a:path>
                <a:path w="2339340" h="4472305">
                  <a:moveTo>
                    <a:pt x="2339340" y="4472178"/>
                  </a:moveTo>
                  <a:lnTo>
                    <a:pt x="2320290" y="4472178"/>
                  </a:lnTo>
                  <a:lnTo>
                    <a:pt x="2320290" y="9525"/>
                  </a:lnTo>
                  <a:lnTo>
                    <a:pt x="2329815" y="19050"/>
                  </a:lnTo>
                  <a:lnTo>
                    <a:pt x="2339340" y="19050"/>
                  </a:lnTo>
                  <a:lnTo>
                    <a:pt x="2339340" y="4472178"/>
                  </a:lnTo>
                  <a:close/>
                </a:path>
                <a:path w="2339340" h="4472305">
                  <a:moveTo>
                    <a:pt x="2339340" y="19050"/>
                  </a:moveTo>
                  <a:lnTo>
                    <a:pt x="2329815" y="19050"/>
                  </a:lnTo>
                  <a:lnTo>
                    <a:pt x="2320290" y="9525"/>
                  </a:lnTo>
                  <a:lnTo>
                    <a:pt x="2339340" y="9525"/>
                  </a:lnTo>
                  <a:lnTo>
                    <a:pt x="2339340" y="19050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15839" y="3081527"/>
              <a:ext cx="2967227" cy="2866644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4796789" y="3062477"/>
              <a:ext cx="3005455" cy="2905125"/>
            </a:xfrm>
            <a:custGeom>
              <a:avLst/>
              <a:gdLst/>
              <a:ahLst/>
              <a:cxnLst/>
              <a:rect l="l" t="t" r="r" b="b"/>
              <a:pathLst>
                <a:path w="3005454" h="2905125">
                  <a:moveTo>
                    <a:pt x="2995803" y="2904744"/>
                  </a:moveTo>
                  <a:lnTo>
                    <a:pt x="9525" y="2904744"/>
                  </a:lnTo>
                  <a:lnTo>
                    <a:pt x="7404" y="2904502"/>
                  </a:lnTo>
                  <a:lnTo>
                    <a:pt x="0" y="2895219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995803" y="0"/>
                  </a:lnTo>
                  <a:lnTo>
                    <a:pt x="3005328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885694"/>
                  </a:lnTo>
                  <a:lnTo>
                    <a:pt x="9525" y="2885694"/>
                  </a:lnTo>
                  <a:lnTo>
                    <a:pt x="19050" y="2895219"/>
                  </a:lnTo>
                  <a:lnTo>
                    <a:pt x="3005328" y="2895219"/>
                  </a:lnTo>
                  <a:lnTo>
                    <a:pt x="3005086" y="2897339"/>
                  </a:lnTo>
                  <a:lnTo>
                    <a:pt x="2997923" y="2904502"/>
                  </a:lnTo>
                  <a:lnTo>
                    <a:pt x="2995803" y="2904744"/>
                  </a:lnTo>
                  <a:close/>
                </a:path>
                <a:path w="3005454" h="290512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3005454" h="2905125">
                  <a:moveTo>
                    <a:pt x="2986278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986278" y="9525"/>
                  </a:lnTo>
                  <a:lnTo>
                    <a:pt x="2986278" y="19050"/>
                  </a:lnTo>
                  <a:close/>
                </a:path>
                <a:path w="3005454" h="2905125">
                  <a:moveTo>
                    <a:pt x="2986278" y="2895219"/>
                  </a:moveTo>
                  <a:lnTo>
                    <a:pt x="2986278" y="9525"/>
                  </a:lnTo>
                  <a:lnTo>
                    <a:pt x="2995803" y="19050"/>
                  </a:lnTo>
                  <a:lnTo>
                    <a:pt x="3005328" y="19050"/>
                  </a:lnTo>
                  <a:lnTo>
                    <a:pt x="3005328" y="2885694"/>
                  </a:lnTo>
                  <a:lnTo>
                    <a:pt x="2995803" y="2885694"/>
                  </a:lnTo>
                  <a:lnTo>
                    <a:pt x="2986278" y="2895219"/>
                  </a:lnTo>
                  <a:close/>
                </a:path>
                <a:path w="3005454" h="2905125">
                  <a:moveTo>
                    <a:pt x="3005328" y="19050"/>
                  </a:moveTo>
                  <a:lnTo>
                    <a:pt x="2995803" y="19050"/>
                  </a:lnTo>
                  <a:lnTo>
                    <a:pt x="2986278" y="9525"/>
                  </a:lnTo>
                  <a:lnTo>
                    <a:pt x="3005328" y="9525"/>
                  </a:lnTo>
                  <a:lnTo>
                    <a:pt x="3005328" y="19050"/>
                  </a:lnTo>
                  <a:close/>
                </a:path>
                <a:path w="3005454" h="2905125">
                  <a:moveTo>
                    <a:pt x="19050" y="2895219"/>
                  </a:moveTo>
                  <a:lnTo>
                    <a:pt x="9525" y="2885694"/>
                  </a:lnTo>
                  <a:lnTo>
                    <a:pt x="19050" y="2885694"/>
                  </a:lnTo>
                  <a:lnTo>
                    <a:pt x="19050" y="2895219"/>
                  </a:lnTo>
                  <a:close/>
                </a:path>
                <a:path w="3005454" h="2905125">
                  <a:moveTo>
                    <a:pt x="2986278" y="2895219"/>
                  </a:moveTo>
                  <a:lnTo>
                    <a:pt x="19050" y="2895219"/>
                  </a:lnTo>
                  <a:lnTo>
                    <a:pt x="19050" y="2885694"/>
                  </a:lnTo>
                  <a:lnTo>
                    <a:pt x="2986278" y="2885694"/>
                  </a:lnTo>
                  <a:lnTo>
                    <a:pt x="2986278" y="2895219"/>
                  </a:lnTo>
                  <a:close/>
                </a:path>
                <a:path w="3005454" h="2905125">
                  <a:moveTo>
                    <a:pt x="3005328" y="2895219"/>
                  </a:moveTo>
                  <a:lnTo>
                    <a:pt x="2986278" y="2895219"/>
                  </a:lnTo>
                  <a:lnTo>
                    <a:pt x="2995803" y="2885694"/>
                  </a:lnTo>
                  <a:lnTo>
                    <a:pt x="3005328" y="2885694"/>
                  </a:lnTo>
                  <a:lnTo>
                    <a:pt x="3005328" y="2895219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813548" y="3075431"/>
              <a:ext cx="2321052" cy="2866644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7794498" y="3056381"/>
              <a:ext cx="2359660" cy="2905125"/>
            </a:xfrm>
            <a:custGeom>
              <a:avLst/>
              <a:gdLst/>
              <a:ahLst/>
              <a:cxnLst/>
              <a:rect l="l" t="t" r="r" b="b"/>
              <a:pathLst>
                <a:path w="2359659" h="2905125">
                  <a:moveTo>
                    <a:pt x="2349627" y="2904744"/>
                  </a:moveTo>
                  <a:lnTo>
                    <a:pt x="9525" y="2904744"/>
                  </a:lnTo>
                  <a:lnTo>
                    <a:pt x="7404" y="2904502"/>
                  </a:lnTo>
                  <a:lnTo>
                    <a:pt x="0" y="2895219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349627" y="0"/>
                  </a:lnTo>
                  <a:lnTo>
                    <a:pt x="2359152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885694"/>
                  </a:lnTo>
                  <a:lnTo>
                    <a:pt x="9525" y="2885694"/>
                  </a:lnTo>
                  <a:lnTo>
                    <a:pt x="19050" y="2895219"/>
                  </a:lnTo>
                  <a:lnTo>
                    <a:pt x="2359152" y="2895219"/>
                  </a:lnTo>
                  <a:lnTo>
                    <a:pt x="2358910" y="2897339"/>
                  </a:lnTo>
                  <a:lnTo>
                    <a:pt x="2351747" y="2904502"/>
                  </a:lnTo>
                  <a:lnTo>
                    <a:pt x="2349627" y="2904744"/>
                  </a:lnTo>
                  <a:close/>
                </a:path>
                <a:path w="2359659" h="290512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359659" h="2905125">
                  <a:moveTo>
                    <a:pt x="2340102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340102" y="9525"/>
                  </a:lnTo>
                  <a:lnTo>
                    <a:pt x="2340102" y="19050"/>
                  </a:lnTo>
                  <a:close/>
                </a:path>
                <a:path w="2359659" h="2905125">
                  <a:moveTo>
                    <a:pt x="2340102" y="2895219"/>
                  </a:moveTo>
                  <a:lnTo>
                    <a:pt x="2340102" y="9525"/>
                  </a:lnTo>
                  <a:lnTo>
                    <a:pt x="2349627" y="19050"/>
                  </a:lnTo>
                  <a:lnTo>
                    <a:pt x="2359152" y="19050"/>
                  </a:lnTo>
                  <a:lnTo>
                    <a:pt x="2359152" y="2885694"/>
                  </a:lnTo>
                  <a:lnTo>
                    <a:pt x="2349627" y="2885694"/>
                  </a:lnTo>
                  <a:lnTo>
                    <a:pt x="2340102" y="2895219"/>
                  </a:lnTo>
                  <a:close/>
                </a:path>
                <a:path w="2359659" h="2905125">
                  <a:moveTo>
                    <a:pt x="2359152" y="19050"/>
                  </a:moveTo>
                  <a:lnTo>
                    <a:pt x="2349627" y="19050"/>
                  </a:lnTo>
                  <a:lnTo>
                    <a:pt x="2340102" y="9525"/>
                  </a:lnTo>
                  <a:lnTo>
                    <a:pt x="2359152" y="9525"/>
                  </a:lnTo>
                  <a:lnTo>
                    <a:pt x="2359152" y="19050"/>
                  </a:lnTo>
                  <a:close/>
                </a:path>
                <a:path w="2359659" h="2905125">
                  <a:moveTo>
                    <a:pt x="19050" y="2895219"/>
                  </a:moveTo>
                  <a:lnTo>
                    <a:pt x="9525" y="2885694"/>
                  </a:lnTo>
                  <a:lnTo>
                    <a:pt x="19050" y="2885694"/>
                  </a:lnTo>
                  <a:lnTo>
                    <a:pt x="19050" y="2895219"/>
                  </a:lnTo>
                  <a:close/>
                </a:path>
                <a:path w="2359659" h="2905125">
                  <a:moveTo>
                    <a:pt x="2340102" y="2895219"/>
                  </a:moveTo>
                  <a:lnTo>
                    <a:pt x="19050" y="2895219"/>
                  </a:lnTo>
                  <a:lnTo>
                    <a:pt x="19050" y="2885694"/>
                  </a:lnTo>
                  <a:lnTo>
                    <a:pt x="2340102" y="2885694"/>
                  </a:lnTo>
                  <a:lnTo>
                    <a:pt x="2340102" y="2895219"/>
                  </a:lnTo>
                  <a:close/>
                </a:path>
                <a:path w="2359659" h="2905125">
                  <a:moveTo>
                    <a:pt x="2359152" y="2895219"/>
                  </a:moveTo>
                  <a:lnTo>
                    <a:pt x="2340102" y="2895219"/>
                  </a:lnTo>
                  <a:lnTo>
                    <a:pt x="2349627" y="2885694"/>
                  </a:lnTo>
                  <a:lnTo>
                    <a:pt x="2359152" y="2885694"/>
                  </a:lnTo>
                  <a:lnTo>
                    <a:pt x="2359152" y="2895219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162031" y="3081527"/>
              <a:ext cx="2014727" cy="2866644"/>
            </a:xfrm>
            <a:prstGeom prst="rect">
              <a:avLst/>
            </a:prstGeom>
          </p:spPr>
        </p:pic>
        <p:sp>
          <p:nvSpPr>
            <p:cNvPr id="21" name="object 21" descr=""/>
            <p:cNvSpPr/>
            <p:nvPr/>
          </p:nvSpPr>
          <p:spPr>
            <a:xfrm>
              <a:off x="10142981" y="3062477"/>
              <a:ext cx="2049145" cy="2905125"/>
            </a:xfrm>
            <a:custGeom>
              <a:avLst/>
              <a:gdLst/>
              <a:ahLst/>
              <a:cxnLst/>
              <a:rect l="l" t="t" r="r" b="b"/>
              <a:pathLst>
                <a:path w="2049145" h="2905125">
                  <a:moveTo>
                    <a:pt x="2043302" y="2904744"/>
                  </a:moveTo>
                  <a:lnTo>
                    <a:pt x="9525" y="2904744"/>
                  </a:lnTo>
                  <a:lnTo>
                    <a:pt x="7404" y="2904502"/>
                  </a:lnTo>
                  <a:lnTo>
                    <a:pt x="0" y="2895219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2043302" y="0"/>
                  </a:lnTo>
                  <a:lnTo>
                    <a:pt x="2045423" y="241"/>
                  </a:lnTo>
                  <a:lnTo>
                    <a:pt x="2047430" y="939"/>
                  </a:lnTo>
                  <a:lnTo>
                    <a:pt x="2049018" y="1938"/>
                  </a:lnTo>
                  <a:lnTo>
                    <a:pt x="2049018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2885694"/>
                  </a:lnTo>
                  <a:lnTo>
                    <a:pt x="9525" y="2885694"/>
                  </a:lnTo>
                  <a:lnTo>
                    <a:pt x="19050" y="2895219"/>
                  </a:lnTo>
                  <a:lnTo>
                    <a:pt x="2049018" y="2895219"/>
                  </a:lnTo>
                  <a:lnTo>
                    <a:pt x="2049018" y="2902805"/>
                  </a:lnTo>
                  <a:lnTo>
                    <a:pt x="2047430" y="2903804"/>
                  </a:lnTo>
                  <a:lnTo>
                    <a:pt x="2045423" y="2904502"/>
                  </a:lnTo>
                  <a:lnTo>
                    <a:pt x="2043302" y="2904744"/>
                  </a:lnTo>
                  <a:close/>
                </a:path>
                <a:path w="2049145" h="290512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2049145" h="2905125">
                  <a:moveTo>
                    <a:pt x="2033777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2033777" y="9525"/>
                  </a:lnTo>
                  <a:lnTo>
                    <a:pt x="2033777" y="19050"/>
                  </a:lnTo>
                  <a:close/>
                </a:path>
                <a:path w="2049145" h="2905125">
                  <a:moveTo>
                    <a:pt x="2033777" y="2895219"/>
                  </a:moveTo>
                  <a:lnTo>
                    <a:pt x="2033777" y="9525"/>
                  </a:lnTo>
                  <a:lnTo>
                    <a:pt x="2043302" y="19050"/>
                  </a:lnTo>
                  <a:lnTo>
                    <a:pt x="2049018" y="19050"/>
                  </a:lnTo>
                  <a:lnTo>
                    <a:pt x="2049018" y="2885694"/>
                  </a:lnTo>
                  <a:lnTo>
                    <a:pt x="2043302" y="2885694"/>
                  </a:lnTo>
                  <a:lnTo>
                    <a:pt x="2033777" y="2895219"/>
                  </a:lnTo>
                  <a:close/>
                </a:path>
                <a:path w="2049145" h="2905125">
                  <a:moveTo>
                    <a:pt x="2049018" y="19050"/>
                  </a:moveTo>
                  <a:lnTo>
                    <a:pt x="2043302" y="19050"/>
                  </a:lnTo>
                  <a:lnTo>
                    <a:pt x="2033777" y="9525"/>
                  </a:lnTo>
                  <a:lnTo>
                    <a:pt x="2049018" y="9525"/>
                  </a:lnTo>
                  <a:lnTo>
                    <a:pt x="2049018" y="19050"/>
                  </a:lnTo>
                  <a:close/>
                </a:path>
                <a:path w="2049145" h="2905125">
                  <a:moveTo>
                    <a:pt x="19050" y="2895219"/>
                  </a:moveTo>
                  <a:lnTo>
                    <a:pt x="9525" y="2885694"/>
                  </a:lnTo>
                  <a:lnTo>
                    <a:pt x="19050" y="2885694"/>
                  </a:lnTo>
                  <a:lnTo>
                    <a:pt x="19050" y="2895219"/>
                  </a:lnTo>
                  <a:close/>
                </a:path>
                <a:path w="2049145" h="2905125">
                  <a:moveTo>
                    <a:pt x="2033777" y="2895219"/>
                  </a:moveTo>
                  <a:lnTo>
                    <a:pt x="19050" y="2895219"/>
                  </a:lnTo>
                  <a:lnTo>
                    <a:pt x="19050" y="2885694"/>
                  </a:lnTo>
                  <a:lnTo>
                    <a:pt x="2033777" y="2885694"/>
                  </a:lnTo>
                  <a:lnTo>
                    <a:pt x="2033777" y="2895219"/>
                  </a:lnTo>
                  <a:close/>
                </a:path>
                <a:path w="2049145" h="2905125">
                  <a:moveTo>
                    <a:pt x="2049018" y="2895219"/>
                  </a:moveTo>
                  <a:lnTo>
                    <a:pt x="2033777" y="2895219"/>
                  </a:lnTo>
                  <a:lnTo>
                    <a:pt x="2043302" y="2885694"/>
                  </a:lnTo>
                  <a:lnTo>
                    <a:pt x="2049018" y="2885694"/>
                  </a:lnTo>
                  <a:lnTo>
                    <a:pt x="2049018" y="2895219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2" name="object 2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42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6.DeepSeek</a:t>
            </a:r>
            <a:r>
              <a:rPr dirty="0"/>
              <a:t>提示词技巧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擅长锐评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86143" y="1539328"/>
            <a:ext cx="460692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latin typeface="Calibri"/>
                <a:cs typeface="Calibri"/>
              </a:rPr>
              <a:t>DeepSeek</a:t>
            </a:r>
            <a:r>
              <a:rPr dirty="0" sz="1800" spc="-5">
                <a:latin typeface="Microsoft YaHei"/>
                <a:cs typeface="Microsoft YaHei"/>
              </a:rPr>
              <a:t>自带情商，各种语气也能完美拿捏！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529590" y="2151126"/>
            <a:ext cx="5090160" cy="4140835"/>
            <a:chOff x="529590" y="2151126"/>
            <a:chExt cx="5090160" cy="4140835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8640" y="2170176"/>
              <a:ext cx="5052060" cy="4102608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529590" y="2151126"/>
              <a:ext cx="5090160" cy="4140835"/>
            </a:xfrm>
            <a:custGeom>
              <a:avLst/>
              <a:gdLst/>
              <a:ahLst/>
              <a:cxnLst/>
              <a:rect l="l" t="t" r="r" b="b"/>
              <a:pathLst>
                <a:path w="5090160" h="4140835">
                  <a:moveTo>
                    <a:pt x="5080635" y="4140708"/>
                  </a:moveTo>
                  <a:lnTo>
                    <a:pt x="9525" y="4140708"/>
                  </a:lnTo>
                  <a:lnTo>
                    <a:pt x="7404" y="4140466"/>
                  </a:lnTo>
                  <a:lnTo>
                    <a:pt x="0" y="4131183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5080635" y="0"/>
                  </a:lnTo>
                  <a:lnTo>
                    <a:pt x="5090160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121658"/>
                  </a:lnTo>
                  <a:lnTo>
                    <a:pt x="9525" y="4121658"/>
                  </a:lnTo>
                  <a:lnTo>
                    <a:pt x="19050" y="4131183"/>
                  </a:lnTo>
                  <a:lnTo>
                    <a:pt x="5090160" y="4131183"/>
                  </a:lnTo>
                  <a:lnTo>
                    <a:pt x="5089918" y="4133303"/>
                  </a:lnTo>
                  <a:lnTo>
                    <a:pt x="5082755" y="4140466"/>
                  </a:lnTo>
                  <a:lnTo>
                    <a:pt x="5080635" y="4140708"/>
                  </a:lnTo>
                  <a:close/>
                </a:path>
                <a:path w="5090160" h="4140835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5090160" h="4140835">
                  <a:moveTo>
                    <a:pt x="5071110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5071110" y="9525"/>
                  </a:lnTo>
                  <a:lnTo>
                    <a:pt x="5071110" y="19050"/>
                  </a:lnTo>
                  <a:close/>
                </a:path>
                <a:path w="5090160" h="4140835">
                  <a:moveTo>
                    <a:pt x="5071110" y="4131183"/>
                  </a:moveTo>
                  <a:lnTo>
                    <a:pt x="5071110" y="9525"/>
                  </a:lnTo>
                  <a:lnTo>
                    <a:pt x="5080635" y="19050"/>
                  </a:lnTo>
                  <a:lnTo>
                    <a:pt x="5090160" y="19050"/>
                  </a:lnTo>
                  <a:lnTo>
                    <a:pt x="5090160" y="4121658"/>
                  </a:lnTo>
                  <a:lnTo>
                    <a:pt x="5080635" y="4121658"/>
                  </a:lnTo>
                  <a:lnTo>
                    <a:pt x="5071110" y="4131183"/>
                  </a:lnTo>
                  <a:close/>
                </a:path>
                <a:path w="5090160" h="4140835">
                  <a:moveTo>
                    <a:pt x="5090160" y="19050"/>
                  </a:moveTo>
                  <a:lnTo>
                    <a:pt x="5080635" y="19050"/>
                  </a:lnTo>
                  <a:lnTo>
                    <a:pt x="5071110" y="9525"/>
                  </a:lnTo>
                  <a:lnTo>
                    <a:pt x="5090160" y="9525"/>
                  </a:lnTo>
                  <a:lnTo>
                    <a:pt x="5090160" y="19050"/>
                  </a:lnTo>
                  <a:close/>
                </a:path>
                <a:path w="5090160" h="4140835">
                  <a:moveTo>
                    <a:pt x="19050" y="4131183"/>
                  </a:moveTo>
                  <a:lnTo>
                    <a:pt x="9525" y="4121658"/>
                  </a:lnTo>
                  <a:lnTo>
                    <a:pt x="19050" y="4121658"/>
                  </a:lnTo>
                  <a:lnTo>
                    <a:pt x="19050" y="4131183"/>
                  </a:lnTo>
                  <a:close/>
                </a:path>
                <a:path w="5090160" h="4140835">
                  <a:moveTo>
                    <a:pt x="5071110" y="4131183"/>
                  </a:moveTo>
                  <a:lnTo>
                    <a:pt x="19050" y="4131183"/>
                  </a:lnTo>
                  <a:lnTo>
                    <a:pt x="19050" y="4121658"/>
                  </a:lnTo>
                  <a:lnTo>
                    <a:pt x="5071110" y="4121658"/>
                  </a:lnTo>
                  <a:lnTo>
                    <a:pt x="5071110" y="4131183"/>
                  </a:lnTo>
                  <a:close/>
                </a:path>
                <a:path w="5090160" h="4140835">
                  <a:moveTo>
                    <a:pt x="5090160" y="4131183"/>
                  </a:moveTo>
                  <a:lnTo>
                    <a:pt x="5071110" y="4131183"/>
                  </a:lnTo>
                  <a:lnTo>
                    <a:pt x="5080635" y="4121658"/>
                  </a:lnTo>
                  <a:lnTo>
                    <a:pt x="5090160" y="4121658"/>
                  </a:lnTo>
                  <a:lnTo>
                    <a:pt x="5090160" y="4131183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0" name="object 10" descr=""/>
          <p:cNvGrpSpPr/>
          <p:nvPr/>
        </p:nvGrpSpPr>
        <p:grpSpPr>
          <a:xfrm>
            <a:off x="6546342" y="2129789"/>
            <a:ext cx="5317490" cy="4152900"/>
            <a:chOff x="6546342" y="2129789"/>
            <a:chExt cx="5317490" cy="4152900"/>
          </a:xfrm>
        </p:grpSpPr>
        <p:pic>
          <p:nvPicPr>
            <p:cNvPr id="11" name="object 1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65392" y="2148839"/>
              <a:ext cx="5279136" cy="4101084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546342" y="2129789"/>
              <a:ext cx="5317490" cy="4152900"/>
            </a:xfrm>
            <a:custGeom>
              <a:avLst/>
              <a:gdLst/>
              <a:ahLst/>
              <a:cxnLst/>
              <a:rect l="l" t="t" r="r" b="b"/>
              <a:pathLst>
                <a:path w="5317490" h="4152900">
                  <a:moveTo>
                    <a:pt x="189090" y="4090441"/>
                  </a:moveTo>
                  <a:lnTo>
                    <a:pt x="170040" y="4090441"/>
                  </a:lnTo>
                  <a:lnTo>
                    <a:pt x="170040" y="4109491"/>
                  </a:lnTo>
                  <a:lnTo>
                    <a:pt x="189090" y="4109491"/>
                  </a:lnTo>
                  <a:lnTo>
                    <a:pt x="189090" y="4090441"/>
                  </a:lnTo>
                  <a:close/>
                </a:path>
                <a:path w="5317490" h="4152900">
                  <a:moveTo>
                    <a:pt x="189090" y="4052341"/>
                  </a:moveTo>
                  <a:lnTo>
                    <a:pt x="170040" y="4052341"/>
                  </a:lnTo>
                  <a:lnTo>
                    <a:pt x="170040" y="4071391"/>
                  </a:lnTo>
                  <a:lnTo>
                    <a:pt x="189090" y="4071391"/>
                  </a:lnTo>
                  <a:lnTo>
                    <a:pt x="189090" y="4052341"/>
                  </a:lnTo>
                  <a:close/>
                </a:path>
                <a:path w="5317490" h="4152900">
                  <a:moveTo>
                    <a:pt x="189090" y="4014241"/>
                  </a:moveTo>
                  <a:lnTo>
                    <a:pt x="170040" y="4014241"/>
                  </a:lnTo>
                  <a:lnTo>
                    <a:pt x="170040" y="4033291"/>
                  </a:lnTo>
                  <a:lnTo>
                    <a:pt x="189090" y="4033291"/>
                  </a:lnTo>
                  <a:lnTo>
                    <a:pt x="189090" y="4014241"/>
                  </a:lnTo>
                  <a:close/>
                </a:path>
                <a:path w="5317490" h="4152900">
                  <a:moveTo>
                    <a:pt x="189090" y="3976141"/>
                  </a:moveTo>
                  <a:lnTo>
                    <a:pt x="170040" y="3976141"/>
                  </a:lnTo>
                  <a:lnTo>
                    <a:pt x="170040" y="3995191"/>
                  </a:lnTo>
                  <a:lnTo>
                    <a:pt x="189090" y="3995191"/>
                  </a:lnTo>
                  <a:lnTo>
                    <a:pt x="189090" y="3976141"/>
                  </a:lnTo>
                  <a:close/>
                </a:path>
                <a:path w="5317490" h="4152900">
                  <a:moveTo>
                    <a:pt x="201853" y="3952544"/>
                  </a:moveTo>
                  <a:lnTo>
                    <a:pt x="191960" y="3936263"/>
                  </a:lnTo>
                  <a:lnTo>
                    <a:pt x="189166" y="3937965"/>
                  </a:lnTo>
                  <a:lnTo>
                    <a:pt x="185826" y="3940454"/>
                  </a:lnTo>
                  <a:lnTo>
                    <a:pt x="182753" y="3943261"/>
                  </a:lnTo>
                  <a:lnTo>
                    <a:pt x="179946" y="3946334"/>
                  </a:lnTo>
                  <a:lnTo>
                    <a:pt x="177457" y="3949674"/>
                  </a:lnTo>
                  <a:lnTo>
                    <a:pt x="175539" y="3952824"/>
                  </a:lnTo>
                  <a:lnTo>
                    <a:pt x="191820" y="3962717"/>
                  </a:lnTo>
                  <a:lnTo>
                    <a:pt x="192976" y="3960723"/>
                  </a:lnTo>
                  <a:lnTo>
                    <a:pt x="193535" y="3959961"/>
                  </a:lnTo>
                  <a:lnTo>
                    <a:pt x="194348" y="3958818"/>
                  </a:lnTo>
                  <a:lnTo>
                    <a:pt x="194983" y="3958107"/>
                  </a:lnTo>
                  <a:lnTo>
                    <a:pt x="195897" y="3957053"/>
                  </a:lnTo>
                  <a:lnTo>
                    <a:pt x="196608" y="3956405"/>
                  </a:lnTo>
                  <a:lnTo>
                    <a:pt x="197599" y="3955440"/>
                  </a:lnTo>
                  <a:lnTo>
                    <a:pt x="198361" y="3954869"/>
                  </a:lnTo>
                  <a:lnTo>
                    <a:pt x="199453" y="3954005"/>
                  </a:lnTo>
                  <a:lnTo>
                    <a:pt x="201853" y="3952544"/>
                  </a:lnTo>
                  <a:close/>
                </a:path>
                <a:path w="5317490" h="4152900">
                  <a:moveTo>
                    <a:pt x="234264" y="3930548"/>
                  </a:moveTo>
                  <a:lnTo>
                    <a:pt x="215214" y="3930548"/>
                  </a:lnTo>
                  <a:lnTo>
                    <a:pt x="215214" y="3949598"/>
                  </a:lnTo>
                  <a:lnTo>
                    <a:pt x="234264" y="3949598"/>
                  </a:lnTo>
                  <a:lnTo>
                    <a:pt x="234264" y="3930548"/>
                  </a:lnTo>
                  <a:close/>
                </a:path>
                <a:path w="5317490" h="4152900">
                  <a:moveTo>
                    <a:pt x="272364" y="3930548"/>
                  </a:moveTo>
                  <a:lnTo>
                    <a:pt x="253314" y="3930548"/>
                  </a:lnTo>
                  <a:lnTo>
                    <a:pt x="253314" y="3949598"/>
                  </a:lnTo>
                  <a:lnTo>
                    <a:pt x="272364" y="3949598"/>
                  </a:lnTo>
                  <a:lnTo>
                    <a:pt x="272364" y="3930548"/>
                  </a:lnTo>
                  <a:close/>
                </a:path>
                <a:path w="5317490" h="4152900">
                  <a:moveTo>
                    <a:pt x="310464" y="3930548"/>
                  </a:moveTo>
                  <a:lnTo>
                    <a:pt x="291414" y="3930548"/>
                  </a:lnTo>
                  <a:lnTo>
                    <a:pt x="291414" y="3949598"/>
                  </a:lnTo>
                  <a:lnTo>
                    <a:pt x="310464" y="3949598"/>
                  </a:lnTo>
                  <a:lnTo>
                    <a:pt x="310464" y="3930548"/>
                  </a:lnTo>
                  <a:close/>
                </a:path>
                <a:path w="5317490" h="4152900">
                  <a:moveTo>
                    <a:pt x="348564" y="3930548"/>
                  </a:moveTo>
                  <a:lnTo>
                    <a:pt x="329514" y="3930548"/>
                  </a:lnTo>
                  <a:lnTo>
                    <a:pt x="329514" y="3949598"/>
                  </a:lnTo>
                  <a:lnTo>
                    <a:pt x="348564" y="3949598"/>
                  </a:lnTo>
                  <a:lnTo>
                    <a:pt x="348564" y="3930548"/>
                  </a:lnTo>
                  <a:close/>
                </a:path>
                <a:path w="5317490" h="4152900">
                  <a:moveTo>
                    <a:pt x="386664" y="3930548"/>
                  </a:moveTo>
                  <a:lnTo>
                    <a:pt x="367614" y="3930548"/>
                  </a:lnTo>
                  <a:lnTo>
                    <a:pt x="367614" y="3949598"/>
                  </a:lnTo>
                  <a:lnTo>
                    <a:pt x="386664" y="3949598"/>
                  </a:lnTo>
                  <a:lnTo>
                    <a:pt x="386664" y="3930548"/>
                  </a:lnTo>
                  <a:close/>
                </a:path>
                <a:path w="5317490" h="4152900">
                  <a:moveTo>
                    <a:pt x="424764" y="3930548"/>
                  </a:moveTo>
                  <a:lnTo>
                    <a:pt x="405714" y="3930548"/>
                  </a:lnTo>
                  <a:lnTo>
                    <a:pt x="405714" y="3949598"/>
                  </a:lnTo>
                  <a:lnTo>
                    <a:pt x="424764" y="3949598"/>
                  </a:lnTo>
                  <a:lnTo>
                    <a:pt x="424764" y="3930548"/>
                  </a:lnTo>
                  <a:close/>
                </a:path>
                <a:path w="5317490" h="4152900">
                  <a:moveTo>
                    <a:pt x="462864" y="3930548"/>
                  </a:moveTo>
                  <a:lnTo>
                    <a:pt x="443814" y="3930548"/>
                  </a:lnTo>
                  <a:lnTo>
                    <a:pt x="443814" y="3949598"/>
                  </a:lnTo>
                  <a:lnTo>
                    <a:pt x="462864" y="3949598"/>
                  </a:lnTo>
                  <a:lnTo>
                    <a:pt x="462864" y="3930548"/>
                  </a:lnTo>
                  <a:close/>
                </a:path>
                <a:path w="5317490" h="4152900">
                  <a:moveTo>
                    <a:pt x="500964" y="3930548"/>
                  </a:moveTo>
                  <a:lnTo>
                    <a:pt x="481914" y="3930548"/>
                  </a:lnTo>
                  <a:lnTo>
                    <a:pt x="481914" y="3949598"/>
                  </a:lnTo>
                  <a:lnTo>
                    <a:pt x="500964" y="3949598"/>
                  </a:lnTo>
                  <a:lnTo>
                    <a:pt x="500964" y="3930548"/>
                  </a:lnTo>
                  <a:close/>
                </a:path>
                <a:path w="5317490" h="4152900">
                  <a:moveTo>
                    <a:pt x="539064" y="3930548"/>
                  </a:moveTo>
                  <a:lnTo>
                    <a:pt x="520014" y="3930548"/>
                  </a:lnTo>
                  <a:lnTo>
                    <a:pt x="520014" y="3949598"/>
                  </a:lnTo>
                  <a:lnTo>
                    <a:pt x="539064" y="3949598"/>
                  </a:lnTo>
                  <a:lnTo>
                    <a:pt x="539064" y="3930548"/>
                  </a:lnTo>
                  <a:close/>
                </a:path>
                <a:path w="5317490" h="4152900">
                  <a:moveTo>
                    <a:pt x="577164" y="3930548"/>
                  </a:moveTo>
                  <a:lnTo>
                    <a:pt x="558114" y="3930548"/>
                  </a:lnTo>
                  <a:lnTo>
                    <a:pt x="558114" y="3949598"/>
                  </a:lnTo>
                  <a:lnTo>
                    <a:pt x="577164" y="3949598"/>
                  </a:lnTo>
                  <a:lnTo>
                    <a:pt x="577164" y="3930548"/>
                  </a:lnTo>
                  <a:close/>
                </a:path>
                <a:path w="5317490" h="4152900">
                  <a:moveTo>
                    <a:pt x="615264" y="3930548"/>
                  </a:moveTo>
                  <a:lnTo>
                    <a:pt x="596214" y="3930548"/>
                  </a:lnTo>
                  <a:lnTo>
                    <a:pt x="596214" y="3949598"/>
                  </a:lnTo>
                  <a:lnTo>
                    <a:pt x="615264" y="3949598"/>
                  </a:lnTo>
                  <a:lnTo>
                    <a:pt x="615264" y="3930548"/>
                  </a:lnTo>
                  <a:close/>
                </a:path>
                <a:path w="5317490" h="4152900">
                  <a:moveTo>
                    <a:pt x="653364" y="3930548"/>
                  </a:moveTo>
                  <a:lnTo>
                    <a:pt x="634314" y="3930548"/>
                  </a:lnTo>
                  <a:lnTo>
                    <a:pt x="634314" y="3949598"/>
                  </a:lnTo>
                  <a:lnTo>
                    <a:pt x="653364" y="3949598"/>
                  </a:lnTo>
                  <a:lnTo>
                    <a:pt x="653364" y="3930548"/>
                  </a:lnTo>
                  <a:close/>
                </a:path>
                <a:path w="5317490" h="4152900">
                  <a:moveTo>
                    <a:pt x="691464" y="3930548"/>
                  </a:moveTo>
                  <a:lnTo>
                    <a:pt x="672414" y="3930548"/>
                  </a:lnTo>
                  <a:lnTo>
                    <a:pt x="672414" y="3949598"/>
                  </a:lnTo>
                  <a:lnTo>
                    <a:pt x="691464" y="3949598"/>
                  </a:lnTo>
                  <a:lnTo>
                    <a:pt x="691464" y="3930548"/>
                  </a:lnTo>
                  <a:close/>
                </a:path>
                <a:path w="5317490" h="4152900">
                  <a:moveTo>
                    <a:pt x="729564" y="3930548"/>
                  </a:moveTo>
                  <a:lnTo>
                    <a:pt x="710514" y="3930548"/>
                  </a:lnTo>
                  <a:lnTo>
                    <a:pt x="710514" y="3949598"/>
                  </a:lnTo>
                  <a:lnTo>
                    <a:pt x="729564" y="3949598"/>
                  </a:lnTo>
                  <a:lnTo>
                    <a:pt x="729564" y="3930548"/>
                  </a:lnTo>
                  <a:close/>
                </a:path>
                <a:path w="5317490" h="4152900">
                  <a:moveTo>
                    <a:pt x="767664" y="3930548"/>
                  </a:moveTo>
                  <a:lnTo>
                    <a:pt x="748614" y="3930548"/>
                  </a:lnTo>
                  <a:lnTo>
                    <a:pt x="748614" y="3949598"/>
                  </a:lnTo>
                  <a:lnTo>
                    <a:pt x="767664" y="3949598"/>
                  </a:lnTo>
                  <a:lnTo>
                    <a:pt x="767664" y="3930548"/>
                  </a:lnTo>
                  <a:close/>
                </a:path>
                <a:path w="5317490" h="4152900">
                  <a:moveTo>
                    <a:pt x="805764" y="3930548"/>
                  </a:moveTo>
                  <a:lnTo>
                    <a:pt x="786714" y="3930548"/>
                  </a:lnTo>
                  <a:lnTo>
                    <a:pt x="786714" y="3949598"/>
                  </a:lnTo>
                  <a:lnTo>
                    <a:pt x="805764" y="3949598"/>
                  </a:lnTo>
                  <a:lnTo>
                    <a:pt x="805764" y="3930548"/>
                  </a:lnTo>
                  <a:close/>
                </a:path>
                <a:path w="5317490" h="4152900">
                  <a:moveTo>
                    <a:pt x="843864" y="3930548"/>
                  </a:moveTo>
                  <a:lnTo>
                    <a:pt x="824814" y="3930548"/>
                  </a:lnTo>
                  <a:lnTo>
                    <a:pt x="824814" y="3949598"/>
                  </a:lnTo>
                  <a:lnTo>
                    <a:pt x="843864" y="3949598"/>
                  </a:lnTo>
                  <a:lnTo>
                    <a:pt x="843864" y="3930548"/>
                  </a:lnTo>
                  <a:close/>
                </a:path>
                <a:path w="5317490" h="4152900">
                  <a:moveTo>
                    <a:pt x="881964" y="3930548"/>
                  </a:moveTo>
                  <a:lnTo>
                    <a:pt x="862914" y="3930548"/>
                  </a:lnTo>
                  <a:lnTo>
                    <a:pt x="862914" y="3949598"/>
                  </a:lnTo>
                  <a:lnTo>
                    <a:pt x="881964" y="3949598"/>
                  </a:lnTo>
                  <a:lnTo>
                    <a:pt x="881964" y="3930548"/>
                  </a:lnTo>
                  <a:close/>
                </a:path>
                <a:path w="5317490" h="4152900">
                  <a:moveTo>
                    <a:pt x="920064" y="3930548"/>
                  </a:moveTo>
                  <a:lnTo>
                    <a:pt x="901014" y="3930548"/>
                  </a:lnTo>
                  <a:lnTo>
                    <a:pt x="901014" y="3949598"/>
                  </a:lnTo>
                  <a:lnTo>
                    <a:pt x="920064" y="3949598"/>
                  </a:lnTo>
                  <a:lnTo>
                    <a:pt x="920064" y="3930548"/>
                  </a:lnTo>
                  <a:close/>
                </a:path>
                <a:path w="5317490" h="4152900">
                  <a:moveTo>
                    <a:pt x="958164" y="3930548"/>
                  </a:moveTo>
                  <a:lnTo>
                    <a:pt x="939114" y="3930548"/>
                  </a:lnTo>
                  <a:lnTo>
                    <a:pt x="939114" y="3949598"/>
                  </a:lnTo>
                  <a:lnTo>
                    <a:pt x="958164" y="3949598"/>
                  </a:lnTo>
                  <a:lnTo>
                    <a:pt x="958164" y="3930548"/>
                  </a:lnTo>
                  <a:close/>
                </a:path>
                <a:path w="5317490" h="4152900">
                  <a:moveTo>
                    <a:pt x="996264" y="3930548"/>
                  </a:moveTo>
                  <a:lnTo>
                    <a:pt x="977214" y="3930548"/>
                  </a:lnTo>
                  <a:lnTo>
                    <a:pt x="977214" y="3949598"/>
                  </a:lnTo>
                  <a:lnTo>
                    <a:pt x="996264" y="3949598"/>
                  </a:lnTo>
                  <a:lnTo>
                    <a:pt x="996264" y="3930548"/>
                  </a:lnTo>
                  <a:close/>
                </a:path>
                <a:path w="5317490" h="4152900">
                  <a:moveTo>
                    <a:pt x="1034364" y="3930548"/>
                  </a:moveTo>
                  <a:lnTo>
                    <a:pt x="1015314" y="3930548"/>
                  </a:lnTo>
                  <a:lnTo>
                    <a:pt x="1015314" y="3949598"/>
                  </a:lnTo>
                  <a:lnTo>
                    <a:pt x="1034364" y="3949598"/>
                  </a:lnTo>
                  <a:lnTo>
                    <a:pt x="1034364" y="3930548"/>
                  </a:lnTo>
                  <a:close/>
                </a:path>
                <a:path w="5317490" h="4152900">
                  <a:moveTo>
                    <a:pt x="1072464" y="3930548"/>
                  </a:moveTo>
                  <a:lnTo>
                    <a:pt x="1053414" y="3930548"/>
                  </a:lnTo>
                  <a:lnTo>
                    <a:pt x="1053414" y="3949598"/>
                  </a:lnTo>
                  <a:lnTo>
                    <a:pt x="1072464" y="3949598"/>
                  </a:lnTo>
                  <a:lnTo>
                    <a:pt x="1072464" y="3930548"/>
                  </a:lnTo>
                  <a:close/>
                </a:path>
                <a:path w="5317490" h="4152900">
                  <a:moveTo>
                    <a:pt x="1110564" y="3930548"/>
                  </a:moveTo>
                  <a:lnTo>
                    <a:pt x="1091514" y="3930548"/>
                  </a:lnTo>
                  <a:lnTo>
                    <a:pt x="1091514" y="3949598"/>
                  </a:lnTo>
                  <a:lnTo>
                    <a:pt x="1110564" y="3949598"/>
                  </a:lnTo>
                  <a:lnTo>
                    <a:pt x="1110564" y="3930548"/>
                  </a:lnTo>
                  <a:close/>
                </a:path>
                <a:path w="5317490" h="4152900">
                  <a:moveTo>
                    <a:pt x="1148664" y="3930548"/>
                  </a:moveTo>
                  <a:lnTo>
                    <a:pt x="1129614" y="3930548"/>
                  </a:lnTo>
                  <a:lnTo>
                    <a:pt x="1129614" y="3949598"/>
                  </a:lnTo>
                  <a:lnTo>
                    <a:pt x="1148664" y="3949598"/>
                  </a:lnTo>
                  <a:lnTo>
                    <a:pt x="1148664" y="3930548"/>
                  </a:lnTo>
                  <a:close/>
                </a:path>
                <a:path w="5317490" h="4152900">
                  <a:moveTo>
                    <a:pt x="1186764" y="3930548"/>
                  </a:moveTo>
                  <a:lnTo>
                    <a:pt x="1167714" y="3930548"/>
                  </a:lnTo>
                  <a:lnTo>
                    <a:pt x="1167714" y="3949598"/>
                  </a:lnTo>
                  <a:lnTo>
                    <a:pt x="1186764" y="3949598"/>
                  </a:lnTo>
                  <a:lnTo>
                    <a:pt x="1186764" y="3930548"/>
                  </a:lnTo>
                  <a:close/>
                </a:path>
                <a:path w="5317490" h="4152900">
                  <a:moveTo>
                    <a:pt x="1224864" y="3930548"/>
                  </a:moveTo>
                  <a:lnTo>
                    <a:pt x="1205814" y="3930548"/>
                  </a:lnTo>
                  <a:lnTo>
                    <a:pt x="1205814" y="3949598"/>
                  </a:lnTo>
                  <a:lnTo>
                    <a:pt x="1224864" y="3949598"/>
                  </a:lnTo>
                  <a:lnTo>
                    <a:pt x="1224864" y="3930548"/>
                  </a:lnTo>
                  <a:close/>
                </a:path>
                <a:path w="5317490" h="4152900">
                  <a:moveTo>
                    <a:pt x="1262964" y="3930548"/>
                  </a:moveTo>
                  <a:lnTo>
                    <a:pt x="1243914" y="3930548"/>
                  </a:lnTo>
                  <a:lnTo>
                    <a:pt x="1243914" y="3949598"/>
                  </a:lnTo>
                  <a:lnTo>
                    <a:pt x="1262964" y="3949598"/>
                  </a:lnTo>
                  <a:lnTo>
                    <a:pt x="1262964" y="3930548"/>
                  </a:lnTo>
                  <a:close/>
                </a:path>
                <a:path w="5317490" h="4152900">
                  <a:moveTo>
                    <a:pt x="1301064" y="3930548"/>
                  </a:moveTo>
                  <a:lnTo>
                    <a:pt x="1282014" y="3930548"/>
                  </a:lnTo>
                  <a:lnTo>
                    <a:pt x="1282014" y="3949598"/>
                  </a:lnTo>
                  <a:lnTo>
                    <a:pt x="1301064" y="3949598"/>
                  </a:lnTo>
                  <a:lnTo>
                    <a:pt x="1301064" y="3930548"/>
                  </a:lnTo>
                  <a:close/>
                </a:path>
                <a:path w="5317490" h="4152900">
                  <a:moveTo>
                    <a:pt x="1339164" y="3930548"/>
                  </a:moveTo>
                  <a:lnTo>
                    <a:pt x="1320114" y="3930548"/>
                  </a:lnTo>
                  <a:lnTo>
                    <a:pt x="1320114" y="3949598"/>
                  </a:lnTo>
                  <a:lnTo>
                    <a:pt x="1339164" y="3949598"/>
                  </a:lnTo>
                  <a:lnTo>
                    <a:pt x="1339164" y="3930548"/>
                  </a:lnTo>
                  <a:close/>
                </a:path>
                <a:path w="5317490" h="4152900">
                  <a:moveTo>
                    <a:pt x="1377264" y="3930548"/>
                  </a:moveTo>
                  <a:lnTo>
                    <a:pt x="1358214" y="3930548"/>
                  </a:lnTo>
                  <a:lnTo>
                    <a:pt x="1358214" y="3949598"/>
                  </a:lnTo>
                  <a:lnTo>
                    <a:pt x="1377264" y="3949598"/>
                  </a:lnTo>
                  <a:lnTo>
                    <a:pt x="1377264" y="3930548"/>
                  </a:lnTo>
                  <a:close/>
                </a:path>
                <a:path w="5317490" h="4152900">
                  <a:moveTo>
                    <a:pt x="1415364" y="3930548"/>
                  </a:moveTo>
                  <a:lnTo>
                    <a:pt x="1396314" y="3930548"/>
                  </a:lnTo>
                  <a:lnTo>
                    <a:pt x="1396314" y="3949598"/>
                  </a:lnTo>
                  <a:lnTo>
                    <a:pt x="1415364" y="3949598"/>
                  </a:lnTo>
                  <a:lnTo>
                    <a:pt x="1415364" y="3930548"/>
                  </a:lnTo>
                  <a:close/>
                </a:path>
                <a:path w="5317490" h="4152900">
                  <a:moveTo>
                    <a:pt x="1453464" y="3930548"/>
                  </a:moveTo>
                  <a:lnTo>
                    <a:pt x="1434414" y="3930548"/>
                  </a:lnTo>
                  <a:lnTo>
                    <a:pt x="1434414" y="3949598"/>
                  </a:lnTo>
                  <a:lnTo>
                    <a:pt x="1453464" y="3949598"/>
                  </a:lnTo>
                  <a:lnTo>
                    <a:pt x="1453464" y="3930548"/>
                  </a:lnTo>
                  <a:close/>
                </a:path>
                <a:path w="5317490" h="4152900">
                  <a:moveTo>
                    <a:pt x="1491564" y="3930548"/>
                  </a:moveTo>
                  <a:lnTo>
                    <a:pt x="1472514" y="3930548"/>
                  </a:lnTo>
                  <a:lnTo>
                    <a:pt x="1472514" y="3949598"/>
                  </a:lnTo>
                  <a:lnTo>
                    <a:pt x="1491564" y="3949598"/>
                  </a:lnTo>
                  <a:lnTo>
                    <a:pt x="1491564" y="3930548"/>
                  </a:lnTo>
                  <a:close/>
                </a:path>
                <a:path w="5317490" h="4152900">
                  <a:moveTo>
                    <a:pt x="1529664" y="3930548"/>
                  </a:moveTo>
                  <a:lnTo>
                    <a:pt x="1510614" y="3930548"/>
                  </a:lnTo>
                  <a:lnTo>
                    <a:pt x="1510614" y="3949598"/>
                  </a:lnTo>
                  <a:lnTo>
                    <a:pt x="1529664" y="3949598"/>
                  </a:lnTo>
                  <a:lnTo>
                    <a:pt x="1529664" y="3930548"/>
                  </a:lnTo>
                  <a:close/>
                </a:path>
                <a:path w="5317490" h="4152900">
                  <a:moveTo>
                    <a:pt x="1567764" y="3930548"/>
                  </a:moveTo>
                  <a:lnTo>
                    <a:pt x="1548714" y="3930548"/>
                  </a:lnTo>
                  <a:lnTo>
                    <a:pt x="1548714" y="3949598"/>
                  </a:lnTo>
                  <a:lnTo>
                    <a:pt x="1567764" y="3949598"/>
                  </a:lnTo>
                  <a:lnTo>
                    <a:pt x="1567764" y="3930548"/>
                  </a:lnTo>
                  <a:close/>
                </a:path>
                <a:path w="5317490" h="4152900">
                  <a:moveTo>
                    <a:pt x="1605864" y="3930548"/>
                  </a:moveTo>
                  <a:lnTo>
                    <a:pt x="1586814" y="3930548"/>
                  </a:lnTo>
                  <a:lnTo>
                    <a:pt x="1586814" y="3949598"/>
                  </a:lnTo>
                  <a:lnTo>
                    <a:pt x="1605864" y="3949598"/>
                  </a:lnTo>
                  <a:lnTo>
                    <a:pt x="1605864" y="3930548"/>
                  </a:lnTo>
                  <a:close/>
                </a:path>
                <a:path w="5317490" h="4152900">
                  <a:moveTo>
                    <a:pt x="1643964" y="3930548"/>
                  </a:moveTo>
                  <a:lnTo>
                    <a:pt x="1624914" y="3930548"/>
                  </a:lnTo>
                  <a:lnTo>
                    <a:pt x="1624914" y="3949598"/>
                  </a:lnTo>
                  <a:lnTo>
                    <a:pt x="1643964" y="3949598"/>
                  </a:lnTo>
                  <a:lnTo>
                    <a:pt x="1643964" y="3930548"/>
                  </a:lnTo>
                  <a:close/>
                </a:path>
                <a:path w="5317490" h="4152900">
                  <a:moveTo>
                    <a:pt x="1682064" y="3930548"/>
                  </a:moveTo>
                  <a:lnTo>
                    <a:pt x="1663014" y="3930548"/>
                  </a:lnTo>
                  <a:lnTo>
                    <a:pt x="1663014" y="3949598"/>
                  </a:lnTo>
                  <a:lnTo>
                    <a:pt x="1682064" y="3949598"/>
                  </a:lnTo>
                  <a:lnTo>
                    <a:pt x="1682064" y="3930548"/>
                  </a:lnTo>
                  <a:close/>
                </a:path>
                <a:path w="5317490" h="4152900">
                  <a:moveTo>
                    <a:pt x="1720164" y="3930548"/>
                  </a:moveTo>
                  <a:lnTo>
                    <a:pt x="1701114" y="3930548"/>
                  </a:lnTo>
                  <a:lnTo>
                    <a:pt x="1701114" y="3949598"/>
                  </a:lnTo>
                  <a:lnTo>
                    <a:pt x="1720164" y="3949598"/>
                  </a:lnTo>
                  <a:lnTo>
                    <a:pt x="1720164" y="3930548"/>
                  </a:lnTo>
                  <a:close/>
                </a:path>
                <a:path w="5317490" h="4152900">
                  <a:moveTo>
                    <a:pt x="1762264" y="3939908"/>
                  </a:moveTo>
                  <a:lnTo>
                    <a:pt x="1740636" y="3930891"/>
                  </a:lnTo>
                  <a:lnTo>
                    <a:pt x="1740547" y="3931424"/>
                  </a:lnTo>
                  <a:lnTo>
                    <a:pt x="1737766" y="3949725"/>
                  </a:lnTo>
                  <a:lnTo>
                    <a:pt x="1739519" y="3949992"/>
                  </a:lnTo>
                  <a:lnTo>
                    <a:pt x="1739836" y="3949992"/>
                  </a:lnTo>
                  <a:lnTo>
                    <a:pt x="1740281" y="3950119"/>
                  </a:lnTo>
                  <a:lnTo>
                    <a:pt x="1741995" y="3950551"/>
                  </a:lnTo>
                  <a:lnTo>
                    <a:pt x="1742186" y="3950551"/>
                  </a:lnTo>
                  <a:lnTo>
                    <a:pt x="1742630" y="3950716"/>
                  </a:lnTo>
                  <a:lnTo>
                    <a:pt x="1745297" y="3951681"/>
                  </a:lnTo>
                  <a:lnTo>
                    <a:pt x="1746465" y="3952303"/>
                  </a:lnTo>
                  <a:lnTo>
                    <a:pt x="1747393" y="3952748"/>
                  </a:lnTo>
                  <a:lnTo>
                    <a:pt x="1748536" y="3953497"/>
                  </a:lnTo>
                  <a:lnTo>
                    <a:pt x="1749374" y="3954005"/>
                  </a:lnTo>
                  <a:lnTo>
                    <a:pt x="1750847" y="3955161"/>
                  </a:lnTo>
                  <a:lnTo>
                    <a:pt x="1754085" y="3950830"/>
                  </a:lnTo>
                  <a:lnTo>
                    <a:pt x="1754289" y="3950551"/>
                  </a:lnTo>
                  <a:lnTo>
                    <a:pt x="1754568" y="3950182"/>
                  </a:lnTo>
                  <a:lnTo>
                    <a:pt x="1754708" y="3949992"/>
                  </a:lnTo>
                  <a:lnTo>
                    <a:pt x="1762264" y="3939908"/>
                  </a:lnTo>
                  <a:close/>
                </a:path>
                <a:path w="5317490" h="4152900">
                  <a:moveTo>
                    <a:pt x="1778787" y="4076979"/>
                  </a:moveTo>
                  <a:lnTo>
                    <a:pt x="1759737" y="4076979"/>
                  </a:lnTo>
                  <a:lnTo>
                    <a:pt x="1759737" y="4096029"/>
                  </a:lnTo>
                  <a:lnTo>
                    <a:pt x="1778787" y="4096029"/>
                  </a:lnTo>
                  <a:lnTo>
                    <a:pt x="1778787" y="4076979"/>
                  </a:lnTo>
                  <a:close/>
                </a:path>
                <a:path w="5317490" h="4152900">
                  <a:moveTo>
                    <a:pt x="1778787" y="4038879"/>
                  </a:moveTo>
                  <a:lnTo>
                    <a:pt x="1759737" y="4038879"/>
                  </a:lnTo>
                  <a:lnTo>
                    <a:pt x="1759737" y="4057929"/>
                  </a:lnTo>
                  <a:lnTo>
                    <a:pt x="1778787" y="4057929"/>
                  </a:lnTo>
                  <a:lnTo>
                    <a:pt x="1778787" y="4038879"/>
                  </a:lnTo>
                  <a:close/>
                </a:path>
                <a:path w="5317490" h="4152900">
                  <a:moveTo>
                    <a:pt x="1778787" y="4000779"/>
                  </a:moveTo>
                  <a:lnTo>
                    <a:pt x="1759737" y="4000779"/>
                  </a:lnTo>
                  <a:lnTo>
                    <a:pt x="1759737" y="4019829"/>
                  </a:lnTo>
                  <a:lnTo>
                    <a:pt x="1778787" y="4019829"/>
                  </a:lnTo>
                  <a:lnTo>
                    <a:pt x="1778787" y="4000779"/>
                  </a:lnTo>
                  <a:close/>
                </a:path>
                <a:path w="5317490" h="4152900">
                  <a:moveTo>
                    <a:pt x="1778787" y="3981729"/>
                  </a:moveTo>
                  <a:lnTo>
                    <a:pt x="1778685" y="3971937"/>
                  </a:lnTo>
                  <a:lnTo>
                    <a:pt x="1778635" y="3970972"/>
                  </a:lnTo>
                  <a:lnTo>
                    <a:pt x="1778558" y="3969499"/>
                  </a:lnTo>
                  <a:lnTo>
                    <a:pt x="1777923" y="3965219"/>
                  </a:lnTo>
                  <a:lnTo>
                    <a:pt x="1776844" y="3961053"/>
                  </a:lnTo>
                  <a:lnTo>
                    <a:pt x="1776323" y="3959618"/>
                  </a:lnTo>
                  <a:lnTo>
                    <a:pt x="1758429" y="3966172"/>
                  </a:lnTo>
                  <a:lnTo>
                    <a:pt x="1758746" y="3967162"/>
                  </a:lnTo>
                  <a:lnTo>
                    <a:pt x="1759356" y="3969499"/>
                  </a:lnTo>
                  <a:lnTo>
                    <a:pt x="1759521" y="3970972"/>
                  </a:lnTo>
                  <a:lnTo>
                    <a:pt x="1759673" y="3971937"/>
                  </a:lnTo>
                  <a:lnTo>
                    <a:pt x="1759737" y="3981729"/>
                  </a:lnTo>
                  <a:lnTo>
                    <a:pt x="1778787" y="3981729"/>
                  </a:lnTo>
                  <a:close/>
                </a:path>
                <a:path w="5317490" h="4152900">
                  <a:moveTo>
                    <a:pt x="5317236" y="9525"/>
                  </a:moveTo>
                  <a:lnTo>
                    <a:pt x="5307711" y="0"/>
                  </a:lnTo>
                  <a:lnTo>
                    <a:pt x="5298186" y="0"/>
                  </a:lnTo>
                  <a:lnTo>
                    <a:pt x="5298186" y="19050"/>
                  </a:lnTo>
                  <a:lnTo>
                    <a:pt x="5298186" y="4120134"/>
                  </a:lnTo>
                  <a:lnTo>
                    <a:pt x="1777428" y="4120134"/>
                  </a:lnTo>
                  <a:lnTo>
                    <a:pt x="1777923" y="4118229"/>
                  </a:lnTo>
                  <a:lnTo>
                    <a:pt x="1778190" y="4116489"/>
                  </a:lnTo>
                  <a:lnTo>
                    <a:pt x="1759356" y="4113619"/>
                  </a:lnTo>
                  <a:lnTo>
                    <a:pt x="1759305" y="4113949"/>
                  </a:lnTo>
                  <a:lnTo>
                    <a:pt x="1759165" y="4114889"/>
                  </a:lnTo>
                  <a:lnTo>
                    <a:pt x="1758746" y="4116298"/>
                  </a:lnTo>
                  <a:lnTo>
                    <a:pt x="1758734" y="4116489"/>
                  </a:lnTo>
                  <a:lnTo>
                    <a:pt x="1758518" y="4117200"/>
                  </a:lnTo>
                  <a:lnTo>
                    <a:pt x="1757959" y="4118546"/>
                  </a:lnTo>
                  <a:lnTo>
                    <a:pt x="1757654" y="4119410"/>
                  </a:lnTo>
                  <a:lnTo>
                    <a:pt x="1757273" y="4120134"/>
                  </a:lnTo>
                  <a:lnTo>
                    <a:pt x="191541" y="4120134"/>
                  </a:lnTo>
                  <a:lnTo>
                    <a:pt x="191173" y="4119410"/>
                  </a:lnTo>
                  <a:lnTo>
                    <a:pt x="190728" y="4118229"/>
                  </a:lnTo>
                  <a:lnTo>
                    <a:pt x="190309" y="4117200"/>
                  </a:lnTo>
                  <a:lnTo>
                    <a:pt x="190068" y="4116298"/>
                  </a:lnTo>
                  <a:lnTo>
                    <a:pt x="189674" y="4114889"/>
                  </a:lnTo>
                  <a:lnTo>
                    <a:pt x="189572" y="4114431"/>
                  </a:lnTo>
                  <a:lnTo>
                    <a:pt x="189522" y="4113949"/>
                  </a:lnTo>
                  <a:lnTo>
                    <a:pt x="189166" y="4111561"/>
                  </a:lnTo>
                  <a:lnTo>
                    <a:pt x="170332" y="4114431"/>
                  </a:lnTo>
                  <a:lnTo>
                    <a:pt x="170395" y="4114889"/>
                  </a:lnTo>
                  <a:lnTo>
                    <a:pt x="170916" y="4118229"/>
                  </a:lnTo>
                  <a:lnTo>
                    <a:pt x="170992" y="4118546"/>
                  </a:lnTo>
                  <a:lnTo>
                    <a:pt x="171399" y="4120134"/>
                  </a:lnTo>
                  <a:lnTo>
                    <a:pt x="19050" y="4120134"/>
                  </a:lnTo>
                  <a:lnTo>
                    <a:pt x="19050" y="19050"/>
                  </a:lnTo>
                  <a:lnTo>
                    <a:pt x="5298186" y="19050"/>
                  </a:lnTo>
                  <a:lnTo>
                    <a:pt x="5298186" y="0"/>
                  </a:lnTo>
                  <a:lnTo>
                    <a:pt x="9525" y="0"/>
                  </a:lnTo>
                  <a:lnTo>
                    <a:pt x="7404" y="241"/>
                  </a:lnTo>
                  <a:lnTo>
                    <a:pt x="0" y="9525"/>
                  </a:lnTo>
                  <a:lnTo>
                    <a:pt x="0" y="4129659"/>
                  </a:lnTo>
                  <a:lnTo>
                    <a:pt x="9525" y="4139184"/>
                  </a:lnTo>
                  <a:lnTo>
                    <a:pt x="202882" y="4139184"/>
                  </a:lnTo>
                  <a:lnTo>
                    <a:pt x="198805" y="4150322"/>
                  </a:lnTo>
                  <a:lnTo>
                    <a:pt x="200545" y="4150957"/>
                  </a:lnTo>
                  <a:lnTo>
                    <a:pt x="204711" y="4152036"/>
                  </a:lnTo>
                  <a:lnTo>
                    <a:pt x="209029" y="4152684"/>
                  </a:lnTo>
                  <a:lnTo>
                    <a:pt x="213207" y="4152900"/>
                  </a:lnTo>
                  <a:lnTo>
                    <a:pt x="220903" y="4152900"/>
                  </a:lnTo>
                  <a:lnTo>
                    <a:pt x="220903" y="4139184"/>
                  </a:lnTo>
                  <a:lnTo>
                    <a:pt x="239953" y="4139184"/>
                  </a:lnTo>
                  <a:lnTo>
                    <a:pt x="239953" y="4152900"/>
                  </a:lnTo>
                  <a:lnTo>
                    <a:pt x="259003" y="4152900"/>
                  </a:lnTo>
                  <a:lnTo>
                    <a:pt x="259003" y="4139184"/>
                  </a:lnTo>
                  <a:lnTo>
                    <a:pt x="278053" y="4139184"/>
                  </a:lnTo>
                  <a:lnTo>
                    <a:pt x="278053" y="4152900"/>
                  </a:lnTo>
                  <a:lnTo>
                    <a:pt x="297103" y="4152900"/>
                  </a:lnTo>
                  <a:lnTo>
                    <a:pt x="297103" y="4139184"/>
                  </a:lnTo>
                  <a:lnTo>
                    <a:pt x="316153" y="4139184"/>
                  </a:lnTo>
                  <a:lnTo>
                    <a:pt x="316153" y="4152900"/>
                  </a:lnTo>
                  <a:lnTo>
                    <a:pt x="335203" y="4152900"/>
                  </a:lnTo>
                  <a:lnTo>
                    <a:pt x="335203" y="4139184"/>
                  </a:lnTo>
                  <a:lnTo>
                    <a:pt x="354253" y="4139184"/>
                  </a:lnTo>
                  <a:lnTo>
                    <a:pt x="354253" y="4152900"/>
                  </a:lnTo>
                  <a:lnTo>
                    <a:pt x="373303" y="4152900"/>
                  </a:lnTo>
                  <a:lnTo>
                    <a:pt x="373303" y="4139184"/>
                  </a:lnTo>
                  <a:lnTo>
                    <a:pt x="392353" y="4139184"/>
                  </a:lnTo>
                  <a:lnTo>
                    <a:pt x="392353" y="4152900"/>
                  </a:lnTo>
                  <a:lnTo>
                    <a:pt x="411403" y="4152900"/>
                  </a:lnTo>
                  <a:lnTo>
                    <a:pt x="411403" y="4139184"/>
                  </a:lnTo>
                  <a:lnTo>
                    <a:pt x="430453" y="4139184"/>
                  </a:lnTo>
                  <a:lnTo>
                    <a:pt x="430453" y="4152900"/>
                  </a:lnTo>
                  <a:lnTo>
                    <a:pt x="449503" y="4152900"/>
                  </a:lnTo>
                  <a:lnTo>
                    <a:pt x="449503" y="4139184"/>
                  </a:lnTo>
                  <a:lnTo>
                    <a:pt x="468553" y="4139184"/>
                  </a:lnTo>
                  <a:lnTo>
                    <a:pt x="468553" y="4152900"/>
                  </a:lnTo>
                  <a:lnTo>
                    <a:pt x="487603" y="4152900"/>
                  </a:lnTo>
                  <a:lnTo>
                    <a:pt x="487603" y="4139184"/>
                  </a:lnTo>
                  <a:lnTo>
                    <a:pt x="506653" y="4139184"/>
                  </a:lnTo>
                  <a:lnTo>
                    <a:pt x="506653" y="4152900"/>
                  </a:lnTo>
                  <a:lnTo>
                    <a:pt x="525703" y="4152900"/>
                  </a:lnTo>
                  <a:lnTo>
                    <a:pt x="525703" y="4139184"/>
                  </a:lnTo>
                  <a:lnTo>
                    <a:pt x="544753" y="4139184"/>
                  </a:lnTo>
                  <a:lnTo>
                    <a:pt x="544753" y="4152900"/>
                  </a:lnTo>
                  <a:lnTo>
                    <a:pt x="563803" y="4152900"/>
                  </a:lnTo>
                  <a:lnTo>
                    <a:pt x="563803" y="4139184"/>
                  </a:lnTo>
                  <a:lnTo>
                    <a:pt x="582853" y="4139184"/>
                  </a:lnTo>
                  <a:lnTo>
                    <a:pt x="582853" y="4152900"/>
                  </a:lnTo>
                  <a:lnTo>
                    <a:pt x="601903" y="4152900"/>
                  </a:lnTo>
                  <a:lnTo>
                    <a:pt x="601903" y="4139184"/>
                  </a:lnTo>
                  <a:lnTo>
                    <a:pt x="620953" y="4139184"/>
                  </a:lnTo>
                  <a:lnTo>
                    <a:pt x="620953" y="4152900"/>
                  </a:lnTo>
                  <a:lnTo>
                    <a:pt x="640003" y="4152900"/>
                  </a:lnTo>
                  <a:lnTo>
                    <a:pt x="640003" y="4139184"/>
                  </a:lnTo>
                  <a:lnTo>
                    <a:pt x="659053" y="4139184"/>
                  </a:lnTo>
                  <a:lnTo>
                    <a:pt x="659053" y="4152900"/>
                  </a:lnTo>
                  <a:lnTo>
                    <a:pt x="678103" y="4152900"/>
                  </a:lnTo>
                  <a:lnTo>
                    <a:pt x="678103" y="4139184"/>
                  </a:lnTo>
                  <a:lnTo>
                    <a:pt x="697153" y="4139184"/>
                  </a:lnTo>
                  <a:lnTo>
                    <a:pt x="697153" y="4152900"/>
                  </a:lnTo>
                  <a:lnTo>
                    <a:pt x="716203" y="4152900"/>
                  </a:lnTo>
                  <a:lnTo>
                    <a:pt x="716203" y="4139184"/>
                  </a:lnTo>
                  <a:lnTo>
                    <a:pt x="735253" y="4139184"/>
                  </a:lnTo>
                  <a:lnTo>
                    <a:pt x="735253" y="4152900"/>
                  </a:lnTo>
                  <a:lnTo>
                    <a:pt x="754303" y="4152900"/>
                  </a:lnTo>
                  <a:lnTo>
                    <a:pt x="754303" y="4139184"/>
                  </a:lnTo>
                  <a:lnTo>
                    <a:pt x="773353" y="4139184"/>
                  </a:lnTo>
                  <a:lnTo>
                    <a:pt x="773353" y="4152900"/>
                  </a:lnTo>
                  <a:lnTo>
                    <a:pt x="792403" y="4152900"/>
                  </a:lnTo>
                  <a:lnTo>
                    <a:pt x="792403" y="4139184"/>
                  </a:lnTo>
                  <a:lnTo>
                    <a:pt x="811453" y="4139184"/>
                  </a:lnTo>
                  <a:lnTo>
                    <a:pt x="811453" y="4152900"/>
                  </a:lnTo>
                  <a:lnTo>
                    <a:pt x="830503" y="4152900"/>
                  </a:lnTo>
                  <a:lnTo>
                    <a:pt x="830503" y="4139184"/>
                  </a:lnTo>
                  <a:lnTo>
                    <a:pt x="849553" y="4139184"/>
                  </a:lnTo>
                  <a:lnTo>
                    <a:pt x="849553" y="4152900"/>
                  </a:lnTo>
                  <a:lnTo>
                    <a:pt x="868603" y="4152900"/>
                  </a:lnTo>
                  <a:lnTo>
                    <a:pt x="868603" y="4139184"/>
                  </a:lnTo>
                  <a:lnTo>
                    <a:pt x="887653" y="4139184"/>
                  </a:lnTo>
                  <a:lnTo>
                    <a:pt x="887653" y="4152900"/>
                  </a:lnTo>
                  <a:lnTo>
                    <a:pt x="906703" y="4152900"/>
                  </a:lnTo>
                  <a:lnTo>
                    <a:pt x="906703" y="4139184"/>
                  </a:lnTo>
                  <a:lnTo>
                    <a:pt x="925753" y="4139184"/>
                  </a:lnTo>
                  <a:lnTo>
                    <a:pt x="925753" y="4152900"/>
                  </a:lnTo>
                  <a:lnTo>
                    <a:pt x="944803" y="4152900"/>
                  </a:lnTo>
                  <a:lnTo>
                    <a:pt x="944803" y="4139184"/>
                  </a:lnTo>
                  <a:lnTo>
                    <a:pt x="963853" y="4139184"/>
                  </a:lnTo>
                  <a:lnTo>
                    <a:pt x="963853" y="4152900"/>
                  </a:lnTo>
                  <a:lnTo>
                    <a:pt x="982903" y="4152900"/>
                  </a:lnTo>
                  <a:lnTo>
                    <a:pt x="982903" y="4139184"/>
                  </a:lnTo>
                  <a:lnTo>
                    <a:pt x="1001953" y="4139184"/>
                  </a:lnTo>
                  <a:lnTo>
                    <a:pt x="1001953" y="4152900"/>
                  </a:lnTo>
                  <a:lnTo>
                    <a:pt x="1021003" y="4152900"/>
                  </a:lnTo>
                  <a:lnTo>
                    <a:pt x="1021003" y="4139184"/>
                  </a:lnTo>
                  <a:lnTo>
                    <a:pt x="1040053" y="4139184"/>
                  </a:lnTo>
                  <a:lnTo>
                    <a:pt x="1040053" y="4152900"/>
                  </a:lnTo>
                  <a:lnTo>
                    <a:pt x="1059103" y="4152900"/>
                  </a:lnTo>
                  <a:lnTo>
                    <a:pt x="1059103" y="4139184"/>
                  </a:lnTo>
                  <a:lnTo>
                    <a:pt x="1078153" y="4139184"/>
                  </a:lnTo>
                  <a:lnTo>
                    <a:pt x="1078153" y="4152900"/>
                  </a:lnTo>
                  <a:lnTo>
                    <a:pt x="1097203" y="4152900"/>
                  </a:lnTo>
                  <a:lnTo>
                    <a:pt x="1097203" y="4139184"/>
                  </a:lnTo>
                  <a:lnTo>
                    <a:pt x="1116253" y="4139184"/>
                  </a:lnTo>
                  <a:lnTo>
                    <a:pt x="1116253" y="4152900"/>
                  </a:lnTo>
                  <a:lnTo>
                    <a:pt x="1135303" y="4152900"/>
                  </a:lnTo>
                  <a:lnTo>
                    <a:pt x="1135303" y="4139184"/>
                  </a:lnTo>
                  <a:lnTo>
                    <a:pt x="1154353" y="4139184"/>
                  </a:lnTo>
                  <a:lnTo>
                    <a:pt x="1154353" y="4152900"/>
                  </a:lnTo>
                  <a:lnTo>
                    <a:pt x="1173403" y="4152900"/>
                  </a:lnTo>
                  <a:lnTo>
                    <a:pt x="1173403" y="4139184"/>
                  </a:lnTo>
                  <a:lnTo>
                    <a:pt x="1192453" y="4139184"/>
                  </a:lnTo>
                  <a:lnTo>
                    <a:pt x="1192453" y="4152900"/>
                  </a:lnTo>
                  <a:lnTo>
                    <a:pt x="1211503" y="4152900"/>
                  </a:lnTo>
                  <a:lnTo>
                    <a:pt x="1211503" y="4139184"/>
                  </a:lnTo>
                  <a:lnTo>
                    <a:pt x="1230553" y="4139184"/>
                  </a:lnTo>
                  <a:lnTo>
                    <a:pt x="1230553" y="4152900"/>
                  </a:lnTo>
                  <a:lnTo>
                    <a:pt x="1249603" y="4152900"/>
                  </a:lnTo>
                  <a:lnTo>
                    <a:pt x="1249603" y="4139184"/>
                  </a:lnTo>
                  <a:lnTo>
                    <a:pt x="1268653" y="4139184"/>
                  </a:lnTo>
                  <a:lnTo>
                    <a:pt x="1268653" y="4152900"/>
                  </a:lnTo>
                  <a:lnTo>
                    <a:pt x="1287703" y="4152900"/>
                  </a:lnTo>
                  <a:lnTo>
                    <a:pt x="1287703" y="4139184"/>
                  </a:lnTo>
                  <a:lnTo>
                    <a:pt x="1306753" y="4139184"/>
                  </a:lnTo>
                  <a:lnTo>
                    <a:pt x="1306753" y="4152900"/>
                  </a:lnTo>
                  <a:lnTo>
                    <a:pt x="1325803" y="4152900"/>
                  </a:lnTo>
                  <a:lnTo>
                    <a:pt x="1325803" y="4139184"/>
                  </a:lnTo>
                  <a:lnTo>
                    <a:pt x="1344853" y="4139184"/>
                  </a:lnTo>
                  <a:lnTo>
                    <a:pt x="1344853" y="4152900"/>
                  </a:lnTo>
                  <a:lnTo>
                    <a:pt x="1363903" y="4152900"/>
                  </a:lnTo>
                  <a:lnTo>
                    <a:pt x="1363903" y="4139184"/>
                  </a:lnTo>
                  <a:lnTo>
                    <a:pt x="1382953" y="4139184"/>
                  </a:lnTo>
                  <a:lnTo>
                    <a:pt x="1382953" y="4152900"/>
                  </a:lnTo>
                  <a:lnTo>
                    <a:pt x="1402003" y="4152900"/>
                  </a:lnTo>
                  <a:lnTo>
                    <a:pt x="1402003" y="4139184"/>
                  </a:lnTo>
                  <a:lnTo>
                    <a:pt x="1421053" y="4139184"/>
                  </a:lnTo>
                  <a:lnTo>
                    <a:pt x="1421053" y="4152900"/>
                  </a:lnTo>
                  <a:lnTo>
                    <a:pt x="1440103" y="4152900"/>
                  </a:lnTo>
                  <a:lnTo>
                    <a:pt x="1440103" y="4139184"/>
                  </a:lnTo>
                  <a:lnTo>
                    <a:pt x="1459153" y="4139184"/>
                  </a:lnTo>
                  <a:lnTo>
                    <a:pt x="1459153" y="4152900"/>
                  </a:lnTo>
                  <a:lnTo>
                    <a:pt x="1478203" y="4152900"/>
                  </a:lnTo>
                  <a:lnTo>
                    <a:pt x="1478203" y="4139184"/>
                  </a:lnTo>
                  <a:lnTo>
                    <a:pt x="1497253" y="4139184"/>
                  </a:lnTo>
                  <a:lnTo>
                    <a:pt x="1497253" y="4152900"/>
                  </a:lnTo>
                  <a:lnTo>
                    <a:pt x="1516303" y="4152900"/>
                  </a:lnTo>
                  <a:lnTo>
                    <a:pt x="1516303" y="4139184"/>
                  </a:lnTo>
                  <a:lnTo>
                    <a:pt x="1535353" y="4139184"/>
                  </a:lnTo>
                  <a:lnTo>
                    <a:pt x="1535353" y="4152900"/>
                  </a:lnTo>
                  <a:lnTo>
                    <a:pt x="1554403" y="4152900"/>
                  </a:lnTo>
                  <a:lnTo>
                    <a:pt x="1554403" y="4139184"/>
                  </a:lnTo>
                  <a:lnTo>
                    <a:pt x="1573453" y="4139184"/>
                  </a:lnTo>
                  <a:lnTo>
                    <a:pt x="1573453" y="4152900"/>
                  </a:lnTo>
                  <a:lnTo>
                    <a:pt x="1592503" y="4152900"/>
                  </a:lnTo>
                  <a:lnTo>
                    <a:pt x="1592503" y="4139184"/>
                  </a:lnTo>
                  <a:lnTo>
                    <a:pt x="1611553" y="4139184"/>
                  </a:lnTo>
                  <a:lnTo>
                    <a:pt x="1611553" y="4152900"/>
                  </a:lnTo>
                  <a:lnTo>
                    <a:pt x="1630603" y="4152900"/>
                  </a:lnTo>
                  <a:lnTo>
                    <a:pt x="1630603" y="4139184"/>
                  </a:lnTo>
                  <a:lnTo>
                    <a:pt x="1649653" y="4139184"/>
                  </a:lnTo>
                  <a:lnTo>
                    <a:pt x="1649653" y="4152900"/>
                  </a:lnTo>
                  <a:lnTo>
                    <a:pt x="1668703" y="4152900"/>
                  </a:lnTo>
                  <a:lnTo>
                    <a:pt x="1668703" y="4139184"/>
                  </a:lnTo>
                  <a:lnTo>
                    <a:pt x="1687753" y="4139184"/>
                  </a:lnTo>
                  <a:lnTo>
                    <a:pt x="1687753" y="4152900"/>
                  </a:lnTo>
                  <a:lnTo>
                    <a:pt x="1706803" y="4152900"/>
                  </a:lnTo>
                  <a:lnTo>
                    <a:pt x="1706803" y="4139184"/>
                  </a:lnTo>
                  <a:lnTo>
                    <a:pt x="1725853" y="4139184"/>
                  </a:lnTo>
                  <a:lnTo>
                    <a:pt x="1725853" y="4152900"/>
                  </a:lnTo>
                  <a:lnTo>
                    <a:pt x="1735620" y="4152900"/>
                  </a:lnTo>
                  <a:lnTo>
                    <a:pt x="1739811" y="4152684"/>
                  </a:lnTo>
                  <a:lnTo>
                    <a:pt x="1744116" y="4152036"/>
                  </a:lnTo>
                  <a:lnTo>
                    <a:pt x="1747151" y="4151249"/>
                  </a:lnTo>
                  <a:lnTo>
                    <a:pt x="1744040" y="4139184"/>
                  </a:lnTo>
                  <a:lnTo>
                    <a:pt x="5307711" y="4139184"/>
                  </a:lnTo>
                  <a:lnTo>
                    <a:pt x="5317236" y="4129659"/>
                  </a:lnTo>
                  <a:lnTo>
                    <a:pt x="5317236" y="4120134"/>
                  </a:lnTo>
                  <a:lnTo>
                    <a:pt x="5317236" y="19050"/>
                  </a:lnTo>
                  <a:lnTo>
                    <a:pt x="5317236" y="9525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43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3" name="object 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1624309" y="6460331"/>
            <a:ext cx="15240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200"/>
              </a:lnSpc>
            </a:pPr>
            <a:r>
              <a:rPr dirty="0" sz="1200" spc="-25">
                <a:solidFill>
                  <a:srgbClr val="3B5D74"/>
                </a:solidFill>
                <a:latin typeface="SimSun"/>
                <a:cs typeface="SimSun"/>
              </a:rPr>
              <a:t>44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5" name="object 5" descr=""/>
          <p:cNvSpPr/>
          <p:nvPr/>
        </p:nvSpPr>
        <p:spPr>
          <a:xfrm>
            <a:off x="315188" y="1000365"/>
            <a:ext cx="2289175" cy="321945"/>
          </a:xfrm>
          <a:custGeom>
            <a:avLst/>
            <a:gdLst/>
            <a:ahLst/>
            <a:cxnLst/>
            <a:rect l="l" t="t" r="r" b="b"/>
            <a:pathLst>
              <a:path w="2289175" h="321944">
                <a:moveTo>
                  <a:pt x="2289175" y="0"/>
                </a:moveTo>
                <a:lnTo>
                  <a:pt x="2289175" y="0"/>
                </a:lnTo>
                <a:lnTo>
                  <a:pt x="0" y="0"/>
                </a:lnTo>
                <a:lnTo>
                  <a:pt x="0" y="321945"/>
                </a:lnTo>
                <a:lnTo>
                  <a:pt x="2289175" y="321945"/>
                </a:lnTo>
                <a:lnTo>
                  <a:pt x="228917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 descr=""/>
          <p:cNvSpPr txBox="1"/>
          <p:nvPr/>
        </p:nvSpPr>
        <p:spPr>
          <a:xfrm>
            <a:off x="312013" y="1011148"/>
            <a:ext cx="551497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377315" algn="l"/>
              </a:tabLst>
            </a:pPr>
            <a:r>
              <a:rPr dirty="0" sz="1800" spc="-50">
                <a:latin typeface="Microsoft YaHei"/>
                <a:cs typeface="Microsoft YaHei"/>
              </a:rPr>
              <a:t>”</a:t>
            </a:r>
            <a:r>
              <a:rPr dirty="0" u="heavy" sz="180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	</a:t>
            </a:r>
            <a:r>
              <a:rPr dirty="0" sz="1800">
                <a:latin typeface="Microsoft YaHei"/>
                <a:cs typeface="Microsoft YaHei"/>
              </a:rPr>
              <a:t>，笑死“句式，触发</a:t>
            </a:r>
            <a:r>
              <a:rPr dirty="0" sz="1800" spc="-20">
                <a:latin typeface="Calibri"/>
                <a:cs typeface="Calibri"/>
              </a:rPr>
              <a:t>DeepSeek</a:t>
            </a:r>
            <a:r>
              <a:rPr dirty="0" sz="1800" spc="-10">
                <a:latin typeface="Microsoft YaHei"/>
                <a:cs typeface="Microsoft YaHei"/>
              </a:rPr>
              <a:t>的毒舌属性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8861" y="1410461"/>
            <a:ext cx="12153265" cy="5445760"/>
            <a:chOff x="38861" y="1410461"/>
            <a:chExt cx="12153265" cy="5445760"/>
          </a:xfrm>
        </p:grpSpPr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911" y="1429511"/>
              <a:ext cx="8167116" cy="4927092"/>
            </a:xfrm>
            <a:prstGeom prst="rect">
              <a:avLst/>
            </a:prstGeom>
          </p:spPr>
        </p:pic>
        <p:sp>
          <p:nvSpPr>
            <p:cNvPr id="9" name="object 9" descr=""/>
            <p:cNvSpPr/>
            <p:nvPr/>
          </p:nvSpPr>
          <p:spPr>
            <a:xfrm>
              <a:off x="38861" y="1410461"/>
              <a:ext cx="8205470" cy="4965700"/>
            </a:xfrm>
            <a:custGeom>
              <a:avLst/>
              <a:gdLst/>
              <a:ahLst/>
              <a:cxnLst/>
              <a:rect l="l" t="t" r="r" b="b"/>
              <a:pathLst>
                <a:path w="8205470" h="4965700">
                  <a:moveTo>
                    <a:pt x="8195691" y="4965192"/>
                  </a:moveTo>
                  <a:lnTo>
                    <a:pt x="9525" y="4965192"/>
                  </a:lnTo>
                  <a:lnTo>
                    <a:pt x="7404" y="4964950"/>
                  </a:lnTo>
                  <a:lnTo>
                    <a:pt x="0" y="4955667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8195691" y="0"/>
                  </a:lnTo>
                  <a:lnTo>
                    <a:pt x="8205216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946142"/>
                  </a:lnTo>
                  <a:lnTo>
                    <a:pt x="9525" y="4946142"/>
                  </a:lnTo>
                  <a:lnTo>
                    <a:pt x="19050" y="4955667"/>
                  </a:lnTo>
                  <a:lnTo>
                    <a:pt x="8205216" y="4955667"/>
                  </a:lnTo>
                  <a:lnTo>
                    <a:pt x="8204974" y="4957787"/>
                  </a:lnTo>
                  <a:lnTo>
                    <a:pt x="8197811" y="4964950"/>
                  </a:lnTo>
                  <a:lnTo>
                    <a:pt x="8195691" y="4965192"/>
                  </a:lnTo>
                  <a:close/>
                </a:path>
                <a:path w="8205470" h="496570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8205470" h="4965700">
                  <a:moveTo>
                    <a:pt x="8186166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8186166" y="9525"/>
                  </a:lnTo>
                  <a:lnTo>
                    <a:pt x="8186166" y="19050"/>
                  </a:lnTo>
                  <a:close/>
                </a:path>
                <a:path w="8205470" h="4965700">
                  <a:moveTo>
                    <a:pt x="8186166" y="4955667"/>
                  </a:moveTo>
                  <a:lnTo>
                    <a:pt x="8186166" y="9525"/>
                  </a:lnTo>
                  <a:lnTo>
                    <a:pt x="8195691" y="19050"/>
                  </a:lnTo>
                  <a:lnTo>
                    <a:pt x="8205216" y="19050"/>
                  </a:lnTo>
                  <a:lnTo>
                    <a:pt x="8205216" y="4946142"/>
                  </a:lnTo>
                  <a:lnTo>
                    <a:pt x="8195691" y="4946142"/>
                  </a:lnTo>
                  <a:lnTo>
                    <a:pt x="8186166" y="4955667"/>
                  </a:lnTo>
                  <a:close/>
                </a:path>
                <a:path w="8205470" h="4965700">
                  <a:moveTo>
                    <a:pt x="8205216" y="19050"/>
                  </a:moveTo>
                  <a:lnTo>
                    <a:pt x="8195691" y="19050"/>
                  </a:lnTo>
                  <a:lnTo>
                    <a:pt x="8186166" y="9525"/>
                  </a:lnTo>
                  <a:lnTo>
                    <a:pt x="8205216" y="9525"/>
                  </a:lnTo>
                  <a:lnTo>
                    <a:pt x="8205216" y="19050"/>
                  </a:lnTo>
                  <a:close/>
                </a:path>
                <a:path w="8205470" h="4965700">
                  <a:moveTo>
                    <a:pt x="19050" y="4955667"/>
                  </a:moveTo>
                  <a:lnTo>
                    <a:pt x="9525" y="4946142"/>
                  </a:lnTo>
                  <a:lnTo>
                    <a:pt x="19050" y="4946142"/>
                  </a:lnTo>
                  <a:lnTo>
                    <a:pt x="19050" y="4955667"/>
                  </a:lnTo>
                  <a:close/>
                </a:path>
                <a:path w="8205470" h="4965700">
                  <a:moveTo>
                    <a:pt x="8186166" y="4955667"/>
                  </a:moveTo>
                  <a:lnTo>
                    <a:pt x="19050" y="4955667"/>
                  </a:lnTo>
                  <a:lnTo>
                    <a:pt x="19050" y="4946142"/>
                  </a:lnTo>
                  <a:lnTo>
                    <a:pt x="8186166" y="4946142"/>
                  </a:lnTo>
                  <a:lnTo>
                    <a:pt x="8186166" y="4955667"/>
                  </a:lnTo>
                  <a:close/>
                </a:path>
                <a:path w="8205470" h="4965700">
                  <a:moveTo>
                    <a:pt x="8205216" y="4955667"/>
                  </a:moveTo>
                  <a:lnTo>
                    <a:pt x="8186166" y="4955667"/>
                  </a:lnTo>
                  <a:lnTo>
                    <a:pt x="8195691" y="4946142"/>
                  </a:lnTo>
                  <a:lnTo>
                    <a:pt x="8205216" y="4946142"/>
                  </a:lnTo>
                  <a:lnTo>
                    <a:pt x="8205216" y="4955667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522976" y="2075687"/>
              <a:ext cx="6669024" cy="476097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5503926" y="2056637"/>
              <a:ext cx="6688455" cy="4799330"/>
            </a:xfrm>
            <a:custGeom>
              <a:avLst/>
              <a:gdLst/>
              <a:ahLst/>
              <a:cxnLst/>
              <a:rect l="l" t="t" r="r" b="b"/>
              <a:pathLst>
                <a:path w="6688455" h="4799330">
                  <a:moveTo>
                    <a:pt x="6688074" y="4799076"/>
                  </a:moveTo>
                  <a:lnTo>
                    <a:pt x="9525" y="4799076"/>
                  </a:lnTo>
                  <a:lnTo>
                    <a:pt x="7404" y="4798834"/>
                  </a:lnTo>
                  <a:lnTo>
                    <a:pt x="0" y="4789551"/>
                  </a:lnTo>
                  <a:lnTo>
                    <a:pt x="0" y="9525"/>
                  </a:lnTo>
                  <a:lnTo>
                    <a:pt x="9525" y="0"/>
                  </a:lnTo>
                  <a:lnTo>
                    <a:pt x="6688074" y="0"/>
                  </a:lnTo>
                  <a:lnTo>
                    <a:pt x="6688074" y="9525"/>
                  </a:lnTo>
                  <a:lnTo>
                    <a:pt x="19050" y="9525"/>
                  </a:lnTo>
                  <a:lnTo>
                    <a:pt x="9525" y="19050"/>
                  </a:lnTo>
                  <a:lnTo>
                    <a:pt x="19050" y="19050"/>
                  </a:lnTo>
                  <a:lnTo>
                    <a:pt x="19050" y="4780025"/>
                  </a:lnTo>
                  <a:lnTo>
                    <a:pt x="9524" y="4780025"/>
                  </a:lnTo>
                  <a:lnTo>
                    <a:pt x="19050" y="4789551"/>
                  </a:lnTo>
                  <a:lnTo>
                    <a:pt x="6688074" y="4789551"/>
                  </a:lnTo>
                  <a:lnTo>
                    <a:pt x="6688074" y="4799076"/>
                  </a:lnTo>
                  <a:close/>
                </a:path>
                <a:path w="6688455" h="4799330">
                  <a:moveTo>
                    <a:pt x="19050" y="19050"/>
                  </a:moveTo>
                  <a:lnTo>
                    <a:pt x="9525" y="19050"/>
                  </a:lnTo>
                  <a:lnTo>
                    <a:pt x="19050" y="9525"/>
                  </a:lnTo>
                  <a:lnTo>
                    <a:pt x="19050" y="19050"/>
                  </a:lnTo>
                  <a:close/>
                </a:path>
                <a:path w="6688455" h="4799330">
                  <a:moveTo>
                    <a:pt x="6688074" y="19050"/>
                  </a:moveTo>
                  <a:lnTo>
                    <a:pt x="19050" y="19050"/>
                  </a:lnTo>
                  <a:lnTo>
                    <a:pt x="19050" y="9525"/>
                  </a:lnTo>
                  <a:lnTo>
                    <a:pt x="6688074" y="9525"/>
                  </a:lnTo>
                  <a:lnTo>
                    <a:pt x="6688074" y="19050"/>
                  </a:lnTo>
                  <a:close/>
                </a:path>
                <a:path w="6688455" h="4799330">
                  <a:moveTo>
                    <a:pt x="19050" y="4789551"/>
                  </a:moveTo>
                  <a:lnTo>
                    <a:pt x="9524" y="4780025"/>
                  </a:lnTo>
                  <a:lnTo>
                    <a:pt x="19050" y="4780025"/>
                  </a:lnTo>
                  <a:lnTo>
                    <a:pt x="19050" y="4789551"/>
                  </a:lnTo>
                  <a:close/>
                </a:path>
                <a:path w="6688455" h="4799330">
                  <a:moveTo>
                    <a:pt x="6688074" y="4789551"/>
                  </a:moveTo>
                  <a:lnTo>
                    <a:pt x="19050" y="4789551"/>
                  </a:lnTo>
                  <a:lnTo>
                    <a:pt x="19050" y="4780025"/>
                  </a:lnTo>
                  <a:lnTo>
                    <a:pt x="6688074" y="4780025"/>
                  </a:lnTo>
                  <a:lnTo>
                    <a:pt x="6688074" y="4789551"/>
                  </a:lnTo>
                  <a:close/>
                </a:path>
              </a:pathLst>
            </a:custGeom>
            <a:solidFill>
              <a:srgbClr val="C83E5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6.DeepSeek</a:t>
            </a:r>
            <a:r>
              <a:rPr dirty="0"/>
              <a:t>提示词技巧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擅长锐评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32258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solidFill>
                  <a:srgbClr val="FFFFFF"/>
                </a:solidFill>
                <a:latin typeface="Microsoft YaHei"/>
                <a:cs typeface="Microsoft YaHei"/>
              </a:rPr>
              <a:t>大模型相关术语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5940" y="1758315"/>
            <a:ext cx="4375785" cy="43516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00"/>
              </a:spcBef>
              <a:buFont typeface="Wingdings"/>
              <a:buChar char=""/>
              <a:tabLst>
                <a:tab pos="240665" algn="l"/>
              </a:tabLst>
            </a:pPr>
            <a:r>
              <a:rPr dirty="0" sz="1500" spc="-20">
                <a:latin typeface="Microsoft YaHei"/>
                <a:cs typeface="Microsoft YaHei"/>
              </a:rPr>
              <a:t>多模态</a:t>
            </a:r>
            <a:endParaRPr sz="1500">
              <a:latin typeface="Microsoft YaHei"/>
              <a:cs typeface="Microsoft YaHei"/>
            </a:endParaRPr>
          </a:p>
          <a:p>
            <a:pPr lvl="1" marL="697865" indent="-227965">
              <a:lnSpc>
                <a:spcPct val="100000"/>
              </a:lnSpc>
              <a:spcBef>
                <a:spcPts val="985"/>
              </a:spcBef>
              <a:buFont typeface="Wingdings"/>
              <a:buChar char=""/>
              <a:tabLst>
                <a:tab pos="697865" algn="l"/>
              </a:tabLst>
            </a:pPr>
            <a:r>
              <a:rPr dirty="0" sz="1300" spc="-15">
                <a:latin typeface="Microsoft YaHei"/>
                <a:cs typeface="Microsoft YaHei"/>
              </a:rPr>
              <a:t>文本、图片、音频、视频</a:t>
            </a:r>
            <a:endParaRPr sz="1300">
              <a:latin typeface="Microsoft YaHei"/>
              <a:cs typeface="Microsoft YaHei"/>
            </a:endParaRPr>
          </a:p>
          <a:p>
            <a:pPr marL="240665" indent="-227965">
              <a:lnSpc>
                <a:spcPct val="100000"/>
              </a:lnSpc>
              <a:spcBef>
                <a:spcPts val="1520"/>
              </a:spcBef>
              <a:buFont typeface="Wingdings"/>
              <a:buChar char=""/>
              <a:tabLst>
                <a:tab pos="240665" algn="l"/>
              </a:tabLst>
            </a:pPr>
            <a:r>
              <a:rPr dirty="0" sz="1500" spc="-10">
                <a:latin typeface="Microsoft YaHei"/>
                <a:cs typeface="Microsoft YaHei"/>
              </a:rPr>
              <a:t>AI</a:t>
            </a:r>
            <a:r>
              <a:rPr dirty="0" sz="1500">
                <a:latin typeface="Microsoft YaHei"/>
                <a:cs typeface="Microsoft YaHei"/>
              </a:rPr>
              <a:t>工具（国内</a:t>
            </a:r>
            <a:r>
              <a:rPr dirty="0" sz="1500" spc="-50">
                <a:latin typeface="Microsoft YaHei"/>
                <a:cs typeface="Microsoft YaHei"/>
              </a:rPr>
              <a:t>）</a:t>
            </a:r>
            <a:endParaRPr sz="1500">
              <a:latin typeface="Microsoft YaHei"/>
              <a:cs typeface="Microsoft YaHei"/>
            </a:endParaRPr>
          </a:p>
          <a:p>
            <a:pPr lvl="1" marL="698500" marR="5080" indent="-228600">
              <a:lnSpc>
                <a:spcPct val="129800"/>
              </a:lnSpc>
              <a:spcBef>
                <a:spcPts val="520"/>
              </a:spcBef>
              <a:buFont typeface="Wingdings"/>
              <a:buChar char=""/>
              <a:tabLst>
                <a:tab pos="698500" algn="l"/>
              </a:tabLst>
            </a:pPr>
            <a:r>
              <a:rPr dirty="0" sz="1300" spc="-10">
                <a:latin typeface="Microsoft YaHei"/>
                <a:cs typeface="Microsoft YaHei"/>
              </a:rPr>
              <a:t>DeepSeek、 豆包、Kimi</a:t>
            </a:r>
            <a:r>
              <a:rPr dirty="0" sz="1300" spc="-15">
                <a:latin typeface="Microsoft YaHei"/>
                <a:cs typeface="Microsoft YaHei"/>
              </a:rPr>
              <a:t>、腾讯元宝、智谱清言、通义千问、秘塔搜索、微信搜索...</a:t>
            </a:r>
            <a:endParaRPr sz="1300">
              <a:latin typeface="Microsoft YaHei"/>
              <a:cs typeface="Microsoft YaHei"/>
            </a:endParaRPr>
          </a:p>
          <a:p>
            <a:pPr marL="240665" indent="-227965">
              <a:lnSpc>
                <a:spcPct val="100000"/>
              </a:lnSpc>
              <a:spcBef>
                <a:spcPts val="1520"/>
              </a:spcBef>
              <a:buFont typeface="Wingdings"/>
              <a:buChar char=""/>
              <a:tabLst>
                <a:tab pos="240665" algn="l"/>
              </a:tabLst>
            </a:pPr>
            <a:r>
              <a:rPr dirty="0" sz="1500" spc="-15">
                <a:latin typeface="Microsoft YaHei"/>
                <a:cs typeface="Microsoft YaHei"/>
              </a:rPr>
              <a:t>通用模型</a:t>
            </a:r>
            <a:endParaRPr sz="1500">
              <a:latin typeface="Microsoft YaHei"/>
              <a:cs typeface="Microsoft YaHei"/>
            </a:endParaRPr>
          </a:p>
          <a:p>
            <a:pPr lvl="1" marL="697865" indent="-227965">
              <a:lnSpc>
                <a:spcPct val="100000"/>
              </a:lnSpc>
              <a:spcBef>
                <a:spcPts val="985"/>
              </a:spcBef>
              <a:buFont typeface="Wingdings"/>
              <a:buChar char=""/>
              <a:tabLst>
                <a:tab pos="697865" algn="l"/>
              </a:tabLst>
            </a:pPr>
            <a:r>
              <a:rPr dirty="0" sz="1300" spc="-10">
                <a:latin typeface="Microsoft YaHei"/>
                <a:cs typeface="Microsoft YaHei"/>
              </a:rPr>
              <a:t>大语言模型</a:t>
            </a:r>
            <a:r>
              <a:rPr dirty="0" sz="800" spc="-10">
                <a:latin typeface="Microsoft YaHei"/>
                <a:cs typeface="Microsoft YaHei"/>
              </a:rPr>
              <a:t>（LLM，</a:t>
            </a:r>
            <a:r>
              <a:rPr dirty="0" sz="800" spc="-10" b="1">
                <a:latin typeface="Microsoft YaHei"/>
                <a:cs typeface="Microsoft YaHei"/>
              </a:rPr>
              <a:t>Large</a:t>
            </a:r>
            <a:r>
              <a:rPr dirty="0" sz="800" spc="5" b="1">
                <a:latin typeface="Microsoft YaHei"/>
                <a:cs typeface="Microsoft YaHei"/>
              </a:rPr>
              <a:t> </a:t>
            </a:r>
            <a:r>
              <a:rPr dirty="0" sz="800" b="1">
                <a:latin typeface="Microsoft YaHei"/>
                <a:cs typeface="Microsoft YaHei"/>
              </a:rPr>
              <a:t>Language</a:t>
            </a:r>
            <a:r>
              <a:rPr dirty="0" sz="800" spc="5" b="1">
                <a:latin typeface="Microsoft YaHei"/>
                <a:cs typeface="Microsoft YaHei"/>
              </a:rPr>
              <a:t> </a:t>
            </a:r>
            <a:r>
              <a:rPr dirty="0" sz="800" spc="-10" b="1">
                <a:latin typeface="Microsoft YaHei"/>
                <a:cs typeface="Microsoft YaHei"/>
              </a:rPr>
              <a:t>Model</a:t>
            </a:r>
            <a:r>
              <a:rPr dirty="0" sz="800" spc="-10">
                <a:latin typeface="Microsoft YaHei"/>
                <a:cs typeface="Microsoft YaHei"/>
              </a:rPr>
              <a:t>）</a:t>
            </a:r>
            <a:endParaRPr sz="800">
              <a:latin typeface="Microsoft YaHei"/>
              <a:cs typeface="Microsoft YaHei"/>
            </a:endParaRPr>
          </a:p>
          <a:p>
            <a:pPr lvl="1" marL="697865" indent="-2279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697865" algn="l"/>
              </a:tabLst>
            </a:pPr>
            <a:r>
              <a:rPr dirty="0" sz="1300" spc="-10">
                <a:latin typeface="Microsoft YaHei"/>
                <a:cs typeface="Microsoft YaHei"/>
              </a:rPr>
              <a:t>视觉模型（图片、视频</a:t>
            </a:r>
            <a:r>
              <a:rPr dirty="0" sz="1300" spc="-50">
                <a:latin typeface="Microsoft YaHei"/>
                <a:cs typeface="Microsoft YaHei"/>
              </a:rPr>
              <a:t>）</a:t>
            </a:r>
            <a:endParaRPr sz="1300">
              <a:latin typeface="Microsoft YaHei"/>
              <a:cs typeface="Microsoft YaHei"/>
            </a:endParaRPr>
          </a:p>
          <a:p>
            <a:pPr lvl="1" marL="697865" indent="-2279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697865" algn="l"/>
              </a:tabLst>
            </a:pPr>
            <a:r>
              <a:rPr dirty="0" sz="1300" spc="-20">
                <a:latin typeface="Microsoft YaHei"/>
                <a:cs typeface="Microsoft YaHei"/>
              </a:rPr>
              <a:t>音频模型</a:t>
            </a:r>
            <a:endParaRPr sz="1300">
              <a:latin typeface="Microsoft YaHei"/>
              <a:cs typeface="Microsoft YaHei"/>
            </a:endParaRPr>
          </a:p>
          <a:p>
            <a:pPr lvl="1" marL="697865" indent="-2279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697865" algn="l"/>
              </a:tabLst>
            </a:pPr>
            <a:r>
              <a:rPr dirty="0" sz="1300" spc="-20">
                <a:latin typeface="Microsoft YaHei"/>
                <a:cs typeface="Microsoft YaHei"/>
              </a:rPr>
              <a:t>多模态模型</a:t>
            </a:r>
            <a:endParaRPr sz="1300">
              <a:latin typeface="Microsoft YaHei"/>
              <a:cs typeface="Microsoft YaHei"/>
            </a:endParaRPr>
          </a:p>
          <a:p>
            <a:pPr lvl="1" marL="697865" indent="-227965">
              <a:lnSpc>
                <a:spcPct val="100000"/>
              </a:lnSpc>
              <a:spcBef>
                <a:spcPts val="965"/>
              </a:spcBef>
              <a:buFont typeface="Wingdings"/>
              <a:buChar char=""/>
              <a:tabLst>
                <a:tab pos="697865" algn="l"/>
              </a:tabLst>
            </a:pPr>
            <a:r>
              <a:rPr dirty="0" sz="1300" spc="-25">
                <a:latin typeface="Microsoft YaHei"/>
                <a:cs typeface="Microsoft YaHei"/>
              </a:rPr>
              <a:t>……</a:t>
            </a:r>
            <a:endParaRPr sz="1300">
              <a:latin typeface="Microsoft YaHei"/>
              <a:cs typeface="Microsoft YaHei"/>
            </a:endParaRPr>
          </a:p>
          <a:p>
            <a:pPr marL="240665" indent="-227965">
              <a:lnSpc>
                <a:spcPct val="100000"/>
              </a:lnSpc>
              <a:spcBef>
                <a:spcPts val="1520"/>
              </a:spcBef>
              <a:buFont typeface="Wingdings"/>
              <a:buChar char=""/>
              <a:tabLst>
                <a:tab pos="240665" algn="l"/>
              </a:tabLst>
            </a:pPr>
            <a:r>
              <a:rPr dirty="0" sz="1500">
                <a:latin typeface="Microsoft YaHei"/>
                <a:cs typeface="Microsoft YaHei"/>
              </a:rPr>
              <a:t>行业模型（垂直模型、垂类模型</a:t>
            </a:r>
            <a:r>
              <a:rPr dirty="0" sz="1500" spc="-50">
                <a:latin typeface="Microsoft YaHei"/>
                <a:cs typeface="Microsoft YaHei"/>
              </a:rPr>
              <a:t>）</a:t>
            </a:r>
            <a:endParaRPr sz="1500">
              <a:latin typeface="Microsoft YaHei"/>
              <a:cs typeface="Microsoft YaHei"/>
            </a:endParaRPr>
          </a:p>
          <a:p>
            <a:pPr lvl="1" marL="697865" indent="-227965">
              <a:lnSpc>
                <a:spcPct val="100000"/>
              </a:lnSpc>
              <a:spcBef>
                <a:spcPts val="985"/>
              </a:spcBef>
              <a:buFont typeface="Wingdings"/>
              <a:buChar char=""/>
              <a:tabLst>
                <a:tab pos="697865" algn="l"/>
              </a:tabLst>
            </a:pPr>
            <a:r>
              <a:rPr dirty="0" sz="1300" spc="-15">
                <a:latin typeface="Microsoft YaHei"/>
                <a:cs typeface="Microsoft YaHei"/>
              </a:rPr>
              <a:t>教育、医疗、金融等</a:t>
            </a:r>
            <a:endParaRPr sz="1300">
              <a:latin typeface="Microsoft YaHei"/>
              <a:cs typeface="Microsoft YaHe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4902708" y="1673351"/>
            <a:ext cx="7190740" cy="3589020"/>
            <a:chOff x="4902708" y="1673351"/>
            <a:chExt cx="7190740" cy="358902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02708" y="1673351"/>
              <a:ext cx="7190232" cy="3589020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9529534" y="1899284"/>
              <a:ext cx="1334770" cy="212725"/>
            </a:xfrm>
            <a:custGeom>
              <a:avLst/>
              <a:gdLst/>
              <a:ahLst/>
              <a:cxnLst/>
              <a:rect l="l" t="t" r="r" b="b"/>
              <a:pathLst>
                <a:path w="1334770" h="212725">
                  <a:moveTo>
                    <a:pt x="1334350" y="0"/>
                  </a:moveTo>
                  <a:lnTo>
                    <a:pt x="0" y="0"/>
                  </a:lnTo>
                  <a:lnTo>
                    <a:pt x="0" y="212483"/>
                  </a:lnTo>
                  <a:lnTo>
                    <a:pt x="1334350" y="212483"/>
                  </a:lnTo>
                  <a:lnTo>
                    <a:pt x="1334350" y="206133"/>
                  </a:lnTo>
                  <a:lnTo>
                    <a:pt x="1334350" y="199783"/>
                  </a:lnTo>
                  <a:lnTo>
                    <a:pt x="1334350" y="12700"/>
                  </a:lnTo>
                  <a:lnTo>
                    <a:pt x="1334350" y="6350"/>
                  </a:lnTo>
                  <a:lnTo>
                    <a:pt x="13343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664845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7.DeepSeek</a:t>
            </a:r>
            <a:r>
              <a:rPr dirty="0"/>
              <a:t>提示词技巧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0"/>
              <a:t>激发深度思考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grpSp>
        <p:nvGrpSpPr>
          <p:cNvPr id="6" name="object 6" descr=""/>
          <p:cNvGrpSpPr/>
          <p:nvPr/>
        </p:nvGrpSpPr>
        <p:grpSpPr>
          <a:xfrm>
            <a:off x="800074" y="2716720"/>
            <a:ext cx="1880235" cy="1540510"/>
            <a:chOff x="800074" y="2716720"/>
            <a:chExt cx="1880235" cy="1540510"/>
          </a:xfrm>
        </p:grpSpPr>
        <p:pic>
          <p:nvPicPr>
            <p:cNvPr id="7" name="object 7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3312" y="2831337"/>
              <a:ext cx="944880" cy="94488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800074" y="2716720"/>
              <a:ext cx="1880235" cy="1540510"/>
            </a:xfrm>
            <a:custGeom>
              <a:avLst/>
              <a:gdLst/>
              <a:ahLst/>
              <a:cxnLst/>
              <a:rect l="l" t="t" r="r" b="b"/>
              <a:pathLst>
                <a:path w="1880235" h="1540510">
                  <a:moveTo>
                    <a:pt x="23806" y="1366024"/>
                  </a:moveTo>
                  <a:lnTo>
                    <a:pt x="0" y="1366024"/>
                  </a:lnTo>
                  <a:lnTo>
                    <a:pt x="0" y="985024"/>
                  </a:lnTo>
                  <a:lnTo>
                    <a:pt x="47625" y="985024"/>
                  </a:lnTo>
                  <a:lnTo>
                    <a:pt x="47625" y="1365427"/>
                  </a:lnTo>
                  <a:lnTo>
                    <a:pt x="23806" y="1366024"/>
                  </a:lnTo>
                  <a:close/>
                </a:path>
                <a:path w="1880235" h="1540510">
                  <a:moveTo>
                    <a:pt x="41503" y="1478940"/>
                  </a:moveTo>
                  <a:lnTo>
                    <a:pt x="17333" y="1441935"/>
                  </a:lnTo>
                  <a:lnTo>
                    <a:pt x="5651" y="1410195"/>
                  </a:lnTo>
                  <a:lnTo>
                    <a:pt x="5527" y="1409756"/>
                  </a:lnTo>
                  <a:lnTo>
                    <a:pt x="3530" y="1401165"/>
                  </a:lnTo>
                  <a:lnTo>
                    <a:pt x="1993" y="1392567"/>
                  </a:lnTo>
                  <a:lnTo>
                    <a:pt x="1158" y="1385963"/>
                  </a:lnTo>
                  <a:lnTo>
                    <a:pt x="1079" y="1385333"/>
                  </a:lnTo>
                  <a:lnTo>
                    <a:pt x="1009" y="1384782"/>
                  </a:lnTo>
                  <a:lnTo>
                    <a:pt x="889" y="1383830"/>
                  </a:lnTo>
                  <a:lnTo>
                    <a:pt x="215" y="1374978"/>
                  </a:lnTo>
                  <a:lnTo>
                    <a:pt x="0" y="1366621"/>
                  </a:lnTo>
                  <a:lnTo>
                    <a:pt x="47625" y="1365427"/>
                  </a:lnTo>
                  <a:lnTo>
                    <a:pt x="47773" y="1371968"/>
                  </a:lnTo>
                  <a:lnTo>
                    <a:pt x="47802" y="1373174"/>
                  </a:lnTo>
                  <a:lnTo>
                    <a:pt x="47976" y="1374978"/>
                  </a:lnTo>
                  <a:lnTo>
                    <a:pt x="48234" y="1378432"/>
                  </a:lnTo>
                  <a:lnTo>
                    <a:pt x="48323" y="1379626"/>
                  </a:lnTo>
                  <a:lnTo>
                    <a:pt x="48891" y="1383830"/>
                  </a:lnTo>
                  <a:lnTo>
                    <a:pt x="49012" y="1384782"/>
                  </a:lnTo>
                  <a:lnTo>
                    <a:pt x="49066" y="1385333"/>
                  </a:lnTo>
                  <a:lnTo>
                    <a:pt x="49161" y="1385963"/>
                  </a:lnTo>
                  <a:lnTo>
                    <a:pt x="50096" y="1391031"/>
                  </a:lnTo>
                  <a:lnTo>
                    <a:pt x="50153" y="1391426"/>
                  </a:lnTo>
                  <a:lnTo>
                    <a:pt x="50304" y="1392199"/>
                  </a:lnTo>
                  <a:lnTo>
                    <a:pt x="50429" y="1392567"/>
                  </a:lnTo>
                  <a:lnTo>
                    <a:pt x="51489" y="1397177"/>
                  </a:lnTo>
                  <a:lnTo>
                    <a:pt x="51598" y="1397717"/>
                  </a:lnTo>
                  <a:lnTo>
                    <a:pt x="51752" y="1398320"/>
                  </a:lnTo>
                  <a:lnTo>
                    <a:pt x="52593" y="1401165"/>
                  </a:lnTo>
                  <a:lnTo>
                    <a:pt x="53332" y="1403820"/>
                  </a:lnTo>
                  <a:lnTo>
                    <a:pt x="53492" y="1404327"/>
                  </a:lnTo>
                  <a:lnTo>
                    <a:pt x="55141" y="1409103"/>
                  </a:lnTo>
                  <a:lnTo>
                    <a:pt x="55294" y="1409611"/>
                  </a:lnTo>
                  <a:lnTo>
                    <a:pt x="55511" y="1410195"/>
                  </a:lnTo>
                  <a:lnTo>
                    <a:pt x="57377" y="1414868"/>
                  </a:lnTo>
                  <a:lnTo>
                    <a:pt x="57606" y="1415490"/>
                  </a:lnTo>
                  <a:lnTo>
                    <a:pt x="59890" y="1420495"/>
                  </a:lnTo>
                  <a:lnTo>
                    <a:pt x="60149" y="1421099"/>
                  </a:lnTo>
                  <a:lnTo>
                    <a:pt x="62668" y="1425981"/>
                  </a:lnTo>
                  <a:lnTo>
                    <a:pt x="62906" y="1426477"/>
                  </a:lnTo>
                  <a:lnTo>
                    <a:pt x="63182" y="1426984"/>
                  </a:lnTo>
                  <a:lnTo>
                    <a:pt x="65704" y="1431302"/>
                  </a:lnTo>
                  <a:lnTo>
                    <a:pt x="65994" y="1431832"/>
                  </a:lnTo>
                  <a:lnTo>
                    <a:pt x="66268" y="1432280"/>
                  </a:lnTo>
                  <a:lnTo>
                    <a:pt x="67367" y="1433957"/>
                  </a:lnTo>
                  <a:lnTo>
                    <a:pt x="69189" y="1436833"/>
                  </a:lnTo>
                  <a:lnTo>
                    <a:pt x="69583" y="1437424"/>
                  </a:lnTo>
                  <a:lnTo>
                    <a:pt x="72501" y="1441462"/>
                  </a:lnTo>
                  <a:lnTo>
                    <a:pt x="72637" y="1441691"/>
                  </a:lnTo>
                  <a:lnTo>
                    <a:pt x="73151" y="1442377"/>
                  </a:lnTo>
                  <a:lnTo>
                    <a:pt x="76936" y="1447152"/>
                  </a:lnTo>
                  <a:lnTo>
                    <a:pt x="77495" y="1447761"/>
                  </a:lnTo>
                  <a:lnTo>
                    <a:pt x="41503" y="1478940"/>
                  </a:lnTo>
                  <a:close/>
                </a:path>
                <a:path w="1880235" h="1540510">
                  <a:moveTo>
                    <a:pt x="47625" y="842149"/>
                  </a:moveTo>
                  <a:lnTo>
                    <a:pt x="0" y="842149"/>
                  </a:lnTo>
                  <a:lnTo>
                    <a:pt x="0" y="461149"/>
                  </a:lnTo>
                  <a:lnTo>
                    <a:pt x="47625" y="461149"/>
                  </a:lnTo>
                  <a:lnTo>
                    <a:pt x="47625" y="842149"/>
                  </a:lnTo>
                  <a:close/>
                </a:path>
                <a:path w="1880235" h="1540510">
                  <a:moveTo>
                    <a:pt x="47625" y="318274"/>
                  </a:moveTo>
                  <a:lnTo>
                    <a:pt x="0" y="318274"/>
                  </a:lnTo>
                  <a:lnTo>
                    <a:pt x="0" y="174193"/>
                  </a:lnTo>
                  <a:lnTo>
                    <a:pt x="140" y="168541"/>
                  </a:lnTo>
                  <a:lnTo>
                    <a:pt x="215" y="165531"/>
                  </a:lnTo>
                  <a:lnTo>
                    <a:pt x="889" y="156679"/>
                  </a:lnTo>
                  <a:lnTo>
                    <a:pt x="1800" y="149479"/>
                  </a:lnTo>
                  <a:lnTo>
                    <a:pt x="1851" y="149083"/>
                  </a:lnTo>
                  <a:lnTo>
                    <a:pt x="1948" y="148310"/>
                  </a:lnTo>
                  <a:lnTo>
                    <a:pt x="13703" y="106565"/>
                  </a:lnTo>
                  <a:lnTo>
                    <a:pt x="34670" y="70078"/>
                  </a:lnTo>
                  <a:lnTo>
                    <a:pt x="63474" y="39852"/>
                  </a:lnTo>
                  <a:lnTo>
                    <a:pt x="98818" y="17221"/>
                  </a:lnTo>
                  <a:lnTo>
                    <a:pt x="139344" y="3543"/>
                  </a:lnTo>
                  <a:lnTo>
                    <a:pt x="174180" y="0"/>
                  </a:lnTo>
                  <a:lnTo>
                    <a:pt x="175006" y="0"/>
                  </a:lnTo>
                  <a:lnTo>
                    <a:pt x="175006" y="47625"/>
                  </a:lnTo>
                  <a:lnTo>
                    <a:pt x="169917" y="47752"/>
                  </a:lnTo>
                  <a:lnTo>
                    <a:pt x="168529" y="47752"/>
                  </a:lnTo>
                  <a:lnTo>
                    <a:pt x="162379" y="48221"/>
                  </a:lnTo>
                  <a:lnTo>
                    <a:pt x="162077" y="48221"/>
                  </a:lnTo>
                  <a:lnTo>
                    <a:pt x="155941" y="48996"/>
                  </a:lnTo>
                  <a:lnTo>
                    <a:pt x="155727" y="48996"/>
                  </a:lnTo>
                  <a:lnTo>
                    <a:pt x="149655" y="50076"/>
                  </a:lnTo>
                  <a:lnTo>
                    <a:pt x="149466" y="50076"/>
                  </a:lnTo>
                  <a:lnTo>
                    <a:pt x="148767" y="50220"/>
                  </a:lnTo>
                  <a:lnTo>
                    <a:pt x="143437" y="51473"/>
                  </a:lnTo>
                  <a:lnTo>
                    <a:pt x="142796" y="51608"/>
                  </a:lnTo>
                  <a:lnTo>
                    <a:pt x="142176" y="51765"/>
                  </a:lnTo>
                  <a:lnTo>
                    <a:pt x="137396" y="53149"/>
                  </a:lnTo>
                  <a:lnTo>
                    <a:pt x="136830" y="53295"/>
                  </a:lnTo>
                  <a:lnTo>
                    <a:pt x="136182" y="53492"/>
                  </a:lnTo>
                  <a:lnTo>
                    <a:pt x="130301" y="55511"/>
                  </a:lnTo>
                  <a:lnTo>
                    <a:pt x="125724" y="57353"/>
                  </a:lnTo>
                  <a:lnTo>
                    <a:pt x="125059" y="57599"/>
                  </a:lnTo>
                  <a:lnTo>
                    <a:pt x="124561" y="57810"/>
                  </a:lnTo>
                  <a:lnTo>
                    <a:pt x="118973" y="60375"/>
                  </a:lnTo>
                  <a:lnTo>
                    <a:pt x="114579" y="62649"/>
                  </a:lnTo>
                  <a:lnTo>
                    <a:pt x="114075" y="62892"/>
                  </a:lnTo>
                  <a:lnTo>
                    <a:pt x="113512" y="63195"/>
                  </a:lnTo>
                  <a:lnTo>
                    <a:pt x="113066" y="63487"/>
                  </a:lnTo>
                  <a:lnTo>
                    <a:pt x="108753" y="65945"/>
                  </a:lnTo>
                  <a:lnTo>
                    <a:pt x="108216" y="66268"/>
                  </a:lnTo>
                  <a:lnTo>
                    <a:pt x="103085" y="69596"/>
                  </a:lnTo>
                  <a:lnTo>
                    <a:pt x="102463" y="70078"/>
                  </a:lnTo>
                  <a:lnTo>
                    <a:pt x="98132" y="73152"/>
                  </a:lnTo>
                  <a:lnTo>
                    <a:pt x="93403" y="76911"/>
                  </a:lnTo>
                  <a:lnTo>
                    <a:pt x="89640" y="80200"/>
                  </a:lnTo>
                  <a:lnTo>
                    <a:pt x="89153" y="80605"/>
                  </a:lnTo>
                  <a:lnTo>
                    <a:pt x="88760" y="80962"/>
                  </a:lnTo>
                  <a:lnTo>
                    <a:pt x="84366" y="85178"/>
                  </a:lnTo>
                  <a:lnTo>
                    <a:pt x="80987" y="88773"/>
                  </a:lnTo>
                  <a:lnTo>
                    <a:pt x="80554" y="89207"/>
                  </a:lnTo>
                  <a:lnTo>
                    <a:pt x="80187" y="89611"/>
                  </a:lnTo>
                  <a:lnTo>
                    <a:pt x="78757" y="91300"/>
                  </a:lnTo>
                  <a:lnTo>
                    <a:pt x="76577" y="93791"/>
                  </a:lnTo>
                  <a:lnTo>
                    <a:pt x="76212" y="94234"/>
                  </a:lnTo>
                  <a:lnTo>
                    <a:pt x="73183" y="98145"/>
                  </a:lnTo>
                  <a:lnTo>
                    <a:pt x="72829" y="98576"/>
                  </a:lnTo>
                  <a:lnTo>
                    <a:pt x="72466" y="99060"/>
                  </a:lnTo>
                  <a:lnTo>
                    <a:pt x="69626" y="103098"/>
                  </a:lnTo>
                  <a:lnTo>
                    <a:pt x="69182" y="103700"/>
                  </a:lnTo>
                  <a:lnTo>
                    <a:pt x="66297" y="108229"/>
                  </a:lnTo>
                  <a:lnTo>
                    <a:pt x="65993" y="108680"/>
                  </a:lnTo>
                  <a:lnTo>
                    <a:pt x="65671" y="109207"/>
                  </a:lnTo>
                  <a:lnTo>
                    <a:pt x="63221" y="113525"/>
                  </a:lnTo>
                  <a:lnTo>
                    <a:pt x="62857" y="114130"/>
                  </a:lnTo>
                  <a:lnTo>
                    <a:pt x="60394" y="118973"/>
                  </a:lnTo>
                  <a:lnTo>
                    <a:pt x="60107" y="119503"/>
                  </a:lnTo>
                  <a:lnTo>
                    <a:pt x="59855" y="120027"/>
                  </a:lnTo>
                  <a:lnTo>
                    <a:pt x="57828" y="124574"/>
                  </a:lnTo>
                  <a:lnTo>
                    <a:pt x="57573" y="125102"/>
                  </a:lnTo>
                  <a:lnTo>
                    <a:pt x="57340" y="125653"/>
                  </a:lnTo>
                  <a:lnTo>
                    <a:pt x="55539" y="130314"/>
                  </a:lnTo>
                  <a:lnTo>
                    <a:pt x="55321" y="130831"/>
                  </a:lnTo>
                  <a:lnTo>
                    <a:pt x="55105" y="131419"/>
                  </a:lnTo>
                  <a:lnTo>
                    <a:pt x="53519" y="136194"/>
                  </a:lnTo>
                  <a:lnTo>
                    <a:pt x="53334" y="136695"/>
                  </a:lnTo>
                  <a:lnTo>
                    <a:pt x="53136" y="137325"/>
                  </a:lnTo>
                  <a:lnTo>
                    <a:pt x="52593" y="139357"/>
                  </a:lnTo>
                  <a:lnTo>
                    <a:pt x="51583" y="142859"/>
                  </a:lnTo>
                  <a:lnTo>
                    <a:pt x="50426" y="147955"/>
                  </a:lnTo>
                  <a:lnTo>
                    <a:pt x="50153" y="149083"/>
                  </a:lnTo>
                  <a:lnTo>
                    <a:pt x="49194" y="154546"/>
                  </a:lnTo>
                  <a:lnTo>
                    <a:pt x="49067" y="155174"/>
                  </a:lnTo>
                  <a:lnTo>
                    <a:pt x="48983" y="155727"/>
                  </a:lnTo>
                  <a:lnTo>
                    <a:pt x="48892" y="156679"/>
                  </a:lnTo>
                  <a:lnTo>
                    <a:pt x="48359" y="160896"/>
                  </a:lnTo>
                  <a:lnTo>
                    <a:pt x="48255" y="161603"/>
                  </a:lnTo>
                  <a:lnTo>
                    <a:pt x="47842" y="167335"/>
                  </a:lnTo>
                  <a:lnTo>
                    <a:pt x="47751" y="168541"/>
                  </a:lnTo>
                  <a:lnTo>
                    <a:pt x="47625" y="318274"/>
                  </a:lnTo>
                  <a:close/>
                </a:path>
                <a:path w="1880235" h="1540510">
                  <a:moveTo>
                    <a:pt x="148843" y="50220"/>
                  </a:moveTo>
                  <a:lnTo>
                    <a:pt x="149466" y="50076"/>
                  </a:lnTo>
                  <a:lnTo>
                    <a:pt x="149655" y="50076"/>
                  </a:lnTo>
                  <a:lnTo>
                    <a:pt x="148843" y="50220"/>
                  </a:lnTo>
                  <a:close/>
                </a:path>
                <a:path w="1880235" h="1540510">
                  <a:moveTo>
                    <a:pt x="698881" y="47625"/>
                  </a:moveTo>
                  <a:lnTo>
                    <a:pt x="317881" y="47625"/>
                  </a:lnTo>
                  <a:lnTo>
                    <a:pt x="317881" y="0"/>
                  </a:lnTo>
                  <a:lnTo>
                    <a:pt x="698881" y="0"/>
                  </a:lnTo>
                  <a:lnTo>
                    <a:pt x="698881" y="47625"/>
                  </a:lnTo>
                  <a:close/>
                </a:path>
                <a:path w="1880235" h="1540510">
                  <a:moveTo>
                    <a:pt x="1222756" y="47625"/>
                  </a:moveTo>
                  <a:lnTo>
                    <a:pt x="841756" y="47625"/>
                  </a:lnTo>
                  <a:lnTo>
                    <a:pt x="841756" y="0"/>
                  </a:lnTo>
                  <a:lnTo>
                    <a:pt x="1222756" y="0"/>
                  </a:lnTo>
                  <a:lnTo>
                    <a:pt x="1222756" y="47625"/>
                  </a:lnTo>
                  <a:close/>
                </a:path>
                <a:path w="1880235" h="1540510">
                  <a:moveTo>
                    <a:pt x="1731378" y="50220"/>
                  </a:moveTo>
                  <a:lnTo>
                    <a:pt x="1724494" y="48996"/>
                  </a:lnTo>
                  <a:lnTo>
                    <a:pt x="1724280" y="48996"/>
                  </a:lnTo>
                  <a:lnTo>
                    <a:pt x="1718144" y="48221"/>
                  </a:lnTo>
                  <a:lnTo>
                    <a:pt x="1717842" y="48221"/>
                  </a:lnTo>
                  <a:lnTo>
                    <a:pt x="1711693" y="47752"/>
                  </a:lnTo>
                  <a:lnTo>
                    <a:pt x="1710304" y="47752"/>
                  </a:lnTo>
                  <a:lnTo>
                    <a:pt x="1705140" y="47625"/>
                  </a:lnTo>
                  <a:lnTo>
                    <a:pt x="1365631" y="47625"/>
                  </a:lnTo>
                  <a:lnTo>
                    <a:pt x="1365631" y="0"/>
                  </a:lnTo>
                  <a:lnTo>
                    <a:pt x="1706041" y="0"/>
                  </a:lnTo>
                  <a:lnTo>
                    <a:pt x="1714703" y="228"/>
                  </a:lnTo>
                  <a:lnTo>
                    <a:pt x="1752638" y="6426"/>
                  </a:lnTo>
                  <a:lnTo>
                    <a:pt x="1740249" y="50076"/>
                  </a:lnTo>
                  <a:lnTo>
                    <a:pt x="1730756" y="50076"/>
                  </a:lnTo>
                  <a:lnTo>
                    <a:pt x="1731378" y="50220"/>
                  </a:lnTo>
                  <a:close/>
                </a:path>
                <a:path w="1880235" h="1540510">
                  <a:moveTo>
                    <a:pt x="1739633" y="52247"/>
                  </a:moveTo>
                  <a:lnTo>
                    <a:pt x="1738045" y="51765"/>
                  </a:lnTo>
                  <a:lnTo>
                    <a:pt x="1731454" y="50220"/>
                  </a:lnTo>
                  <a:lnTo>
                    <a:pt x="1730756" y="50076"/>
                  </a:lnTo>
                  <a:lnTo>
                    <a:pt x="1740249" y="50076"/>
                  </a:lnTo>
                  <a:lnTo>
                    <a:pt x="1739633" y="52247"/>
                  </a:lnTo>
                  <a:close/>
                </a:path>
                <a:path w="1880235" h="1540510">
                  <a:moveTo>
                    <a:pt x="1880235" y="502577"/>
                  </a:moveTo>
                  <a:lnTo>
                    <a:pt x="1832610" y="502577"/>
                  </a:lnTo>
                  <a:lnTo>
                    <a:pt x="1832595" y="174498"/>
                  </a:lnTo>
                  <a:lnTo>
                    <a:pt x="1832470" y="168541"/>
                  </a:lnTo>
                  <a:lnTo>
                    <a:pt x="1832013" y="162090"/>
                  </a:lnTo>
                  <a:lnTo>
                    <a:pt x="1831966" y="161603"/>
                  </a:lnTo>
                  <a:lnTo>
                    <a:pt x="1831329" y="156679"/>
                  </a:lnTo>
                  <a:lnTo>
                    <a:pt x="1831238" y="155727"/>
                  </a:lnTo>
                  <a:lnTo>
                    <a:pt x="1831155" y="155174"/>
                  </a:lnTo>
                  <a:lnTo>
                    <a:pt x="1831028" y="154546"/>
                  </a:lnTo>
                  <a:lnTo>
                    <a:pt x="1830146" y="149479"/>
                  </a:lnTo>
                  <a:lnTo>
                    <a:pt x="1830068" y="149083"/>
                  </a:lnTo>
                  <a:lnTo>
                    <a:pt x="1829877" y="148310"/>
                  </a:lnTo>
                  <a:lnTo>
                    <a:pt x="1828761" y="143344"/>
                  </a:lnTo>
                  <a:lnTo>
                    <a:pt x="1828639" y="142859"/>
                  </a:lnTo>
                  <a:lnTo>
                    <a:pt x="1827628" y="139357"/>
                  </a:lnTo>
                  <a:lnTo>
                    <a:pt x="1827085" y="137325"/>
                  </a:lnTo>
                  <a:lnTo>
                    <a:pt x="1826887" y="136695"/>
                  </a:lnTo>
                  <a:lnTo>
                    <a:pt x="1826702" y="136194"/>
                  </a:lnTo>
                  <a:lnTo>
                    <a:pt x="1825104" y="131381"/>
                  </a:lnTo>
                  <a:lnTo>
                    <a:pt x="1869414" y="113906"/>
                  </a:lnTo>
                  <a:lnTo>
                    <a:pt x="1869643" y="114503"/>
                  </a:lnTo>
                  <a:lnTo>
                    <a:pt x="1872386" y="122618"/>
                  </a:lnTo>
                  <a:lnTo>
                    <a:pt x="1874728" y="130873"/>
                  </a:lnTo>
                  <a:lnTo>
                    <a:pt x="1876691" y="139357"/>
                  </a:lnTo>
                  <a:lnTo>
                    <a:pt x="1878228" y="147955"/>
                  </a:lnTo>
                  <a:lnTo>
                    <a:pt x="1879063" y="154546"/>
                  </a:lnTo>
                  <a:lnTo>
                    <a:pt x="1879142" y="155174"/>
                  </a:lnTo>
                  <a:lnTo>
                    <a:pt x="1879212" y="155727"/>
                  </a:lnTo>
                  <a:lnTo>
                    <a:pt x="1879333" y="156679"/>
                  </a:lnTo>
                  <a:lnTo>
                    <a:pt x="1880006" y="165531"/>
                  </a:lnTo>
                  <a:lnTo>
                    <a:pt x="1880235" y="174193"/>
                  </a:lnTo>
                  <a:lnTo>
                    <a:pt x="1880235" y="502577"/>
                  </a:lnTo>
                  <a:close/>
                </a:path>
                <a:path w="1880235" h="1540510">
                  <a:moveTo>
                    <a:pt x="1880235" y="1026452"/>
                  </a:moveTo>
                  <a:lnTo>
                    <a:pt x="1832610" y="1026452"/>
                  </a:lnTo>
                  <a:lnTo>
                    <a:pt x="1832610" y="645452"/>
                  </a:lnTo>
                  <a:lnTo>
                    <a:pt x="1880235" y="645452"/>
                  </a:lnTo>
                  <a:lnTo>
                    <a:pt x="1880235" y="1026452"/>
                  </a:lnTo>
                  <a:close/>
                </a:path>
                <a:path w="1880235" h="1540510">
                  <a:moveTo>
                    <a:pt x="1764728" y="1530273"/>
                  </a:moveTo>
                  <a:lnTo>
                    <a:pt x="1749549" y="1485404"/>
                  </a:lnTo>
                  <a:lnTo>
                    <a:pt x="1749507" y="1485150"/>
                  </a:lnTo>
                  <a:lnTo>
                    <a:pt x="1749848" y="1484998"/>
                  </a:lnTo>
                  <a:lnTo>
                    <a:pt x="1754956" y="1483002"/>
                  </a:lnTo>
                  <a:lnTo>
                    <a:pt x="1755565" y="1482712"/>
                  </a:lnTo>
                  <a:lnTo>
                    <a:pt x="1760207" y="1480654"/>
                  </a:lnTo>
                  <a:lnTo>
                    <a:pt x="1760866" y="1480333"/>
                  </a:lnTo>
                  <a:lnTo>
                    <a:pt x="1761200" y="1480146"/>
                  </a:lnTo>
                  <a:lnTo>
                    <a:pt x="1766133" y="1477637"/>
                  </a:lnTo>
                  <a:lnTo>
                    <a:pt x="1766642" y="1477327"/>
                  </a:lnTo>
                  <a:lnTo>
                    <a:pt x="1771463" y="1474568"/>
                  </a:lnTo>
                  <a:lnTo>
                    <a:pt x="1771949" y="1474241"/>
                  </a:lnTo>
                  <a:lnTo>
                    <a:pt x="1776570" y="1471304"/>
                  </a:lnTo>
                  <a:lnTo>
                    <a:pt x="1777753" y="1470444"/>
                  </a:lnTo>
                  <a:lnTo>
                    <a:pt x="1781175" y="1468043"/>
                  </a:lnTo>
                  <a:lnTo>
                    <a:pt x="1781669" y="1467672"/>
                  </a:lnTo>
                  <a:lnTo>
                    <a:pt x="1782047" y="1467358"/>
                  </a:lnTo>
                  <a:lnTo>
                    <a:pt x="1785988" y="1464297"/>
                  </a:lnTo>
                  <a:lnTo>
                    <a:pt x="1786453" y="1463913"/>
                  </a:lnTo>
                  <a:lnTo>
                    <a:pt x="1786824" y="1463573"/>
                  </a:lnTo>
                  <a:lnTo>
                    <a:pt x="1790623" y="1460322"/>
                  </a:lnTo>
                  <a:lnTo>
                    <a:pt x="1791057" y="1459927"/>
                  </a:lnTo>
                  <a:lnTo>
                    <a:pt x="1794604" y="1456524"/>
                  </a:lnTo>
                  <a:lnTo>
                    <a:pt x="1795043" y="1456143"/>
                  </a:lnTo>
                  <a:lnTo>
                    <a:pt x="1795449" y="1455737"/>
                  </a:lnTo>
                  <a:lnTo>
                    <a:pt x="1795816" y="1455331"/>
                  </a:lnTo>
                  <a:lnTo>
                    <a:pt x="1799272" y="1451749"/>
                  </a:lnTo>
                  <a:lnTo>
                    <a:pt x="1801470" y="1449209"/>
                  </a:lnTo>
                  <a:lnTo>
                    <a:pt x="1803285" y="1447152"/>
                  </a:lnTo>
                  <a:lnTo>
                    <a:pt x="1803642" y="1446719"/>
                  </a:lnTo>
                  <a:lnTo>
                    <a:pt x="1803974" y="1446276"/>
                  </a:lnTo>
                  <a:lnTo>
                    <a:pt x="1807070" y="1442377"/>
                  </a:lnTo>
                  <a:lnTo>
                    <a:pt x="1807584" y="1441691"/>
                  </a:lnTo>
                  <a:lnTo>
                    <a:pt x="1807721" y="1441462"/>
                  </a:lnTo>
                  <a:lnTo>
                    <a:pt x="1810639" y="1437424"/>
                  </a:lnTo>
                  <a:lnTo>
                    <a:pt x="1811032" y="1436833"/>
                  </a:lnTo>
                  <a:lnTo>
                    <a:pt x="1812854" y="1433957"/>
                  </a:lnTo>
                  <a:lnTo>
                    <a:pt x="1813953" y="1432280"/>
                  </a:lnTo>
                  <a:lnTo>
                    <a:pt x="1814227" y="1431832"/>
                  </a:lnTo>
                  <a:lnTo>
                    <a:pt x="1814517" y="1431302"/>
                  </a:lnTo>
                  <a:lnTo>
                    <a:pt x="1817039" y="1426984"/>
                  </a:lnTo>
                  <a:lnTo>
                    <a:pt x="1817315" y="1426477"/>
                  </a:lnTo>
                  <a:lnTo>
                    <a:pt x="1817554" y="1425981"/>
                  </a:lnTo>
                  <a:lnTo>
                    <a:pt x="1820072" y="1421099"/>
                  </a:lnTo>
                  <a:lnTo>
                    <a:pt x="1821505" y="1417904"/>
                  </a:lnTo>
                  <a:lnTo>
                    <a:pt x="1822615" y="1415490"/>
                  </a:lnTo>
                  <a:lnTo>
                    <a:pt x="1822844" y="1414868"/>
                  </a:lnTo>
                  <a:lnTo>
                    <a:pt x="1824873" y="1409756"/>
                  </a:lnTo>
                  <a:lnTo>
                    <a:pt x="1825081" y="1409103"/>
                  </a:lnTo>
                  <a:lnTo>
                    <a:pt x="1826729" y="1404327"/>
                  </a:lnTo>
                  <a:lnTo>
                    <a:pt x="1826889" y="1403820"/>
                  </a:lnTo>
                  <a:lnTo>
                    <a:pt x="1827628" y="1401165"/>
                  </a:lnTo>
                  <a:lnTo>
                    <a:pt x="1828469" y="1398320"/>
                  </a:lnTo>
                  <a:lnTo>
                    <a:pt x="1828624" y="1397717"/>
                  </a:lnTo>
                  <a:lnTo>
                    <a:pt x="1828732" y="1397177"/>
                  </a:lnTo>
                  <a:lnTo>
                    <a:pt x="1829792" y="1392567"/>
                  </a:lnTo>
                  <a:lnTo>
                    <a:pt x="1829917" y="1392199"/>
                  </a:lnTo>
                  <a:lnTo>
                    <a:pt x="1830068" y="1391426"/>
                  </a:lnTo>
                  <a:lnTo>
                    <a:pt x="1830125" y="1391031"/>
                  </a:lnTo>
                  <a:lnTo>
                    <a:pt x="1831060" y="1385963"/>
                  </a:lnTo>
                  <a:lnTo>
                    <a:pt x="1831155" y="1385333"/>
                  </a:lnTo>
                  <a:lnTo>
                    <a:pt x="1831209" y="1384782"/>
                  </a:lnTo>
                  <a:lnTo>
                    <a:pt x="1831898" y="1379626"/>
                  </a:lnTo>
                  <a:lnTo>
                    <a:pt x="1832245" y="1374978"/>
                  </a:lnTo>
                  <a:lnTo>
                    <a:pt x="1832419" y="1373174"/>
                  </a:lnTo>
                  <a:lnTo>
                    <a:pt x="1832587" y="1366329"/>
                  </a:lnTo>
                  <a:lnTo>
                    <a:pt x="1832610" y="1169327"/>
                  </a:lnTo>
                  <a:lnTo>
                    <a:pt x="1880235" y="1169327"/>
                  </a:lnTo>
                  <a:lnTo>
                    <a:pt x="1880235" y="1366329"/>
                  </a:lnTo>
                  <a:lnTo>
                    <a:pt x="1880085" y="1371968"/>
                  </a:lnTo>
                  <a:lnTo>
                    <a:pt x="1880006" y="1374978"/>
                  </a:lnTo>
                  <a:lnTo>
                    <a:pt x="1874853" y="1409103"/>
                  </a:lnTo>
                  <a:lnTo>
                    <a:pt x="1874735" y="1409611"/>
                  </a:lnTo>
                  <a:lnTo>
                    <a:pt x="1859165" y="1449209"/>
                  </a:lnTo>
                  <a:lnTo>
                    <a:pt x="1834896" y="1483360"/>
                  </a:lnTo>
                  <a:lnTo>
                    <a:pt x="1803323" y="1510703"/>
                  </a:lnTo>
                  <a:lnTo>
                    <a:pt x="1765731" y="1529930"/>
                  </a:lnTo>
                  <a:lnTo>
                    <a:pt x="1764728" y="1530273"/>
                  </a:lnTo>
                  <a:close/>
                </a:path>
                <a:path w="1880235" h="1540510">
                  <a:moveTo>
                    <a:pt x="1615262" y="1540510"/>
                  </a:moveTo>
                  <a:lnTo>
                    <a:pt x="1234262" y="1540510"/>
                  </a:lnTo>
                  <a:lnTo>
                    <a:pt x="1234262" y="1492885"/>
                  </a:lnTo>
                  <a:lnTo>
                    <a:pt x="1615262" y="1492885"/>
                  </a:lnTo>
                  <a:lnTo>
                    <a:pt x="1615262" y="1540510"/>
                  </a:lnTo>
                  <a:close/>
                </a:path>
                <a:path w="1880235" h="1540510">
                  <a:moveTo>
                    <a:pt x="1091387" y="1540510"/>
                  </a:moveTo>
                  <a:lnTo>
                    <a:pt x="710387" y="1540510"/>
                  </a:lnTo>
                  <a:lnTo>
                    <a:pt x="710387" y="1492885"/>
                  </a:lnTo>
                  <a:lnTo>
                    <a:pt x="1091387" y="1492885"/>
                  </a:lnTo>
                  <a:lnTo>
                    <a:pt x="1091387" y="1540510"/>
                  </a:lnTo>
                  <a:close/>
                </a:path>
                <a:path w="1880235" h="1540510">
                  <a:moveTo>
                    <a:pt x="567512" y="1540510"/>
                  </a:moveTo>
                  <a:lnTo>
                    <a:pt x="186512" y="1540510"/>
                  </a:lnTo>
                  <a:lnTo>
                    <a:pt x="186512" y="1492885"/>
                  </a:lnTo>
                  <a:lnTo>
                    <a:pt x="567512" y="1492885"/>
                  </a:lnTo>
                  <a:lnTo>
                    <a:pt x="567512" y="1540510"/>
                  </a:lnTo>
                  <a:close/>
                </a:path>
              </a:pathLst>
            </a:custGeom>
            <a:solidFill>
              <a:srgbClr val="D9D9D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9" name="object 9" descr=""/>
          <p:cNvSpPr txBox="1"/>
          <p:nvPr/>
        </p:nvSpPr>
        <p:spPr>
          <a:xfrm>
            <a:off x="1038186" y="3841305"/>
            <a:ext cx="140398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9B2B40"/>
                </a:solidFill>
                <a:latin typeface="Calibri"/>
                <a:cs typeface="Calibri"/>
              </a:rPr>
              <a:t>Normal</a:t>
            </a:r>
            <a:r>
              <a:rPr dirty="0" sz="1800" spc="-20" b="1">
                <a:solidFill>
                  <a:srgbClr val="9B2B40"/>
                </a:solidFill>
                <a:latin typeface="Calibri"/>
                <a:cs typeface="Calibri"/>
              </a:rPr>
              <a:t> Model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3479291" y="3185160"/>
            <a:ext cx="1644650" cy="603885"/>
            <a:chOff x="3479291" y="3185160"/>
            <a:chExt cx="1644650" cy="603885"/>
          </a:xfrm>
        </p:grpSpPr>
        <p:sp>
          <p:nvSpPr>
            <p:cNvPr id="11" name="object 11" descr=""/>
            <p:cNvSpPr/>
            <p:nvPr/>
          </p:nvSpPr>
          <p:spPr>
            <a:xfrm>
              <a:off x="3506723" y="3240024"/>
              <a:ext cx="1617345" cy="548640"/>
            </a:xfrm>
            <a:custGeom>
              <a:avLst/>
              <a:gdLst/>
              <a:ahLst/>
              <a:cxnLst/>
              <a:rect l="l" t="t" r="r" b="b"/>
              <a:pathLst>
                <a:path w="1617345" h="548639">
                  <a:moveTo>
                    <a:pt x="1342643" y="548639"/>
                  </a:moveTo>
                  <a:lnTo>
                    <a:pt x="1342643" y="411479"/>
                  </a:lnTo>
                  <a:lnTo>
                    <a:pt x="0" y="411479"/>
                  </a:lnTo>
                  <a:lnTo>
                    <a:pt x="0" y="137160"/>
                  </a:lnTo>
                  <a:lnTo>
                    <a:pt x="1342643" y="137160"/>
                  </a:lnTo>
                  <a:lnTo>
                    <a:pt x="1342643" y="0"/>
                  </a:lnTo>
                  <a:lnTo>
                    <a:pt x="1616964" y="274320"/>
                  </a:lnTo>
                  <a:lnTo>
                    <a:pt x="1342643" y="548639"/>
                  </a:lnTo>
                  <a:close/>
                </a:path>
              </a:pathLst>
            </a:custGeom>
            <a:solidFill>
              <a:srgbClr val="4206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3479291" y="3185160"/>
              <a:ext cx="1617345" cy="548640"/>
            </a:xfrm>
            <a:custGeom>
              <a:avLst/>
              <a:gdLst/>
              <a:ahLst/>
              <a:cxnLst/>
              <a:rect l="l" t="t" r="r" b="b"/>
              <a:pathLst>
                <a:path w="1617345" h="548639">
                  <a:moveTo>
                    <a:pt x="1342644" y="548639"/>
                  </a:moveTo>
                  <a:lnTo>
                    <a:pt x="1342644" y="411479"/>
                  </a:lnTo>
                  <a:lnTo>
                    <a:pt x="0" y="411479"/>
                  </a:lnTo>
                  <a:lnTo>
                    <a:pt x="0" y="137160"/>
                  </a:lnTo>
                  <a:lnTo>
                    <a:pt x="1342644" y="137160"/>
                  </a:lnTo>
                  <a:lnTo>
                    <a:pt x="1342644" y="0"/>
                  </a:lnTo>
                  <a:lnTo>
                    <a:pt x="1616964" y="274319"/>
                  </a:lnTo>
                  <a:lnTo>
                    <a:pt x="1342644" y="548639"/>
                  </a:lnTo>
                  <a:close/>
                </a:path>
              </a:pathLst>
            </a:custGeom>
            <a:solidFill>
              <a:srgbClr val="A13838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3" name="object 13" descr=""/>
          <p:cNvSpPr txBox="1"/>
          <p:nvPr/>
        </p:nvSpPr>
        <p:spPr>
          <a:xfrm>
            <a:off x="3705225" y="3331717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solidFill>
                  <a:srgbClr val="FFFFFF"/>
                </a:solidFill>
                <a:latin typeface="Microsoft YaHei"/>
                <a:cs typeface="Microsoft YaHei"/>
              </a:rPr>
              <a:t>深度思考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29070" y="3250336"/>
            <a:ext cx="603250" cy="479425"/>
            <a:chOff x="129070" y="3250336"/>
            <a:chExt cx="603250" cy="479425"/>
          </a:xfrm>
        </p:grpSpPr>
        <p:sp>
          <p:nvSpPr>
            <p:cNvPr id="15" name="object 15" descr=""/>
            <p:cNvSpPr/>
            <p:nvPr/>
          </p:nvSpPr>
          <p:spPr>
            <a:xfrm>
              <a:off x="135636" y="3265932"/>
              <a:ext cx="588645" cy="448309"/>
            </a:xfrm>
            <a:custGeom>
              <a:avLst/>
              <a:gdLst/>
              <a:ahLst/>
              <a:cxnLst/>
              <a:rect l="l" t="t" r="r" b="b"/>
              <a:pathLst>
                <a:path w="588645" h="448310">
                  <a:moveTo>
                    <a:pt x="362712" y="448055"/>
                  </a:moveTo>
                  <a:lnTo>
                    <a:pt x="362712" y="336803"/>
                  </a:lnTo>
                  <a:lnTo>
                    <a:pt x="0" y="336803"/>
                  </a:lnTo>
                  <a:lnTo>
                    <a:pt x="0" y="111251"/>
                  </a:lnTo>
                  <a:lnTo>
                    <a:pt x="362712" y="111251"/>
                  </a:lnTo>
                  <a:lnTo>
                    <a:pt x="362712" y="0"/>
                  </a:lnTo>
                  <a:lnTo>
                    <a:pt x="588264" y="224027"/>
                  </a:lnTo>
                  <a:lnTo>
                    <a:pt x="362712" y="4480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29070" y="3250336"/>
              <a:ext cx="603250" cy="479425"/>
            </a:xfrm>
            <a:custGeom>
              <a:avLst/>
              <a:gdLst/>
              <a:ahLst/>
              <a:cxnLst/>
              <a:rect l="l" t="t" r="r" b="b"/>
              <a:pathLst>
                <a:path w="603250" h="479425">
                  <a:moveTo>
                    <a:pt x="363499" y="127469"/>
                  </a:moveTo>
                  <a:lnTo>
                    <a:pt x="363499" y="0"/>
                  </a:lnTo>
                  <a:lnTo>
                    <a:pt x="378828" y="15328"/>
                  </a:lnTo>
                  <a:lnTo>
                    <a:pt x="376199" y="15328"/>
                  </a:lnTo>
                  <a:lnTo>
                    <a:pt x="365366" y="19824"/>
                  </a:lnTo>
                  <a:lnTo>
                    <a:pt x="376199" y="30657"/>
                  </a:lnTo>
                  <a:lnTo>
                    <a:pt x="376199" y="121119"/>
                  </a:lnTo>
                  <a:lnTo>
                    <a:pt x="369849" y="121119"/>
                  </a:lnTo>
                  <a:lnTo>
                    <a:pt x="363499" y="127469"/>
                  </a:lnTo>
                  <a:close/>
                </a:path>
                <a:path w="603250" h="479425">
                  <a:moveTo>
                    <a:pt x="376199" y="30657"/>
                  </a:moveTo>
                  <a:lnTo>
                    <a:pt x="365366" y="19824"/>
                  </a:lnTo>
                  <a:lnTo>
                    <a:pt x="376199" y="15328"/>
                  </a:lnTo>
                  <a:lnTo>
                    <a:pt x="376199" y="30657"/>
                  </a:lnTo>
                  <a:close/>
                </a:path>
                <a:path w="603250" h="479425">
                  <a:moveTo>
                    <a:pt x="585158" y="239617"/>
                  </a:moveTo>
                  <a:lnTo>
                    <a:pt x="376199" y="30657"/>
                  </a:lnTo>
                  <a:lnTo>
                    <a:pt x="376199" y="15328"/>
                  </a:lnTo>
                  <a:lnTo>
                    <a:pt x="378828" y="15328"/>
                  </a:lnTo>
                  <a:lnTo>
                    <a:pt x="598627" y="235127"/>
                  </a:lnTo>
                  <a:lnTo>
                    <a:pt x="589648" y="235127"/>
                  </a:lnTo>
                  <a:lnTo>
                    <a:pt x="585158" y="239617"/>
                  </a:lnTo>
                  <a:close/>
                </a:path>
                <a:path w="603250" h="479425">
                  <a:moveTo>
                    <a:pt x="363499" y="358114"/>
                  </a:moveTo>
                  <a:lnTo>
                    <a:pt x="0" y="358114"/>
                  </a:lnTo>
                  <a:lnTo>
                    <a:pt x="0" y="121119"/>
                  </a:lnTo>
                  <a:lnTo>
                    <a:pt x="363499" y="121119"/>
                  </a:lnTo>
                  <a:lnTo>
                    <a:pt x="363499" y="127469"/>
                  </a:lnTo>
                  <a:lnTo>
                    <a:pt x="12700" y="127469"/>
                  </a:lnTo>
                  <a:lnTo>
                    <a:pt x="6350" y="133819"/>
                  </a:lnTo>
                  <a:lnTo>
                    <a:pt x="12700" y="133819"/>
                  </a:lnTo>
                  <a:lnTo>
                    <a:pt x="12700" y="345414"/>
                  </a:lnTo>
                  <a:lnTo>
                    <a:pt x="6350" y="345414"/>
                  </a:lnTo>
                  <a:lnTo>
                    <a:pt x="12700" y="351764"/>
                  </a:lnTo>
                  <a:lnTo>
                    <a:pt x="363499" y="351764"/>
                  </a:lnTo>
                  <a:lnTo>
                    <a:pt x="363499" y="358114"/>
                  </a:lnTo>
                  <a:close/>
                </a:path>
                <a:path w="603250" h="479425">
                  <a:moveTo>
                    <a:pt x="376199" y="133819"/>
                  </a:moveTo>
                  <a:lnTo>
                    <a:pt x="12700" y="133819"/>
                  </a:lnTo>
                  <a:lnTo>
                    <a:pt x="12700" y="127469"/>
                  </a:lnTo>
                  <a:lnTo>
                    <a:pt x="363499" y="127469"/>
                  </a:lnTo>
                  <a:lnTo>
                    <a:pt x="369849" y="121119"/>
                  </a:lnTo>
                  <a:lnTo>
                    <a:pt x="376199" y="121119"/>
                  </a:lnTo>
                  <a:lnTo>
                    <a:pt x="376199" y="133819"/>
                  </a:lnTo>
                  <a:close/>
                </a:path>
                <a:path w="603250" h="479425">
                  <a:moveTo>
                    <a:pt x="12700" y="133819"/>
                  </a:moveTo>
                  <a:lnTo>
                    <a:pt x="6350" y="133819"/>
                  </a:lnTo>
                  <a:lnTo>
                    <a:pt x="12700" y="127469"/>
                  </a:lnTo>
                  <a:lnTo>
                    <a:pt x="12700" y="133819"/>
                  </a:lnTo>
                  <a:close/>
                </a:path>
                <a:path w="603250" h="479425">
                  <a:moveTo>
                    <a:pt x="589648" y="244106"/>
                  </a:moveTo>
                  <a:lnTo>
                    <a:pt x="585158" y="239617"/>
                  </a:lnTo>
                  <a:lnTo>
                    <a:pt x="589648" y="235127"/>
                  </a:lnTo>
                  <a:lnTo>
                    <a:pt x="589648" y="244106"/>
                  </a:lnTo>
                  <a:close/>
                </a:path>
                <a:path w="603250" h="479425">
                  <a:moveTo>
                    <a:pt x="598639" y="244106"/>
                  </a:moveTo>
                  <a:lnTo>
                    <a:pt x="589648" y="244106"/>
                  </a:lnTo>
                  <a:lnTo>
                    <a:pt x="589648" y="235127"/>
                  </a:lnTo>
                  <a:lnTo>
                    <a:pt x="598627" y="235127"/>
                  </a:lnTo>
                  <a:lnTo>
                    <a:pt x="603116" y="239617"/>
                  </a:lnTo>
                  <a:lnTo>
                    <a:pt x="598639" y="244106"/>
                  </a:lnTo>
                  <a:close/>
                </a:path>
                <a:path w="603250" h="479425">
                  <a:moveTo>
                    <a:pt x="378829" y="463905"/>
                  </a:moveTo>
                  <a:lnTo>
                    <a:pt x="376199" y="463905"/>
                  </a:lnTo>
                  <a:lnTo>
                    <a:pt x="376199" y="448576"/>
                  </a:lnTo>
                  <a:lnTo>
                    <a:pt x="585158" y="239617"/>
                  </a:lnTo>
                  <a:lnTo>
                    <a:pt x="589648" y="244106"/>
                  </a:lnTo>
                  <a:lnTo>
                    <a:pt x="598639" y="244106"/>
                  </a:lnTo>
                  <a:lnTo>
                    <a:pt x="378829" y="463905"/>
                  </a:lnTo>
                  <a:close/>
                </a:path>
                <a:path w="603250" h="479425">
                  <a:moveTo>
                    <a:pt x="12700" y="351764"/>
                  </a:moveTo>
                  <a:lnTo>
                    <a:pt x="6350" y="345414"/>
                  </a:lnTo>
                  <a:lnTo>
                    <a:pt x="12700" y="345414"/>
                  </a:lnTo>
                  <a:lnTo>
                    <a:pt x="12700" y="351764"/>
                  </a:lnTo>
                  <a:close/>
                </a:path>
                <a:path w="603250" h="479425">
                  <a:moveTo>
                    <a:pt x="376199" y="358114"/>
                  </a:moveTo>
                  <a:lnTo>
                    <a:pt x="369849" y="358114"/>
                  </a:lnTo>
                  <a:lnTo>
                    <a:pt x="363499" y="351764"/>
                  </a:lnTo>
                  <a:lnTo>
                    <a:pt x="12700" y="351764"/>
                  </a:lnTo>
                  <a:lnTo>
                    <a:pt x="12700" y="345414"/>
                  </a:lnTo>
                  <a:lnTo>
                    <a:pt x="376199" y="345414"/>
                  </a:lnTo>
                  <a:lnTo>
                    <a:pt x="376199" y="358114"/>
                  </a:lnTo>
                  <a:close/>
                </a:path>
                <a:path w="603250" h="479425">
                  <a:moveTo>
                    <a:pt x="363499" y="479234"/>
                  </a:moveTo>
                  <a:lnTo>
                    <a:pt x="363499" y="351764"/>
                  </a:lnTo>
                  <a:lnTo>
                    <a:pt x="369849" y="358114"/>
                  </a:lnTo>
                  <a:lnTo>
                    <a:pt x="376199" y="358114"/>
                  </a:lnTo>
                  <a:lnTo>
                    <a:pt x="376199" y="448576"/>
                  </a:lnTo>
                  <a:lnTo>
                    <a:pt x="365366" y="459409"/>
                  </a:lnTo>
                  <a:lnTo>
                    <a:pt x="376199" y="463905"/>
                  </a:lnTo>
                  <a:lnTo>
                    <a:pt x="378829" y="463905"/>
                  </a:lnTo>
                  <a:lnTo>
                    <a:pt x="363499" y="479234"/>
                  </a:lnTo>
                  <a:close/>
                </a:path>
                <a:path w="603250" h="479425">
                  <a:moveTo>
                    <a:pt x="376199" y="463905"/>
                  </a:moveTo>
                  <a:lnTo>
                    <a:pt x="365366" y="459409"/>
                  </a:lnTo>
                  <a:lnTo>
                    <a:pt x="376199" y="448576"/>
                  </a:lnTo>
                  <a:lnTo>
                    <a:pt x="376199" y="463905"/>
                  </a:lnTo>
                  <a:close/>
                </a:path>
              </a:pathLst>
            </a:custGeom>
            <a:solidFill>
              <a:srgbClr val="EB5E5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2785440" y="3250336"/>
            <a:ext cx="603250" cy="479425"/>
            <a:chOff x="2785440" y="3250336"/>
            <a:chExt cx="603250" cy="479425"/>
          </a:xfrm>
        </p:grpSpPr>
        <p:sp>
          <p:nvSpPr>
            <p:cNvPr id="18" name="object 18" descr=""/>
            <p:cNvSpPr/>
            <p:nvPr/>
          </p:nvSpPr>
          <p:spPr>
            <a:xfrm>
              <a:off x="2791968" y="3265932"/>
              <a:ext cx="588645" cy="448309"/>
            </a:xfrm>
            <a:custGeom>
              <a:avLst/>
              <a:gdLst/>
              <a:ahLst/>
              <a:cxnLst/>
              <a:rect l="l" t="t" r="r" b="b"/>
              <a:pathLst>
                <a:path w="588645" h="448310">
                  <a:moveTo>
                    <a:pt x="362712" y="448055"/>
                  </a:moveTo>
                  <a:lnTo>
                    <a:pt x="362712" y="336803"/>
                  </a:lnTo>
                  <a:lnTo>
                    <a:pt x="0" y="336803"/>
                  </a:lnTo>
                  <a:lnTo>
                    <a:pt x="0" y="111251"/>
                  </a:lnTo>
                  <a:lnTo>
                    <a:pt x="362712" y="111251"/>
                  </a:lnTo>
                  <a:lnTo>
                    <a:pt x="362712" y="0"/>
                  </a:lnTo>
                  <a:lnTo>
                    <a:pt x="588264" y="224027"/>
                  </a:lnTo>
                  <a:lnTo>
                    <a:pt x="362712" y="4480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2785440" y="3250336"/>
              <a:ext cx="603250" cy="479425"/>
            </a:xfrm>
            <a:custGeom>
              <a:avLst/>
              <a:gdLst/>
              <a:ahLst/>
              <a:cxnLst/>
              <a:rect l="l" t="t" r="r" b="b"/>
              <a:pathLst>
                <a:path w="603250" h="479425">
                  <a:moveTo>
                    <a:pt x="363499" y="127469"/>
                  </a:moveTo>
                  <a:lnTo>
                    <a:pt x="363499" y="0"/>
                  </a:lnTo>
                  <a:lnTo>
                    <a:pt x="378828" y="15328"/>
                  </a:lnTo>
                  <a:lnTo>
                    <a:pt x="376199" y="15328"/>
                  </a:lnTo>
                  <a:lnTo>
                    <a:pt x="365366" y="19824"/>
                  </a:lnTo>
                  <a:lnTo>
                    <a:pt x="376199" y="30657"/>
                  </a:lnTo>
                  <a:lnTo>
                    <a:pt x="376199" y="121119"/>
                  </a:lnTo>
                  <a:lnTo>
                    <a:pt x="369849" y="121119"/>
                  </a:lnTo>
                  <a:lnTo>
                    <a:pt x="363499" y="127469"/>
                  </a:lnTo>
                  <a:close/>
                </a:path>
                <a:path w="603250" h="479425">
                  <a:moveTo>
                    <a:pt x="376199" y="30657"/>
                  </a:moveTo>
                  <a:lnTo>
                    <a:pt x="365366" y="19824"/>
                  </a:lnTo>
                  <a:lnTo>
                    <a:pt x="376199" y="15328"/>
                  </a:lnTo>
                  <a:lnTo>
                    <a:pt x="376199" y="30657"/>
                  </a:lnTo>
                  <a:close/>
                </a:path>
                <a:path w="603250" h="479425">
                  <a:moveTo>
                    <a:pt x="585158" y="239617"/>
                  </a:moveTo>
                  <a:lnTo>
                    <a:pt x="376199" y="30657"/>
                  </a:lnTo>
                  <a:lnTo>
                    <a:pt x="376199" y="15328"/>
                  </a:lnTo>
                  <a:lnTo>
                    <a:pt x="378828" y="15328"/>
                  </a:lnTo>
                  <a:lnTo>
                    <a:pt x="598627" y="235127"/>
                  </a:lnTo>
                  <a:lnTo>
                    <a:pt x="589648" y="235127"/>
                  </a:lnTo>
                  <a:lnTo>
                    <a:pt x="585158" y="239617"/>
                  </a:lnTo>
                  <a:close/>
                </a:path>
                <a:path w="603250" h="479425">
                  <a:moveTo>
                    <a:pt x="363499" y="358114"/>
                  </a:moveTo>
                  <a:lnTo>
                    <a:pt x="0" y="358114"/>
                  </a:lnTo>
                  <a:lnTo>
                    <a:pt x="0" y="121119"/>
                  </a:lnTo>
                  <a:lnTo>
                    <a:pt x="363499" y="121119"/>
                  </a:lnTo>
                  <a:lnTo>
                    <a:pt x="363499" y="127469"/>
                  </a:lnTo>
                  <a:lnTo>
                    <a:pt x="12700" y="127469"/>
                  </a:lnTo>
                  <a:lnTo>
                    <a:pt x="6350" y="133819"/>
                  </a:lnTo>
                  <a:lnTo>
                    <a:pt x="12700" y="133819"/>
                  </a:lnTo>
                  <a:lnTo>
                    <a:pt x="12700" y="345414"/>
                  </a:lnTo>
                  <a:lnTo>
                    <a:pt x="6350" y="345414"/>
                  </a:lnTo>
                  <a:lnTo>
                    <a:pt x="12700" y="351764"/>
                  </a:lnTo>
                  <a:lnTo>
                    <a:pt x="363499" y="351764"/>
                  </a:lnTo>
                  <a:lnTo>
                    <a:pt x="363499" y="358114"/>
                  </a:lnTo>
                  <a:close/>
                </a:path>
                <a:path w="603250" h="479425">
                  <a:moveTo>
                    <a:pt x="376199" y="133819"/>
                  </a:moveTo>
                  <a:lnTo>
                    <a:pt x="12700" y="133819"/>
                  </a:lnTo>
                  <a:lnTo>
                    <a:pt x="12700" y="127469"/>
                  </a:lnTo>
                  <a:lnTo>
                    <a:pt x="363499" y="127469"/>
                  </a:lnTo>
                  <a:lnTo>
                    <a:pt x="369849" y="121119"/>
                  </a:lnTo>
                  <a:lnTo>
                    <a:pt x="376199" y="121119"/>
                  </a:lnTo>
                  <a:lnTo>
                    <a:pt x="376199" y="133819"/>
                  </a:lnTo>
                  <a:close/>
                </a:path>
                <a:path w="603250" h="479425">
                  <a:moveTo>
                    <a:pt x="12700" y="133819"/>
                  </a:moveTo>
                  <a:lnTo>
                    <a:pt x="6350" y="133819"/>
                  </a:lnTo>
                  <a:lnTo>
                    <a:pt x="12700" y="127469"/>
                  </a:lnTo>
                  <a:lnTo>
                    <a:pt x="12700" y="133819"/>
                  </a:lnTo>
                  <a:close/>
                </a:path>
                <a:path w="603250" h="479425">
                  <a:moveTo>
                    <a:pt x="589648" y="244106"/>
                  </a:moveTo>
                  <a:lnTo>
                    <a:pt x="585158" y="239617"/>
                  </a:lnTo>
                  <a:lnTo>
                    <a:pt x="589648" y="235127"/>
                  </a:lnTo>
                  <a:lnTo>
                    <a:pt x="589648" y="244106"/>
                  </a:lnTo>
                  <a:close/>
                </a:path>
                <a:path w="603250" h="479425">
                  <a:moveTo>
                    <a:pt x="598639" y="244106"/>
                  </a:moveTo>
                  <a:lnTo>
                    <a:pt x="589648" y="244106"/>
                  </a:lnTo>
                  <a:lnTo>
                    <a:pt x="589648" y="235127"/>
                  </a:lnTo>
                  <a:lnTo>
                    <a:pt x="598627" y="235127"/>
                  </a:lnTo>
                  <a:lnTo>
                    <a:pt x="603116" y="239617"/>
                  </a:lnTo>
                  <a:lnTo>
                    <a:pt x="598639" y="244106"/>
                  </a:lnTo>
                  <a:close/>
                </a:path>
                <a:path w="603250" h="479425">
                  <a:moveTo>
                    <a:pt x="378829" y="463905"/>
                  </a:moveTo>
                  <a:lnTo>
                    <a:pt x="376199" y="463905"/>
                  </a:lnTo>
                  <a:lnTo>
                    <a:pt x="376199" y="448576"/>
                  </a:lnTo>
                  <a:lnTo>
                    <a:pt x="585158" y="239617"/>
                  </a:lnTo>
                  <a:lnTo>
                    <a:pt x="589648" y="244106"/>
                  </a:lnTo>
                  <a:lnTo>
                    <a:pt x="598639" y="244106"/>
                  </a:lnTo>
                  <a:lnTo>
                    <a:pt x="378829" y="463905"/>
                  </a:lnTo>
                  <a:close/>
                </a:path>
                <a:path w="603250" h="479425">
                  <a:moveTo>
                    <a:pt x="12700" y="351764"/>
                  </a:moveTo>
                  <a:lnTo>
                    <a:pt x="6350" y="345414"/>
                  </a:lnTo>
                  <a:lnTo>
                    <a:pt x="12700" y="345414"/>
                  </a:lnTo>
                  <a:lnTo>
                    <a:pt x="12700" y="351764"/>
                  </a:lnTo>
                  <a:close/>
                </a:path>
                <a:path w="603250" h="479425">
                  <a:moveTo>
                    <a:pt x="376199" y="358114"/>
                  </a:moveTo>
                  <a:lnTo>
                    <a:pt x="369849" y="358114"/>
                  </a:lnTo>
                  <a:lnTo>
                    <a:pt x="363499" y="351764"/>
                  </a:lnTo>
                  <a:lnTo>
                    <a:pt x="12700" y="351764"/>
                  </a:lnTo>
                  <a:lnTo>
                    <a:pt x="12700" y="345414"/>
                  </a:lnTo>
                  <a:lnTo>
                    <a:pt x="376199" y="345414"/>
                  </a:lnTo>
                  <a:lnTo>
                    <a:pt x="376199" y="358114"/>
                  </a:lnTo>
                  <a:close/>
                </a:path>
                <a:path w="603250" h="479425">
                  <a:moveTo>
                    <a:pt x="363499" y="479234"/>
                  </a:moveTo>
                  <a:lnTo>
                    <a:pt x="363499" y="351764"/>
                  </a:lnTo>
                  <a:lnTo>
                    <a:pt x="369849" y="358114"/>
                  </a:lnTo>
                  <a:lnTo>
                    <a:pt x="376199" y="358114"/>
                  </a:lnTo>
                  <a:lnTo>
                    <a:pt x="376199" y="448576"/>
                  </a:lnTo>
                  <a:lnTo>
                    <a:pt x="365366" y="459409"/>
                  </a:lnTo>
                  <a:lnTo>
                    <a:pt x="376199" y="463905"/>
                  </a:lnTo>
                  <a:lnTo>
                    <a:pt x="378829" y="463905"/>
                  </a:lnTo>
                  <a:lnTo>
                    <a:pt x="363499" y="479234"/>
                  </a:lnTo>
                  <a:close/>
                </a:path>
                <a:path w="603250" h="479425">
                  <a:moveTo>
                    <a:pt x="376199" y="463905"/>
                  </a:moveTo>
                  <a:lnTo>
                    <a:pt x="365366" y="459409"/>
                  </a:lnTo>
                  <a:lnTo>
                    <a:pt x="376199" y="448576"/>
                  </a:lnTo>
                  <a:lnTo>
                    <a:pt x="376199" y="463905"/>
                  </a:lnTo>
                  <a:close/>
                </a:path>
              </a:pathLst>
            </a:custGeom>
            <a:solidFill>
              <a:srgbClr val="EB5E5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5530913" y="3245523"/>
            <a:ext cx="603250" cy="479425"/>
            <a:chOff x="5530913" y="3245523"/>
            <a:chExt cx="603250" cy="479425"/>
          </a:xfrm>
        </p:grpSpPr>
        <p:sp>
          <p:nvSpPr>
            <p:cNvPr id="21" name="object 21" descr=""/>
            <p:cNvSpPr/>
            <p:nvPr/>
          </p:nvSpPr>
          <p:spPr>
            <a:xfrm>
              <a:off x="5536692" y="3261359"/>
              <a:ext cx="588645" cy="448309"/>
            </a:xfrm>
            <a:custGeom>
              <a:avLst/>
              <a:gdLst/>
              <a:ahLst/>
              <a:cxnLst/>
              <a:rect l="l" t="t" r="r" b="b"/>
              <a:pathLst>
                <a:path w="588645" h="448310">
                  <a:moveTo>
                    <a:pt x="364236" y="448055"/>
                  </a:moveTo>
                  <a:lnTo>
                    <a:pt x="364236" y="335279"/>
                  </a:lnTo>
                  <a:lnTo>
                    <a:pt x="0" y="335279"/>
                  </a:lnTo>
                  <a:lnTo>
                    <a:pt x="0" y="111251"/>
                  </a:lnTo>
                  <a:lnTo>
                    <a:pt x="364236" y="111251"/>
                  </a:lnTo>
                  <a:lnTo>
                    <a:pt x="364236" y="0"/>
                  </a:lnTo>
                  <a:lnTo>
                    <a:pt x="588263" y="224027"/>
                  </a:lnTo>
                  <a:lnTo>
                    <a:pt x="364236" y="44805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530913" y="3245523"/>
              <a:ext cx="603250" cy="479425"/>
            </a:xfrm>
            <a:custGeom>
              <a:avLst/>
              <a:gdLst/>
              <a:ahLst/>
              <a:cxnLst/>
              <a:rect l="l" t="t" r="r" b="b"/>
              <a:pathLst>
                <a:path w="603250" h="479425">
                  <a:moveTo>
                    <a:pt x="363499" y="127469"/>
                  </a:moveTo>
                  <a:lnTo>
                    <a:pt x="363499" y="0"/>
                  </a:lnTo>
                  <a:lnTo>
                    <a:pt x="378827" y="15328"/>
                  </a:lnTo>
                  <a:lnTo>
                    <a:pt x="376199" y="15328"/>
                  </a:lnTo>
                  <a:lnTo>
                    <a:pt x="365353" y="19824"/>
                  </a:lnTo>
                  <a:lnTo>
                    <a:pt x="376199" y="30669"/>
                  </a:lnTo>
                  <a:lnTo>
                    <a:pt x="376199" y="121119"/>
                  </a:lnTo>
                  <a:lnTo>
                    <a:pt x="369849" y="121119"/>
                  </a:lnTo>
                  <a:lnTo>
                    <a:pt x="363499" y="127469"/>
                  </a:lnTo>
                  <a:close/>
                </a:path>
                <a:path w="603250" h="479425">
                  <a:moveTo>
                    <a:pt x="376199" y="30669"/>
                  </a:moveTo>
                  <a:lnTo>
                    <a:pt x="365353" y="19824"/>
                  </a:lnTo>
                  <a:lnTo>
                    <a:pt x="376199" y="15328"/>
                  </a:lnTo>
                  <a:lnTo>
                    <a:pt x="376199" y="30669"/>
                  </a:lnTo>
                  <a:close/>
                </a:path>
                <a:path w="603250" h="479425">
                  <a:moveTo>
                    <a:pt x="585158" y="239617"/>
                  </a:moveTo>
                  <a:lnTo>
                    <a:pt x="376199" y="30669"/>
                  </a:lnTo>
                  <a:lnTo>
                    <a:pt x="376199" y="15328"/>
                  </a:lnTo>
                  <a:lnTo>
                    <a:pt x="378827" y="15328"/>
                  </a:lnTo>
                  <a:lnTo>
                    <a:pt x="598614" y="235127"/>
                  </a:lnTo>
                  <a:lnTo>
                    <a:pt x="589648" y="235127"/>
                  </a:lnTo>
                  <a:lnTo>
                    <a:pt x="585158" y="239617"/>
                  </a:lnTo>
                  <a:close/>
                </a:path>
                <a:path w="603250" h="479425">
                  <a:moveTo>
                    <a:pt x="363499" y="358114"/>
                  </a:moveTo>
                  <a:lnTo>
                    <a:pt x="0" y="358114"/>
                  </a:lnTo>
                  <a:lnTo>
                    <a:pt x="0" y="121119"/>
                  </a:lnTo>
                  <a:lnTo>
                    <a:pt x="363499" y="121119"/>
                  </a:lnTo>
                  <a:lnTo>
                    <a:pt x="363499" y="127469"/>
                  </a:lnTo>
                  <a:lnTo>
                    <a:pt x="12700" y="127469"/>
                  </a:lnTo>
                  <a:lnTo>
                    <a:pt x="6350" y="133819"/>
                  </a:lnTo>
                  <a:lnTo>
                    <a:pt x="12700" y="133819"/>
                  </a:lnTo>
                  <a:lnTo>
                    <a:pt x="12700" y="345414"/>
                  </a:lnTo>
                  <a:lnTo>
                    <a:pt x="6350" y="345414"/>
                  </a:lnTo>
                  <a:lnTo>
                    <a:pt x="12700" y="351764"/>
                  </a:lnTo>
                  <a:lnTo>
                    <a:pt x="363499" y="351764"/>
                  </a:lnTo>
                  <a:lnTo>
                    <a:pt x="363499" y="358114"/>
                  </a:lnTo>
                  <a:close/>
                </a:path>
                <a:path w="603250" h="479425">
                  <a:moveTo>
                    <a:pt x="376199" y="133819"/>
                  </a:moveTo>
                  <a:lnTo>
                    <a:pt x="12700" y="133819"/>
                  </a:lnTo>
                  <a:lnTo>
                    <a:pt x="12700" y="127469"/>
                  </a:lnTo>
                  <a:lnTo>
                    <a:pt x="363499" y="127469"/>
                  </a:lnTo>
                  <a:lnTo>
                    <a:pt x="369849" y="121119"/>
                  </a:lnTo>
                  <a:lnTo>
                    <a:pt x="376199" y="121119"/>
                  </a:lnTo>
                  <a:lnTo>
                    <a:pt x="376199" y="133819"/>
                  </a:lnTo>
                  <a:close/>
                </a:path>
                <a:path w="603250" h="479425">
                  <a:moveTo>
                    <a:pt x="12700" y="133819"/>
                  </a:moveTo>
                  <a:lnTo>
                    <a:pt x="6350" y="133819"/>
                  </a:lnTo>
                  <a:lnTo>
                    <a:pt x="12700" y="127469"/>
                  </a:lnTo>
                  <a:lnTo>
                    <a:pt x="12700" y="133819"/>
                  </a:lnTo>
                  <a:close/>
                </a:path>
                <a:path w="603250" h="479425">
                  <a:moveTo>
                    <a:pt x="589648" y="244106"/>
                  </a:moveTo>
                  <a:lnTo>
                    <a:pt x="585158" y="239617"/>
                  </a:lnTo>
                  <a:lnTo>
                    <a:pt x="589648" y="235127"/>
                  </a:lnTo>
                  <a:lnTo>
                    <a:pt x="589648" y="244106"/>
                  </a:lnTo>
                  <a:close/>
                </a:path>
                <a:path w="603250" h="479425">
                  <a:moveTo>
                    <a:pt x="598627" y="244106"/>
                  </a:moveTo>
                  <a:lnTo>
                    <a:pt x="589648" y="244106"/>
                  </a:lnTo>
                  <a:lnTo>
                    <a:pt x="589648" y="235127"/>
                  </a:lnTo>
                  <a:lnTo>
                    <a:pt x="598614" y="235127"/>
                  </a:lnTo>
                  <a:lnTo>
                    <a:pt x="603103" y="239617"/>
                  </a:lnTo>
                  <a:lnTo>
                    <a:pt x="598627" y="244106"/>
                  </a:lnTo>
                  <a:close/>
                </a:path>
                <a:path w="603250" h="479425">
                  <a:moveTo>
                    <a:pt x="378828" y="463905"/>
                  </a:moveTo>
                  <a:lnTo>
                    <a:pt x="376199" y="463905"/>
                  </a:lnTo>
                  <a:lnTo>
                    <a:pt x="376199" y="448564"/>
                  </a:lnTo>
                  <a:lnTo>
                    <a:pt x="585158" y="239617"/>
                  </a:lnTo>
                  <a:lnTo>
                    <a:pt x="589648" y="244106"/>
                  </a:lnTo>
                  <a:lnTo>
                    <a:pt x="598627" y="244106"/>
                  </a:lnTo>
                  <a:lnTo>
                    <a:pt x="378828" y="463905"/>
                  </a:lnTo>
                  <a:close/>
                </a:path>
                <a:path w="603250" h="479425">
                  <a:moveTo>
                    <a:pt x="12700" y="351764"/>
                  </a:moveTo>
                  <a:lnTo>
                    <a:pt x="6350" y="345414"/>
                  </a:lnTo>
                  <a:lnTo>
                    <a:pt x="12700" y="345414"/>
                  </a:lnTo>
                  <a:lnTo>
                    <a:pt x="12700" y="351764"/>
                  </a:lnTo>
                  <a:close/>
                </a:path>
                <a:path w="603250" h="479425">
                  <a:moveTo>
                    <a:pt x="376199" y="358114"/>
                  </a:moveTo>
                  <a:lnTo>
                    <a:pt x="369849" y="358114"/>
                  </a:lnTo>
                  <a:lnTo>
                    <a:pt x="363499" y="351764"/>
                  </a:lnTo>
                  <a:lnTo>
                    <a:pt x="12700" y="351764"/>
                  </a:lnTo>
                  <a:lnTo>
                    <a:pt x="12700" y="345414"/>
                  </a:lnTo>
                  <a:lnTo>
                    <a:pt x="376199" y="345414"/>
                  </a:lnTo>
                  <a:lnTo>
                    <a:pt x="376199" y="358114"/>
                  </a:lnTo>
                  <a:close/>
                </a:path>
                <a:path w="603250" h="479425">
                  <a:moveTo>
                    <a:pt x="363499" y="479234"/>
                  </a:moveTo>
                  <a:lnTo>
                    <a:pt x="363499" y="351764"/>
                  </a:lnTo>
                  <a:lnTo>
                    <a:pt x="369849" y="358114"/>
                  </a:lnTo>
                  <a:lnTo>
                    <a:pt x="376199" y="358114"/>
                  </a:lnTo>
                  <a:lnTo>
                    <a:pt x="376199" y="448564"/>
                  </a:lnTo>
                  <a:lnTo>
                    <a:pt x="365353" y="459409"/>
                  </a:lnTo>
                  <a:lnTo>
                    <a:pt x="376199" y="463905"/>
                  </a:lnTo>
                  <a:lnTo>
                    <a:pt x="378828" y="463905"/>
                  </a:lnTo>
                  <a:lnTo>
                    <a:pt x="363499" y="479234"/>
                  </a:lnTo>
                  <a:close/>
                </a:path>
                <a:path w="603250" h="479425">
                  <a:moveTo>
                    <a:pt x="376199" y="463905"/>
                  </a:moveTo>
                  <a:lnTo>
                    <a:pt x="365353" y="459409"/>
                  </a:lnTo>
                  <a:lnTo>
                    <a:pt x="376199" y="448564"/>
                  </a:lnTo>
                  <a:lnTo>
                    <a:pt x="376199" y="463905"/>
                  </a:lnTo>
                  <a:close/>
                </a:path>
              </a:pathLst>
            </a:custGeom>
            <a:solidFill>
              <a:srgbClr val="EB5E52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" name="object 23" descr=""/>
          <p:cNvGrpSpPr/>
          <p:nvPr/>
        </p:nvGrpSpPr>
        <p:grpSpPr>
          <a:xfrm>
            <a:off x="11361763" y="3318002"/>
            <a:ext cx="603250" cy="479425"/>
            <a:chOff x="11361763" y="3318002"/>
            <a:chExt cx="603250" cy="479425"/>
          </a:xfrm>
        </p:grpSpPr>
        <p:sp>
          <p:nvSpPr>
            <p:cNvPr id="24" name="object 24" descr=""/>
            <p:cNvSpPr/>
            <p:nvPr/>
          </p:nvSpPr>
          <p:spPr>
            <a:xfrm>
              <a:off x="11367516" y="3332988"/>
              <a:ext cx="588645" cy="449580"/>
            </a:xfrm>
            <a:custGeom>
              <a:avLst/>
              <a:gdLst/>
              <a:ahLst/>
              <a:cxnLst/>
              <a:rect l="l" t="t" r="r" b="b"/>
              <a:pathLst>
                <a:path w="588645" h="449579">
                  <a:moveTo>
                    <a:pt x="364235" y="449579"/>
                  </a:moveTo>
                  <a:lnTo>
                    <a:pt x="364235" y="336803"/>
                  </a:lnTo>
                  <a:lnTo>
                    <a:pt x="0" y="336803"/>
                  </a:lnTo>
                  <a:lnTo>
                    <a:pt x="0" y="112775"/>
                  </a:lnTo>
                  <a:lnTo>
                    <a:pt x="364235" y="112775"/>
                  </a:lnTo>
                  <a:lnTo>
                    <a:pt x="364235" y="0"/>
                  </a:lnTo>
                  <a:lnTo>
                    <a:pt x="588263" y="224027"/>
                  </a:lnTo>
                  <a:lnTo>
                    <a:pt x="364235" y="44957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1361763" y="3318002"/>
              <a:ext cx="603250" cy="479425"/>
            </a:xfrm>
            <a:custGeom>
              <a:avLst/>
              <a:gdLst/>
              <a:ahLst/>
              <a:cxnLst/>
              <a:rect l="l" t="t" r="r" b="b"/>
              <a:pathLst>
                <a:path w="603250" h="479425">
                  <a:moveTo>
                    <a:pt x="363499" y="127469"/>
                  </a:moveTo>
                  <a:lnTo>
                    <a:pt x="363499" y="0"/>
                  </a:lnTo>
                  <a:lnTo>
                    <a:pt x="378829" y="15328"/>
                  </a:lnTo>
                  <a:lnTo>
                    <a:pt x="376199" y="15328"/>
                  </a:lnTo>
                  <a:lnTo>
                    <a:pt x="365366" y="19812"/>
                  </a:lnTo>
                  <a:lnTo>
                    <a:pt x="376199" y="30645"/>
                  </a:lnTo>
                  <a:lnTo>
                    <a:pt x="376199" y="121119"/>
                  </a:lnTo>
                  <a:lnTo>
                    <a:pt x="369849" y="121119"/>
                  </a:lnTo>
                  <a:lnTo>
                    <a:pt x="363499" y="127469"/>
                  </a:lnTo>
                  <a:close/>
                </a:path>
                <a:path w="603250" h="479425">
                  <a:moveTo>
                    <a:pt x="376199" y="30645"/>
                  </a:moveTo>
                  <a:lnTo>
                    <a:pt x="365366" y="19812"/>
                  </a:lnTo>
                  <a:lnTo>
                    <a:pt x="376199" y="15328"/>
                  </a:lnTo>
                  <a:lnTo>
                    <a:pt x="376199" y="30645"/>
                  </a:lnTo>
                  <a:close/>
                </a:path>
                <a:path w="603250" h="479425">
                  <a:moveTo>
                    <a:pt x="585152" y="239610"/>
                  </a:moveTo>
                  <a:lnTo>
                    <a:pt x="376199" y="30645"/>
                  </a:lnTo>
                  <a:lnTo>
                    <a:pt x="376199" y="15328"/>
                  </a:lnTo>
                  <a:lnTo>
                    <a:pt x="378829" y="15328"/>
                  </a:lnTo>
                  <a:lnTo>
                    <a:pt x="598626" y="235115"/>
                  </a:lnTo>
                  <a:lnTo>
                    <a:pt x="589648" y="235115"/>
                  </a:lnTo>
                  <a:lnTo>
                    <a:pt x="585152" y="239610"/>
                  </a:lnTo>
                  <a:close/>
                </a:path>
                <a:path w="603250" h="479425">
                  <a:moveTo>
                    <a:pt x="363499" y="358101"/>
                  </a:moveTo>
                  <a:lnTo>
                    <a:pt x="0" y="358101"/>
                  </a:lnTo>
                  <a:lnTo>
                    <a:pt x="0" y="121119"/>
                  </a:lnTo>
                  <a:lnTo>
                    <a:pt x="363499" y="121119"/>
                  </a:lnTo>
                  <a:lnTo>
                    <a:pt x="363499" y="127469"/>
                  </a:lnTo>
                  <a:lnTo>
                    <a:pt x="12700" y="127469"/>
                  </a:lnTo>
                  <a:lnTo>
                    <a:pt x="6350" y="133819"/>
                  </a:lnTo>
                  <a:lnTo>
                    <a:pt x="12700" y="133819"/>
                  </a:lnTo>
                  <a:lnTo>
                    <a:pt x="12700" y="345401"/>
                  </a:lnTo>
                  <a:lnTo>
                    <a:pt x="6350" y="345401"/>
                  </a:lnTo>
                  <a:lnTo>
                    <a:pt x="12700" y="351751"/>
                  </a:lnTo>
                  <a:lnTo>
                    <a:pt x="363499" y="351751"/>
                  </a:lnTo>
                  <a:lnTo>
                    <a:pt x="363499" y="358101"/>
                  </a:lnTo>
                  <a:close/>
                </a:path>
                <a:path w="603250" h="479425">
                  <a:moveTo>
                    <a:pt x="376199" y="133819"/>
                  </a:moveTo>
                  <a:lnTo>
                    <a:pt x="12700" y="133819"/>
                  </a:lnTo>
                  <a:lnTo>
                    <a:pt x="12700" y="127469"/>
                  </a:lnTo>
                  <a:lnTo>
                    <a:pt x="363499" y="127469"/>
                  </a:lnTo>
                  <a:lnTo>
                    <a:pt x="369849" y="121119"/>
                  </a:lnTo>
                  <a:lnTo>
                    <a:pt x="376199" y="121119"/>
                  </a:lnTo>
                  <a:lnTo>
                    <a:pt x="376199" y="133819"/>
                  </a:lnTo>
                  <a:close/>
                </a:path>
                <a:path w="603250" h="479425">
                  <a:moveTo>
                    <a:pt x="12700" y="133819"/>
                  </a:moveTo>
                  <a:lnTo>
                    <a:pt x="6350" y="133819"/>
                  </a:lnTo>
                  <a:lnTo>
                    <a:pt x="12700" y="127469"/>
                  </a:lnTo>
                  <a:lnTo>
                    <a:pt x="12700" y="133819"/>
                  </a:lnTo>
                  <a:close/>
                </a:path>
                <a:path w="603250" h="479425">
                  <a:moveTo>
                    <a:pt x="589648" y="244106"/>
                  </a:moveTo>
                  <a:lnTo>
                    <a:pt x="585152" y="239610"/>
                  </a:lnTo>
                  <a:lnTo>
                    <a:pt x="589648" y="235115"/>
                  </a:lnTo>
                  <a:lnTo>
                    <a:pt x="589648" y="244106"/>
                  </a:lnTo>
                  <a:close/>
                </a:path>
                <a:path w="603250" h="479425">
                  <a:moveTo>
                    <a:pt x="598626" y="244106"/>
                  </a:moveTo>
                  <a:lnTo>
                    <a:pt x="589648" y="244106"/>
                  </a:lnTo>
                  <a:lnTo>
                    <a:pt x="589648" y="235115"/>
                  </a:lnTo>
                  <a:lnTo>
                    <a:pt x="598626" y="235115"/>
                  </a:lnTo>
                  <a:lnTo>
                    <a:pt x="603123" y="239610"/>
                  </a:lnTo>
                  <a:lnTo>
                    <a:pt x="598626" y="244106"/>
                  </a:lnTo>
                  <a:close/>
                </a:path>
                <a:path w="603250" h="479425">
                  <a:moveTo>
                    <a:pt x="378829" y="463892"/>
                  </a:moveTo>
                  <a:lnTo>
                    <a:pt x="376199" y="463892"/>
                  </a:lnTo>
                  <a:lnTo>
                    <a:pt x="376199" y="448576"/>
                  </a:lnTo>
                  <a:lnTo>
                    <a:pt x="585152" y="239610"/>
                  </a:lnTo>
                  <a:lnTo>
                    <a:pt x="589648" y="244106"/>
                  </a:lnTo>
                  <a:lnTo>
                    <a:pt x="598626" y="244106"/>
                  </a:lnTo>
                  <a:lnTo>
                    <a:pt x="378829" y="463892"/>
                  </a:lnTo>
                  <a:close/>
                </a:path>
                <a:path w="603250" h="479425">
                  <a:moveTo>
                    <a:pt x="12700" y="351751"/>
                  </a:moveTo>
                  <a:lnTo>
                    <a:pt x="6350" y="345401"/>
                  </a:lnTo>
                  <a:lnTo>
                    <a:pt x="12700" y="345401"/>
                  </a:lnTo>
                  <a:lnTo>
                    <a:pt x="12700" y="351751"/>
                  </a:lnTo>
                  <a:close/>
                </a:path>
                <a:path w="603250" h="479425">
                  <a:moveTo>
                    <a:pt x="376199" y="358101"/>
                  </a:moveTo>
                  <a:lnTo>
                    <a:pt x="369849" y="358101"/>
                  </a:lnTo>
                  <a:lnTo>
                    <a:pt x="363499" y="351751"/>
                  </a:lnTo>
                  <a:lnTo>
                    <a:pt x="12700" y="351751"/>
                  </a:lnTo>
                  <a:lnTo>
                    <a:pt x="12700" y="345401"/>
                  </a:lnTo>
                  <a:lnTo>
                    <a:pt x="376199" y="345401"/>
                  </a:lnTo>
                  <a:lnTo>
                    <a:pt x="376199" y="358101"/>
                  </a:lnTo>
                  <a:close/>
                </a:path>
                <a:path w="603250" h="479425">
                  <a:moveTo>
                    <a:pt x="363499" y="479221"/>
                  </a:moveTo>
                  <a:lnTo>
                    <a:pt x="363499" y="351751"/>
                  </a:lnTo>
                  <a:lnTo>
                    <a:pt x="369849" y="358101"/>
                  </a:lnTo>
                  <a:lnTo>
                    <a:pt x="376199" y="358101"/>
                  </a:lnTo>
                  <a:lnTo>
                    <a:pt x="376199" y="448576"/>
                  </a:lnTo>
                  <a:lnTo>
                    <a:pt x="365366" y="459409"/>
                  </a:lnTo>
                  <a:lnTo>
                    <a:pt x="376199" y="463892"/>
                  </a:lnTo>
                  <a:lnTo>
                    <a:pt x="378829" y="463892"/>
                  </a:lnTo>
                  <a:lnTo>
                    <a:pt x="363499" y="479221"/>
                  </a:lnTo>
                  <a:close/>
                </a:path>
                <a:path w="603250" h="479425">
                  <a:moveTo>
                    <a:pt x="376199" y="463892"/>
                  </a:moveTo>
                  <a:lnTo>
                    <a:pt x="365366" y="459409"/>
                  </a:lnTo>
                  <a:lnTo>
                    <a:pt x="376199" y="448576"/>
                  </a:lnTo>
                  <a:lnTo>
                    <a:pt x="376199" y="463892"/>
                  </a:lnTo>
                  <a:close/>
                </a:path>
              </a:pathLst>
            </a:custGeom>
            <a:solidFill>
              <a:srgbClr val="EB5E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6" name="object 26" descr=""/>
          <p:cNvSpPr txBox="1"/>
          <p:nvPr/>
        </p:nvSpPr>
        <p:spPr>
          <a:xfrm>
            <a:off x="902335" y="4899442"/>
            <a:ext cx="5383530" cy="1280160"/>
          </a:xfrm>
          <a:prstGeom prst="rect">
            <a:avLst/>
          </a:prstGeom>
        </p:spPr>
        <p:txBody>
          <a:bodyPr wrap="square" lIns="0" tIns="111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75"/>
              </a:spcBef>
            </a:pPr>
            <a:r>
              <a:rPr dirty="0" sz="1800" spc="-10">
                <a:solidFill>
                  <a:srgbClr val="9B2B40"/>
                </a:solidFill>
                <a:latin typeface="Microsoft YaHei"/>
                <a:cs typeface="Microsoft YaHei"/>
              </a:rPr>
              <a:t>在提示词结尾加入：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ts val="3510"/>
              </a:lnSpc>
              <a:spcBef>
                <a:spcPts val="20"/>
              </a:spcBef>
            </a:pPr>
            <a:r>
              <a:rPr dirty="0" sz="2100" spc="-5">
                <a:solidFill>
                  <a:srgbClr val="A13838"/>
                </a:solidFill>
                <a:latin typeface="SimSun"/>
                <a:cs typeface="SimSun"/>
              </a:rPr>
              <a:t>“在你的回答中，同时加入你的批判性思考”</a:t>
            </a:r>
            <a:r>
              <a:rPr dirty="0" sz="2100" spc="-50">
                <a:solidFill>
                  <a:srgbClr val="A13838"/>
                </a:solidFill>
                <a:latin typeface="SimSun"/>
                <a:cs typeface="SimSun"/>
              </a:rPr>
              <a:t> </a:t>
            </a:r>
            <a:r>
              <a:rPr dirty="0" sz="2100">
                <a:solidFill>
                  <a:srgbClr val="A13838"/>
                </a:solidFill>
                <a:latin typeface="SimSun"/>
                <a:cs typeface="SimSun"/>
              </a:rPr>
              <a:t>“在你回答之前，先自己复盘</a:t>
            </a:r>
            <a:r>
              <a:rPr dirty="0" sz="2100" b="1">
                <a:solidFill>
                  <a:srgbClr val="A13838"/>
                </a:solidFill>
                <a:latin typeface="Times New Roman"/>
                <a:cs typeface="Times New Roman"/>
              </a:rPr>
              <a:t>100</a:t>
            </a:r>
            <a:r>
              <a:rPr dirty="0" sz="2100" spc="-25">
                <a:solidFill>
                  <a:srgbClr val="A13838"/>
                </a:solidFill>
                <a:latin typeface="SimSun"/>
                <a:cs typeface="SimSun"/>
              </a:rPr>
              <a:t>遍“</a:t>
            </a:r>
            <a:endParaRPr sz="2100">
              <a:latin typeface="SimSun"/>
              <a:cs typeface="SimSun"/>
            </a:endParaRPr>
          </a:p>
        </p:txBody>
      </p:sp>
      <p:grpSp>
        <p:nvGrpSpPr>
          <p:cNvPr id="27" name="object 27" descr=""/>
          <p:cNvGrpSpPr/>
          <p:nvPr/>
        </p:nvGrpSpPr>
        <p:grpSpPr>
          <a:xfrm>
            <a:off x="6540817" y="1649920"/>
            <a:ext cx="4570095" cy="4046854"/>
            <a:chOff x="6540817" y="1649920"/>
            <a:chExt cx="4570095" cy="4046854"/>
          </a:xfrm>
        </p:grpSpPr>
        <p:pic>
          <p:nvPicPr>
            <p:cNvPr id="28" name="object 2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73481" y="2922396"/>
              <a:ext cx="1212024" cy="1182103"/>
            </a:xfrm>
            <a:prstGeom prst="rect">
              <a:avLst/>
            </a:prstGeom>
          </p:spPr>
        </p:pic>
        <p:sp>
          <p:nvSpPr>
            <p:cNvPr id="29" name="object 29" descr=""/>
            <p:cNvSpPr/>
            <p:nvPr/>
          </p:nvSpPr>
          <p:spPr>
            <a:xfrm>
              <a:off x="6540817" y="1649920"/>
              <a:ext cx="4570095" cy="4046854"/>
            </a:xfrm>
            <a:custGeom>
              <a:avLst/>
              <a:gdLst/>
              <a:ahLst/>
              <a:cxnLst/>
              <a:rect l="l" t="t" r="r" b="b"/>
              <a:pathLst>
                <a:path w="4570095" h="4046854">
                  <a:moveTo>
                    <a:pt x="24319" y="3619398"/>
                  </a:moveTo>
                  <a:lnTo>
                    <a:pt x="0" y="3619398"/>
                  </a:lnTo>
                  <a:lnTo>
                    <a:pt x="0" y="3238398"/>
                  </a:lnTo>
                  <a:lnTo>
                    <a:pt x="47625" y="3238398"/>
                  </a:lnTo>
                  <a:lnTo>
                    <a:pt x="47625" y="3619106"/>
                  </a:lnTo>
                  <a:lnTo>
                    <a:pt x="24319" y="3619398"/>
                  </a:lnTo>
                  <a:close/>
                </a:path>
                <a:path w="4570095" h="4046854">
                  <a:moveTo>
                    <a:pt x="15786" y="3734841"/>
                  </a:moveTo>
                  <a:lnTo>
                    <a:pt x="6904" y="3696271"/>
                  </a:lnTo>
                  <a:lnTo>
                    <a:pt x="6792" y="3695687"/>
                  </a:lnTo>
                  <a:lnTo>
                    <a:pt x="6667" y="3695039"/>
                  </a:lnTo>
                  <a:lnTo>
                    <a:pt x="1244" y="3652266"/>
                  </a:lnTo>
                  <a:lnTo>
                    <a:pt x="122" y="3629133"/>
                  </a:lnTo>
                  <a:lnTo>
                    <a:pt x="0" y="3619703"/>
                  </a:lnTo>
                  <a:lnTo>
                    <a:pt x="47625" y="3619106"/>
                  </a:lnTo>
                  <a:lnTo>
                    <a:pt x="47751" y="3629520"/>
                  </a:lnTo>
                  <a:lnTo>
                    <a:pt x="48109" y="3638664"/>
                  </a:lnTo>
                  <a:lnTo>
                    <a:pt x="48133" y="3639273"/>
                  </a:lnTo>
                  <a:lnTo>
                    <a:pt x="48717" y="3648354"/>
                  </a:lnTo>
                  <a:lnTo>
                    <a:pt x="48746" y="3648851"/>
                  </a:lnTo>
                  <a:lnTo>
                    <a:pt x="49565" y="3657968"/>
                  </a:lnTo>
                  <a:lnTo>
                    <a:pt x="49618" y="3658565"/>
                  </a:lnTo>
                  <a:lnTo>
                    <a:pt x="50644" y="3667518"/>
                  </a:lnTo>
                  <a:lnTo>
                    <a:pt x="50711" y="3668102"/>
                  </a:lnTo>
                  <a:lnTo>
                    <a:pt x="51960" y="3676980"/>
                  </a:lnTo>
                  <a:lnTo>
                    <a:pt x="52044" y="3677577"/>
                  </a:lnTo>
                  <a:lnTo>
                    <a:pt x="53510" y="3686378"/>
                  </a:lnTo>
                  <a:lnTo>
                    <a:pt x="53606" y="3686962"/>
                  </a:lnTo>
                  <a:lnTo>
                    <a:pt x="55161" y="3695039"/>
                  </a:lnTo>
                  <a:lnTo>
                    <a:pt x="55285" y="3695687"/>
                  </a:lnTo>
                  <a:lnTo>
                    <a:pt x="55397" y="3696271"/>
                  </a:lnTo>
                  <a:lnTo>
                    <a:pt x="57292" y="3704920"/>
                  </a:lnTo>
                  <a:lnTo>
                    <a:pt x="57416" y="3705491"/>
                  </a:lnTo>
                  <a:lnTo>
                    <a:pt x="59512" y="3714064"/>
                  </a:lnTo>
                  <a:lnTo>
                    <a:pt x="61760" y="3722408"/>
                  </a:lnTo>
                  <a:lnTo>
                    <a:pt x="15786" y="3734841"/>
                  </a:lnTo>
                  <a:close/>
                </a:path>
                <a:path w="4570095" h="4046854">
                  <a:moveTo>
                    <a:pt x="47625" y="3095523"/>
                  </a:moveTo>
                  <a:lnTo>
                    <a:pt x="0" y="3095523"/>
                  </a:lnTo>
                  <a:lnTo>
                    <a:pt x="0" y="2714523"/>
                  </a:lnTo>
                  <a:lnTo>
                    <a:pt x="47625" y="2714523"/>
                  </a:lnTo>
                  <a:lnTo>
                    <a:pt x="47625" y="3095523"/>
                  </a:lnTo>
                  <a:close/>
                </a:path>
                <a:path w="4570095" h="4046854">
                  <a:moveTo>
                    <a:pt x="47625" y="2571648"/>
                  </a:moveTo>
                  <a:lnTo>
                    <a:pt x="0" y="2571648"/>
                  </a:lnTo>
                  <a:lnTo>
                    <a:pt x="0" y="2190648"/>
                  </a:lnTo>
                  <a:lnTo>
                    <a:pt x="47625" y="2190648"/>
                  </a:lnTo>
                  <a:lnTo>
                    <a:pt x="47625" y="2571648"/>
                  </a:lnTo>
                  <a:close/>
                </a:path>
                <a:path w="4570095" h="4046854">
                  <a:moveTo>
                    <a:pt x="47625" y="2047773"/>
                  </a:moveTo>
                  <a:lnTo>
                    <a:pt x="0" y="2047773"/>
                  </a:lnTo>
                  <a:lnTo>
                    <a:pt x="0" y="1666773"/>
                  </a:lnTo>
                  <a:lnTo>
                    <a:pt x="47625" y="1666773"/>
                  </a:lnTo>
                  <a:lnTo>
                    <a:pt x="47625" y="2047773"/>
                  </a:lnTo>
                  <a:close/>
                </a:path>
                <a:path w="4570095" h="4046854">
                  <a:moveTo>
                    <a:pt x="47625" y="1523898"/>
                  </a:moveTo>
                  <a:lnTo>
                    <a:pt x="0" y="1523898"/>
                  </a:lnTo>
                  <a:lnTo>
                    <a:pt x="0" y="1142898"/>
                  </a:lnTo>
                  <a:lnTo>
                    <a:pt x="47625" y="1142898"/>
                  </a:lnTo>
                  <a:lnTo>
                    <a:pt x="47625" y="1523898"/>
                  </a:lnTo>
                  <a:close/>
                </a:path>
                <a:path w="4570095" h="4046854">
                  <a:moveTo>
                    <a:pt x="47625" y="1000023"/>
                  </a:moveTo>
                  <a:lnTo>
                    <a:pt x="0" y="1000023"/>
                  </a:lnTo>
                  <a:lnTo>
                    <a:pt x="0" y="619023"/>
                  </a:lnTo>
                  <a:lnTo>
                    <a:pt x="47625" y="619023"/>
                  </a:lnTo>
                  <a:lnTo>
                    <a:pt x="47625" y="1000023"/>
                  </a:lnTo>
                  <a:close/>
                </a:path>
                <a:path w="4570095" h="4046854">
                  <a:moveTo>
                    <a:pt x="47625" y="476148"/>
                  </a:moveTo>
                  <a:lnTo>
                    <a:pt x="0" y="476148"/>
                  </a:lnTo>
                  <a:lnTo>
                    <a:pt x="120" y="417944"/>
                  </a:lnTo>
                  <a:lnTo>
                    <a:pt x="139" y="416433"/>
                  </a:lnTo>
                  <a:lnTo>
                    <a:pt x="459" y="408082"/>
                  </a:lnTo>
                  <a:lnTo>
                    <a:pt x="558" y="405485"/>
                  </a:lnTo>
                  <a:lnTo>
                    <a:pt x="4927" y="362394"/>
                  </a:lnTo>
                  <a:lnTo>
                    <a:pt x="13462" y="320649"/>
                  </a:lnTo>
                  <a:lnTo>
                    <a:pt x="25946" y="280479"/>
                  </a:lnTo>
                  <a:lnTo>
                    <a:pt x="42164" y="242125"/>
                  </a:lnTo>
                  <a:lnTo>
                    <a:pt x="61899" y="205790"/>
                  </a:lnTo>
                  <a:lnTo>
                    <a:pt x="84924" y="171691"/>
                  </a:lnTo>
                  <a:lnTo>
                    <a:pt x="111048" y="140042"/>
                  </a:lnTo>
                  <a:lnTo>
                    <a:pt x="136817" y="114058"/>
                  </a:lnTo>
                  <a:lnTo>
                    <a:pt x="169265" y="148907"/>
                  </a:lnTo>
                  <a:lnTo>
                    <a:pt x="165188" y="152704"/>
                  </a:lnTo>
                  <a:lnTo>
                    <a:pt x="158673" y="159080"/>
                  </a:lnTo>
                  <a:lnTo>
                    <a:pt x="128447" y="193192"/>
                  </a:lnTo>
                  <a:lnTo>
                    <a:pt x="102575" y="230553"/>
                  </a:lnTo>
                  <a:lnTo>
                    <a:pt x="81158" y="271159"/>
                  </a:lnTo>
                  <a:lnTo>
                    <a:pt x="64604" y="314782"/>
                  </a:lnTo>
                  <a:lnTo>
                    <a:pt x="53616" y="359905"/>
                  </a:lnTo>
                  <a:lnTo>
                    <a:pt x="50718" y="378752"/>
                  </a:lnTo>
                  <a:lnTo>
                    <a:pt x="50634" y="379349"/>
                  </a:lnTo>
                  <a:lnTo>
                    <a:pt x="49623" y="388289"/>
                  </a:lnTo>
                  <a:lnTo>
                    <a:pt x="49555" y="388886"/>
                  </a:lnTo>
                  <a:lnTo>
                    <a:pt x="48759" y="397903"/>
                  </a:lnTo>
                  <a:lnTo>
                    <a:pt x="48704" y="398513"/>
                  </a:lnTo>
                  <a:lnTo>
                    <a:pt x="48145" y="407593"/>
                  </a:lnTo>
                  <a:lnTo>
                    <a:pt x="48112" y="408082"/>
                  </a:lnTo>
                  <a:lnTo>
                    <a:pt x="47796" y="416433"/>
                  </a:lnTo>
                  <a:lnTo>
                    <a:pt x="47739" y="417944"/>
                  </a:lnTo>
                  <a:lnTo>
                    <a:pt x="47625" y="476148"/>
                  </a:lnTo>
                  <a:close/>
                </a:path>
                <a:path w="4570095" h="4046854">
                  <a:moveTo>
                    <a:pt x="281597" y="76657"/>
                  </a:moveTo>
                  <a:lnTo>
                    <a:pt x="263575" y="32575"/>
                  </a:lnTo>
                  <a:lnTo>
                    <a:pt x="270713" y="29654"/>
                  </a:lnTo>
                  <a:lnTo>
                    <a:pt x="280479" y="25946"/>
                  </a:lnTo>
                  <a:lnTo>
                    <a:pt x="320649" y="13462"/>
                  </a:lnTo>
                  <a:lnTo>
                    <a:pt x="362381" y="4927"/>
                  </a:lnTo>
                  <a:lnTo>
                    <a:pt x="405472" y="558"/>
                  </a:lnTo>
                  <a:lnTo>
                    <a:pt x="427304" y="0"/>
                  </a:lnTo>
                  <a:lnTo>
                    <a:pt x="649516" y="0"/>
                  </a:lnTo>
                  <a:lnTo>
                    <a:pt x="649516" y="47625"/>
                  </a:lnTo>
                  <a:lnTo>
                    <a:pt x="420952" y="47625"/>
                  </a:lnTo>
                  <a:lnTo>
                    <a:pt x="408249" y="48107"/>
                  </a:lnTo>
                  <a:lnTo>
                    <a:pt x="369918" y="51955"/>
                  </a:lnTo>
                  <a:lnTo>
                    <a:pt x="332219" y="59651"/>
                  </a:lnTo>
                  <a:lnTo>
                    <a:pt x="288582" y="73811"/>
                  </a:lnTo>
                  <a:lnTo>
                    <a:pt x="281597" y="76657"/>
                  </a:lnTo>
                  <a:close/>
                </a:path>
                <a:path w="4570095" h="4046854">
                  <a:moveTo>
                    <a:pt x="1173391" y="47625"/>
                  </a:moveTo>
                  <a:lnTo>
                    <a:pt x="792391" y="47625"/>
                  </a:lnTo>
                  <a:lnTo>
                    <a:pt x="792391" y="0"/>
                  </a:lnTo>
                  <a:lnTo>
                    <a:pt x="1173391" y="0"/>
                  </a:lnTo>
                  <a:lnTo>
                    <a:pt x="1173391" y="47625"/>
                  </a:lnTo>
                  <a:close/>
                </a:path>
                <a:path w="4570095" h="4046854">
                  <a:moveTo>
                    <a:pt x="1697266" y="47625"/>
                  </a:moveTo>
                  <a:lnTo>
                    <a:pt x="1316266" y="47625"/>
                  </a:lnTo>
                  <a:lnTo>
                    <a:pt x="1316266" y="0"/>
                  </a:lnTo>
                  <a:lnTo>
                    <a:pt x="1697266" y="0"/>
                  </a:lnTo>
                  <a:lnTo>
                    <a:pt x="1697266" y="47625"/>
                  </a:lnTo>
                  <a:close/>
                </a:path>
                <a:path w="4570095" h="4046854">
                  <a:moveTo>
                    <a:pt x="2221141" y="47625"/>
                  </a:moveTo>
                  <a:lnTo>
                    <a:pt x="1840141" y="47625"/>
                  </a:lnTo>
                  <a:lnTo>
                    <a:pt x="1840141" y="0"/>
                  </a:lnTo>
                  <a:lnTo>
                    <a:pt x="2221141" y="0"/>
                  </a:lnTo>
                  <a:lnTo>
                    <a:pt x="2221141" y="47625"/>
                  </a:lnTo>
                  <a:close/>
                </a:path>
                <a:path w="4570095" h="4046854">
                  <a:moveTo>
                    <a:pt x="2745016" y="47625"/>
                  </a:moveTo>
                  <a:lnTo>
                    <a:pt x="2364016" y="47625"/>
                  </a:lnTo>
                  <a:lnTo>
                    <a:pt x="2364016" y="0"/>
                  </a:lnTo>
                  <a:lnTo>
                    <a:pt x="2745016" y="0"/>
                  </a:lnTo>
                  <a:lnTo>
                    <a:pt x="2745016" y="47625"/>
                  </a:lnTo>
                  <a:close/>
                </a:path>
                <a:path w="4570095" h="4046854">
                  <a:moveTo>
                    <a:pt x="3268891" y="47625"/>
                  </a:moveTo>
                  <a:lnTo>
                    <a:pt x="2887891" y="47625"/>
                  </a:lnTo>
                  <a:lnTo>
                    <a:pt x="2887891" y="0"/>
                  </a:lnTo>
                  <a:lnTo>
                    <a:pt x="3268891" y="0"/>
                  </a:lnTo>
                  <a:lnTo>
                    <a:pt x="3268891" y="47625"/>
                  </a:lnTo>
                  <a:close/>
                </a:path>
                <a:path w="4570095" h="4046854">
                  <a:moveTo>
                    <a:pt x="3792766" y="47625"/>
                  </a:moveTo>
                  <a:lnTo>
                    <a:pt x="3411766" y="47625"/>
                  </a:lnTo>
                  <a:lnTo>
                    <a:pt x="3411766" y="0"/>
                  </a:lnTo>
                  <a:lnTo>
                    <a:pt x="3792766" y="0"/>
                  </a:lnTo>
                  <a:lnTo>
                    <a:pt x="3792766" y="47625"/>
                  </a:lnTo>
                  <a:close/>
                </a:path>
                <a:path w="4570095" h="4046854">
                  <a:moveTo>
                    <a:pt x="4301236" y="82245"/>
                  </a:moveTo>
                  <a:lnTo>
                    <a:pt x="4264161" y="67487"/>
                  </a:lnTo>
                  <a:lnTo>
                    <a:pt x="4218851" y="55283"/>
                  </a:lnTo>
                  <a:lnTo>
                    <a:pt x="4181086" y="49555"/>
                  </a:lnTo>
                  <a:lnTo>
                    <a:pt x="4149145" y="47625"/>
                  </a:lnTo>
                  <a:lnTo>
                    <a:pt x="3935641" y="47625"/>
                  </a:lnTo>
                  <a:lnTo>
                    <a:pt x="3935641" y="0"/>
                  </a:lnTo>
                  <a:lnTo>
                    <a:pt x="4142790" y="0"/>
                  </a:lnTo>
                  <a:lnTo>
                    <a:pt x="4153662" y="139"/>
                  </a:lnTo>
                  <a:lnTo>
                    <a:pt x="4197045" y="3429"/>
                  </a:lnTo>
                  <a:lnTo>
                    <a:pt x="4239158" y="10947"/>
                  </a:lnTo>
                  <a:lnTo>
                    <a:pt x="4279734" y="22466"/>
                  </a:lnTo>
                  <a:lnTo>
                    <a:pt x="4318558" y="37769"/>
                  </a:lnTo>
                  <a:lnTo>
                    <a:pt x="4321390" y="39090"/>
                  </a:lnTo>
                  <a:lnTo>
                    <a:pt x="4301236" y="82245"/>
                  </a:lnTo>
                  <a:close/>
                </a:path>
                <a:path w="4570095" h="4046854">
                  <a:moveTo>
                    <a:pt x="4570095" y="491223"/>
                  </a:moveTo>
                  <a:lnTo>
                    <a:pt x="4522470" y="491223"/>
                  </a:lnTo>
                  <a:lnTo>
                    <a:pt x="4522355" y="417944"/>
                  </a:lnTo>
                  <a:lnTo>
                    <a:pt x="4521982" y="408082"/>
                  </a:lnTo>
                  <a:lnTo>
                    <a:pt x="4518139" y="369874"/>
                  </a:lnTo>
                  <a:lnTo>
                    <a:pt x="4508144" y="323748"/>
                  </a:lnTo>
                  <a:lnTo>
                    <a:pt x="4492739" y="279882"/>
                  </a:lnTo>
                  <a:lnTo>
                    <a:pt x="4472305" y="238658"/>
                  </a:lnTo>
                  <a:lnTo>
                    <a:pt x="4446846" y="199986"/>
                  </a:lnTo>
                  <a:lnTo>
                    <a:pt x="4417705" y="165524"/>
                  </a:lnTo>
                  <a:lnTo>
                    <a:pt x="4411218" y="158877"/>
                  </a:lnTo>
                  <a:lnTo>
                    <a:pt x="4444568" y="124879"/>
                  </a:lnTo>
                  <a:lnTo>
                    <a:pt x="4472482" y="155549"/>
                  </a:lnTo>
                  <a:lnTo>
                    <a:pt x="4497082" y="188442"/>
                  </a:lnTo>
                  <a:lnTo>
                    <a:pt x="4518494" y="223697"/>
                  </a:lnTo>
                  <a:lnTo>
                    <a:pt x="4536490" y="261061"/>
                  </a:lnTo>
                  <a:lnTo>
                    <a:pt x="4550879" y="300355"/>
                  </a:lnTo>
                  <a:lnTo>
                    <a:pt x="4561408" y="341337"/>
                  </a:lnTo>
                  <a:lnTo>
                    <a:pt x="4567885" y="383781"/>
                  </a:lnTo>
                  <a:lnTo>
                    <a:pt x="4569974" y="417944"/>
                  </a:lnTo>
                  <a:lnTo>
                    <a:pt x="4570095" y="491223"/>
                  </a:lnTo>
                  <a:close/>
                </a:path>
                <a:path w="4570095" h="4046854">
                  <a:moveTo>
                    <a:pt x="4570095" y="1015098"/>
                  </a:moveTo>
                  <a:lnTo>
                    <a:pt x="4522470" y="1015098"/>
                  </a:lnTo>
                  <a:lnTo>
                    <a:pt x="4522470" y="634098"/>
                  </a:lnTo>
                  <a:lnTo>
                    <a:pt x="4570095" y="634098"/>
                  </a:lnTo>
                  <a:lnTo>
                    <a:pt x="4570095" y="1015098"/>
                  </a:lnTo>
                  <a:close/>
                </a:path>
                <a:path w="4570095" h="4046854">
                  <a:moveTo>
                    <a:pt x="4570095" y="1538973"/>
                  </a:moveTo>
                  <a:lnTo>
                    <a:pt x="4522470" y="1538973"/>
                  </a:lnTo>
                  <a:lnTo>
                    <a:pt x="4522470" y="1157973"/>
                  </a:lnTo>
                  <a:lnTo>
                    <a:pt x="4570095" y="1157973"/>
                  </a:lnTo>
                  <a:lnTo>
                    <a:pt x="4570095" y="1538973"/>
                  </a:lnTo>
                  <a:close/>
                </a:path>
                <a:path w="4570095" h="4046854">
                  <a:moveTo>
                    <a:pt x="4570095" y="2062848"/>
                  </a:moveTo>
                  <a:lnTo>
                    <a:pt x="4522470" y="2062848"/>
                  </a:lnTo>
                  <a:lnTo>
                    <a:pt x="4522470" y="1681848"/>
                  </a:lnTo>
                  <a:lnTo>
                    <a:pt x="4570095" y="1681848"/>
                  </a:lnTo>
                  <a:lnTo>
                    <a:pt x="4570095" y="2062848"/>
                  </a:lnTo>
                  <a:close/>
                </a:path>
                <a:path w="4570095" h="4046854">
                  <a:moveTo>
                    <a:pt x="4570095" y="2586723"/>
                  </a:moveTo>
                  <a:lnTo>
                    <a:pt x="4522470" y="2586723"/>
                  </a:lnTo>
                  <a:lnTo>
                    <a:pt x="4522470" y="2205723"/>
                  </a:lnTo>
                  <a:lnTo>
                    <a:pt x="4570095" y="2205723"/>
                  </a:lnTo>
                  <a:lnTo>
                    <a:pt x="4570095" y="2586723"/>
                  </a:lnTo>
                  <a:close/>
                </a:path>
                <a:path w="4570095" h="4046854">
                  <a:moveTo>
                    <a:pt x="4570095" y="3110598"/>
                  </a:moveTo>
                  <a:lnTo>
                    <a:pt x="4522470" y="3110598"/>
                  </a:lnTo>
                  <a:lnTo>
                    <a:pt x="4522470" y="2729598"/>
                  </a:lnTo>
                  <a:lnTo>
                    <a:pt x="4570095" y="2729598"/>
                  </a:lnTo>
                  <a:lnTo>
                    <a:pt x="4570095" y="3110598"/>
                  </a:lnTo>
                  <a:close/>
                </a:path>
                <a:path w="4570095" h="4046854">
                  <a:moveTo>
                    <a:pt x="4569764" y="3635375"/>
                  </a:moveTo>
                  <a:lnTo>
                    <a:pt x="4522177" y="3633571"/>
                  </a:lnTo>
                  <a:lnTo>
                    <a:pt x="4522298" y="3630422"/>
                  </a:lnTo>
                  <a:lnTo>
                    <a:pt x="4522343" y="3629520"/>
                  </a:lnTo>
                  <a:lnTo>
                    <a:pt x="4522470" y="3253473"/>
                  </a:lnTo>
                  <a:lnTo>
                    <a:pt x="4570095" y="3253473"/>
                  </a:lnTo>
                  <a:lnTo>
                    <a:pt x="4569974" y="3628923"/>
                  </a:lnTo>
                  <a:lnTo>
                    <a:pt x="4569955" y="3630422"/>
                  </a:lnTo>
                  <a:lnTo>
                    <a:pt x="4569834" y="3633571"/>
                  </a:lnTo>
                  <a:lnTo>
                    <a:pt x="4569764" y="3635375"/>
                  </a:lnTo>
                  <a:close/>
                </a:path>
                <a:path w="4570095" h="4046854">
                  <a:moveTo>
                    <a:pt x="4242574" y="4035082"/>
                  </a:moveTo>
                  <a:lnTo>
                    <a:pt x="4231284" y="3988816"/>
                  </a:lnTo>
                  <a:lnTo>
                    <a:pt x="4237855" y="3987203"/>
                  </a:lnTo>
                  <a:lnTo>
                    <a:pt x="4246346" y="3984904"/>
                  </a:lnTo>
                  <a:lnTo>
                    <a:pt x="4290212" y="3969512"/>
                  </a:lnTo>
                  <a:lnTo>
                    <a:pt x="4331509" y="3949023"/>
                  </a:lnTo>
                  <a:lnTo>
                    <a:pt x="4370098" y="3923614"/>
                  </a:lnTo>
                  <a:lnTo>
                    <a:pt x="4404574" y="3894474"/>
                  </a:lnTo>
                  <a:lnTo>
                    <a:pt x="4435912" y="3860787"/>
                  </a:lnTo>
                  <a:lnTo>
                    <a:pt x="4457309" y="3832186"/>
                  </a:lnTo>
                  <a:lnTo>
                    <a:pt x="4457458" y="3831996"/>
                  </a:lnTo>
                  <a:lnTo>
                    <a:pt x="4480826" y="3792514"/>
                  </a:lnTo>
                  <a:lnTo>
                    <a:pt x="4493806" y="3764356"/>
                  </a:lnTo>
                  <a:lnTo>
                    <a:pt x="4537900" y="3782364"/>
                  </a:lnTo>
                  <a:lnTo>
                    <a:pt x="4518494" y="3823169"/>
                  </a:lnTo>
                  <a:lnTo>
                    <a:pt x="4497082" y="3858412"/>
                  </a:lnTo>
                  <a:lnTo>
                    <a:pt x="4472482" y="3891318"/>
                  </a:lnTo>
                  <a:lnTo>
                    <a:pt x="4444898" y="3921658"/>
                  </a:lnTo>
                  <a:lnTo>
                    <a:pt x="4414545" y="3949242"/>
                  </a:lnTo>
                  <a:lnTo>
                    <a:pt x="4381652" y="3973842"/>
                  </a:lnTo>
                  <a:lnTo>
                    <a:pt x="4346409" y="3995254"/>
                  </a:lnTo>
                  <a:lnTo>
                    <a:pt x="4309033" y="4013263"/>
                  </a:lnTo>
                  <a:lnTo>
                    <a:pt x="4269740" y="4027639"/>
                  </a:lnTo>
                  <a:lnTo>
                    <a:pt x="4249445" y="4033405"/>
                  </a:lnTo>
                  <a:lnTo>
                    <a:pt x="4242574" y="4035082"/>
                  </a:lnTo>
                  <a:close/>
                </a:path>
                <a:path w="4570095" h="4046854">
                  <a:moveTo>
                    <a:pt x="4094924" y="4046855"/>
                  </a:moveTo>
                  <a:lnTo>
                    <a:pt x="3713924" y="4046855"/>
                  </a:lnTo>
                  <a:lnTo>
                    <a:pt x="3713924" y="3999230"/>
                  </a:lnTo>
                  <a:lnTo>
                    <a:pt x="4094924" y="3999230"/>
                  </a:lnTo>
                  <a:lnTo>
                    <a:pt x="4094924" y="4046855"/>
                  </a:lnTo>
                  <a:close/>
                </a:path>
                <a:path w="4570095" h="4046854">
                  <a:moveTo>
                    <a:pt x="3571049" y="4046855"/>
                  </a:moveTo>
                  <a:lnTo>
                    <a:pt x="3190049" y="4046855"/>
                  </a:lnTo>
                  <a:lnTo>
                    <a:pt x="3190049" y="3999230"/>
                  </a:lnTo>
                  <a:lnTo>
                    <a:pt x="3571049" y="3999230"/>
                  </a:lnTo>
                  <a:lnTo>
                    <a:pt x="3571049" y="4046855"/>
                  </a:lnTo>
                  <a:close/>
                </a:path>
                <a:path w="4570095" h="4046854">
                  <a:moveTo>
                    <a:pt x="3047174" y="4046855"/>
                  </a:moveTo>
                  <a:lnTo>
                    <a:pt x="2666174" y="4046855"/>
                  </a:lnTo>
                  <a:lnTo>
                    <a:pt x="2666174" y="3999230"/>
                  </a:lnTo>
                  <a:lnTo>
                    <a:pt x="3047174" y="3999230"/>
                  </a:lnTo>
                  <a:lnTo>
                    <a:pt x="3047174" y="4046855"/>
                  </a:lnTo>
                  <a:close/>
                </a:path>
                <a:path w="4570095" h="4046854">
                  <a:moveTo>
                    <a:pt x="2523299" y="4046855"/>
                  </a:moveTo>
                  <a:lnTo>
                    <a:pt x="2142299" y="4046855"/>
                  </a:lnTo>
                  <a:lnTo>
                    <a:pt x="2142299" y="3999230"/>
                  </a:lnTo>
                  <a:lnTo>
                    <a:pt x="2523299" y="3999230"/>
                  </a:lnTo>
                  <a:lnTo>
                    <a:pt x="2523299" y="4046855"/>
                  </a:lnTo>
                  <a:close/>
                </a:path>
                <a:path w="4570095" h="4046854">
                  <a:moveTo>
                    <a:pt x="1999424" y="4046855"/>
                  </a:moveTo>
                  <a:lnTo>
                    <a:pt x="1618424" y="4046855"/>
                  </a:lnTo>
                  <a:lnTo>
                    <a:pt x="1618424" y="3999230"/>
                  </a:lnTo>
                  <a:lnTo>
                    <a:pt x="1999424" y="3999230"/>
                  </a:lnTo>
                  <a:lnTo>
                    <a:pt x="1999424" y="4046855"/>
                  </a:lnTo>
                  <a:close/>
                </a:path>
                <a:path w="4570095" h="4046854">
                  <a:moveTo>
                    <a:pt x="1475549" y="4046855"/>
                  </a:moveTo>
                  <a:lnTo>
                    <a:pt x="1094549" y="4046855"/>
                  </a:lnTo>
                  <a:lnTo>
                    <a:pt x="1094549" y="3999230"/>
                  </a:lnTo>
                  <a:lnTo>
                    <a:pt x="1475549" y="3999230"/>
                  </a:lnTo>
                  <a:lnTo>
                    <a:pt x="1475549" y="4046855"/>
                  </a:lnTo>
                  <a:close/>
                </a:path>
                <a:path w="4570095" h="4046854">
                  <a:moveTo>
                    <a:pt x="951674" y="4046855"/>
                  </a:moveTo>
                  <a:lnTo>
                    <a:pt x="570674" y="4046855"/>
                  </a:lnTo>
                  <a:lnTo>
                    <a:pt x="570674" y="3999230"/>
                  </a:lnTo>
                  <a:lnTo>
                    <a:pt x="951674" y="3999230"/>
                  </a:lnTo>
                  <a:lnTo>
                    <a:pt x="951674" y="4046855"/>
                  </a:lnTo>
                  <a:close/>
                </a:path>
                <a:path w="4570095" h="4046854">
                  <a:moveTo>
                    <a:pt x="427799" y="4046855"/>
                  </a:moveTo>
                  <a:lnTo>
                    <a:pt x="383781" y="4044657"/>
                  </a:lnTo>
                  <a:lnTo>
                    <a:pt x="341337" y="4038180"/>
                  </a:lnTo>
                  <a:lnTo>
                    <a:pt x="300354" y="4027639"/>
                  </a:lnTo>
                  <a:lnTo>
                    <a:pt x="261061" y="4013263"/>
                  </a:lnTo>
                  <a:lnTo>
                    <a:pt x="223685" y="3995254"/>
                  </a:lnTo>
                  <a:lnTo>
                    <a:pt x="188442" y="3973842"/>
                  </a:lnTo>
                  <a:lnTo>
                    <a:pt x="155536" y="3949242"/>
                  </a:lnTo>
                  <a:lnTo>
                    <a:pt x="125196" y="3921658"/>
                  </a:lnTo>
                  <a:lnTo>
                    <a:pt x="97612" y="3891318"/>
                  </a:lnTo>
                  <a:lnTo>
                    <a:pt x="81546" y="3870540"/>
                  </a:lnTo>
                  <a:lnTo>
                    <a:pt x="120027" y="3842473"/>
                  </a:lnTo>
                  <a:lnTo>
                    <a:pt x="123240" y="3846880"/>
                  </a:lnTo>
                  <a:lnTo>
                    <a:pt x="128745" y="3854047"/>
                  </a:lnTo>
                  <a:lnTo>
                    <a:pt x="159067" y="3888181"/>
                  </a:lnTo>
                  <a:lnTo>
                    <a:pt x="193061" y="3918305"/>
                  </a:lnTo>
                  <a:lnTo>
                    <a:pt x="230759" y="3944404"/>
                  </a:lnTo>
                  <a:lnTo>
                    <a:pt x="270895" y="3965575"/>
                  </a:lnTo>
                  <a:lnTo>
                    <a:pt x="314234" y="3982072"/>
                  </a:lnTo>
                  <a:lnTo>
                    <a:pt x="359957" y="3993248"/>
                  </a:lnTo>
                  <a:lnTo>
                    <a:pt x="388441" y="3997248"/>
                  </a:lnTo>
                  <a:lnTo>
                    <a:pt x="388289" y="3997248"/>
                  </a:lnTo>
                  <a:lnTo>
                    <a:pt x="397925" y="3998099"/>
                  </a:lnTo>
                  <a:lnTo>
                    <a:pt x="407597" y="3998722"/>
                  </a:lnTo>
                  <a:lnTo>
                    <a:pt x="417610" y="3999103"/>
                  </a:lnTo>
                  <a:lnTo>
                    <a:pt x="427799" y="3999103"/>
                  </a:lnTo>
                  <a:lnTo>
                    <a:pt x="427799" y="4046855"/>
                  </a:lnTo>
                  <a:close/>
                </a:path>
              </a:pathLst>
            </a:custGeom>
            <a:solidFill>
              <a:srgbClr val="EE9D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7235952" y="2511551"/>
              <a:ext cx="445134" cy="466725"/>
            </a:xfrm>
            <a:custGeom>
              <a:avLst/>
              <a:gdLst/>
              <a:ahLst/>
              <a:cxnLst/>
              <a:rect l="l" t="t" r="r" b="b"/>
              <a:pathLst>
                <a:path w="445134" h="466725">
                  <a:moveTo>
                    <a:pt x="336803" y="466344"/>
                  </a:moveTo>
                  <a:lnTo>
                    <a:pt x="211836" y="350520"/>
                  </a:lnTo>
                  <a:lnTo>
                    <a:pt x="269748" y="350520"/>
                  </a:lnTo>
                  <a:lnTo>
                    <a:pt x="258323" y="291760"/>
                  </a:lnTo>
                  <a:lnTo>
                    <a:pt x="242529" y="236754"/>
                  </a:lnTo>
                  <a:lnTo>
                    <a:pt x="222707" y="186067"/>
                  </a:lnTo>
                  <a:lnTo>
                    <a:pt x="199202" y="140270"/>
                  </a:lnTo>
                  <a:lnTo>
                    <a:pt x="172354" y="99931"/>
                  </a:lnTo>
                  <a:lnTo>
                    <a:pt x="142509" y="65618"/>
                  </a:lnTo>
                  <a:lnTo>
                    <a:pt x="110008" y="37900"/>
                  </a:lnTo>
                  <a:lnTo>
                    <a:pt x="75194" y="17345"/>
                  </a:lnTo>
                  <a:lnTo>
                    <a:pt x="38410" y="4522"/>
                  </a:lnTo>
                  <a:lnTo>
                    <a:pt x="0" y="0"/>
                  </a:lnTo>
                  <a:lnTo>
                    <a:pt x="117348" y="0"/>
                  </a:lnTo>
                  <a:lnTo>
                    <a:pt x="155553" y="4461"/>
                  </a:lnTo>
                  <a:lnTo>
                    <a:pt x="192177" y="17229"/>
                  </a:lnTo>
                  <a:lnTo>
                    <a:pt x="226878" y="37727"/>
                  </a:lnTo>
                  <a:lnTo>
                    <a:pt x="259312" y="65374"/>
                  </a:lnTo>
                  <a:lnTo>
                    <a:pt x="289136" y="99593"/>
                  </a:lnTo>
                  <a:lnTo>
                    <a:pt x="316006" y="139804"/>
                  </a:lnTo>
                  <a:lnTo>
                    <a:pt x="339581" y="185429"/>
                  </a:lnTo>
                  <a:lnTo>
                    <a:pt x="359516" y="235888"/>
                  </a:lnTo>
                  <a:lnTo>
                    <a:pt x="375469" y="290603"/>
                  </a:lnTo>
                  <a:lnTo>
                    <a:pt x="387096" y="348996"/>
                  </a:lnTo>
                  <a:lnTo>
                    <a:pt x="445007" y="350520"/>
                  </a:lnTo>
                  <a:lnTo>
                    <a:pt x="336803" y="4663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55536" y="2508503"/>
              <a:ext cx="342900" cy="472439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51929" y="2505697"/>
              <a:ext cx="743546" cy="480060"/>
            </a:xfrm>
            <a:prstGeom prst="rect">
              <a:avLst/>
            </a:prstGeom>
          </p:spPr>
        </p:pic>
        <p:sp>
          <p:nvSpPr>
            <p:cNvPr id="33" name="object 33" descr=""/>
            <p:cNvSpPr/>
            <p:nvPr/>
          </p:nvSpPr>
          <p:spPr>
            <a:xfrm>
              <a:off x="8177784" y="3319272"/>
              <a:ext cx="1245235" cy="248920"/>
            </a:xfrm>
            <a:custGeom>
              <a:avLst/>
              <a:gdLst/>
              <a:ahLst/>
              <a:cxnLst/>
              <a:rect l="l" t="t" r="r" b="b"/>
              <a:pathLst>
                <a:path w="1245234" h="248920">
                  <a:moveTo>
                    <a:pt x="1121664" y="248412"/>
                  </a:moveTo>
                  <a:lnTo>
                    <a:pt x="1121664" y="185927"/>
                  </a:lnTo>
                  <a:lnTo>
                    <a:pt x="0" y="185927"/>
                  </a:lnTo>
                  <a:lnTo>
                    <a:pt x="0" y="62483"/>
                  </a:lnTo>
                  <a:lnTo>
                    <a:pt x="1121664" y="62483"/>
                  </a:lnTo>
                  <a:lnTo>
                    <a:pt x="1121664" y="0"/>
                  </a:lnTo>
                  <a:lnTo>
                    <a:pt x="1245108" y="124967"/>
                  </a:lnTo>
                  <a:lnTo>
                    <a:pt x="1121664" y="248412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8171180" y="3304324"/>
              <a:ext cx="1261745" cy="278765"/>
            </a:xfrm>
            <a:custGeom>
              <a:avLst/>
              <a:gdLst/>
              <a:ahLst/>
              <a:cxnLst/>
              <a:rect l="l" t="t" r="r" b="b"/>
              <a:pathLst>
                <a:path w="1261745" h="278764">
                  <a:moveTo>
                    <a:pt x="1122045" y="77241"/>
                  </a:moveTo>
                  <a:lnTo>
                    <a:pt x="1122045" y="0"/>
                  </a:lnTo>
                  <a:lnTo>
                    <a:pt x="1137373" y="15328"/>
                  </a:lnTo>
                  <a:lnTo>
                    <a:pt x="1134745" y="15328"/>
                  </a:lnTo>
                  <a:lnTo>
                    <a:pt x="1123899" y="19824"/>
                  </a:lnTo>
                  <a:lnTo>
                    <a:pt x="1134745" y="30670"/>
                  </a:lnTo>
                  <a:lnTo>
                    <a:pt x="1134745" y="70891"/>
                  </a:lnTo>
                  <a:lnTo>
                    <a:pt x="1128395" y="70891"/>
                  </a:lnTo>
                  <a:lnTo>
                    <a:pt x="1122045" y="77241"/>
                  </a:lnTo>
                  <a:close/>
                </a:path>
                <a:path w="1261745" h="278764">
                  <a:moveTo>
                    <a:pt x="1134745" y="30670"/>
                  </a:moveTo>
                  <a:lnTo>
                    <a:pt x="1123899" y="19824"/>
                  </a:lnTo>
                  <a:lnTo>
                    <a:pt x="1134745" y="15328"/>
                  </a:lnTo>
                  <a:lnTo>
                    <a:pt x="1134745" y="30670"/>
                  </a:lnTo>
                  <a:close/>
                </a:path>
                <a:path w="1261745" h="278764">
                  <a:moveTo>
                    <a:pt x="1243241" y="139153"/>
                  </a:moveTo>
                  <a:lnTo>
                    <a:pt x="1134745" y="30670"/>
                  </a:lnTo>
                  <a:lnTo>
                    <a:pt x="1134745" y="15328"/>
                  </a:lnTo>
                  <a:lnTo>
                    <a:pt x="1137373" y="15328"/>
                  </a:lnTo>
                  <a:lnTo>
                    <a:pt x="1256715" y="134670"/>
                  </a:lnTo>
                  <a:lnTo>
                    <a:pt x="1247724" y="134670"/>
                  </a:lnTo>
                  <a:lnTo>
                    <a:pt x="1243241" y="139153"/>
                  </a:lnTo>
                  <a:close/>
                </a:path>
                <a:path w="1261745" h="278764">
                  <a:moveTo>
                    <a:pt x="1122045" y="207416"/>
                  </a:moveTo>
                  <a:lnTo>
                    <a:pt x="0" y="207416"/>
                  </a:lnTo>
                  <a:lnTo>
                    <a:pt x="0" y="70891"/>
                  </a:lnTo>
                  <a:lnTo>
                    <a:pt x="1122045" y="70891"/>
                  </a:lnTo>
                  <a:lnTo>
                    <a:pt x="1122045" y="77241"/>
                  </a:lnTo>
                  <a:lnTo>
                    <a:pt x="12700" y="77241"/>
                  </a:lnTo>
                  <a:lnTo>
                    <a:pt x="6350" y="83591"/>
                  </a:lnTo>
                  <a:lnTo>
                    <a:pt x="12700" y="83591"/>
                  </a:lnTo>
                  <a:lnTo>
                    <a:pt x="12700" y="194716"/>
                  </a:lnTo>
                  <a:lnTo>
                    <a:pt x="6350" y="194716"/>
                  </a:lnTo>
                  <a:lnTo>
                    <a:pt x="12700" y="201066"/>
                  </a:lnTo>
                  <a:lnTo>
                    <a:pt x="1122045" y="201066"/>
                  </a:lnTo>
                  <a:lnTo>
                    <a:pt x="1122045" y="207416"/>
                  </a:lnTo>
                  <a:close/>
                </a:path>
                <a:path w="1261745" h="278764">
                  <a:moveTo>
                    <a:pt x="1134745" y="83591"/>
                  </a:moveTo>
                  <a:lnTo>
                    <a:pt x="12700" y="83591"/>
                  </a:lnTo>
                  <a:lnTo>
                    <a:pt x="12700" y="77241"/>
                  </a:lnTo>
                  <a:lnTo>
                    <a:pt x="1122045" y="77241"/>
                  </a:lnTo>
                  <a:lnTo>
                    <a:pt x="1128395" y="70891"/>
                  </a:lnTo>
                  <a:lnTo>
                    <a:pt x="1134745" y="70891"/>
                  </a:lnTo>
                  <a:lnTo>
                    <a:pt x="1134745" y="83591"/>
                  </a:lnTo>
                  <a:close/>
                </a:path>
                <a:path w="1261745" h="278764">
                  <a:moveTo>
                    <a:pt x="12700" y="83591"/>
                  </a:moveTo>
                  <a:lnTo>
                    <a:pt x="6350" y="83591"/>
                  </a:lnTo>
                  <a:lnTo>
                    <a:pt x="12700" y="77241"/>
                  </a:lnTo>
                  <a:lnTo>
                    <a:pt x="12700" y="83591"/>
                  </a:lnTo>
                  <a:close/>
                </a:path>
                <a:path w="1261745" h="278764">
                  <a:moveTo>
                    <a:pt x="1247724" y="143649"/>
                  </a:moveTo>
                  <a:lnTo>
                    <a:pt x="1243241" y="139153"/>
                  </a:lnTo>
                  <a:lnTo>
                    <a:pt x="1247724" y="134670"/>
                  </a:lnTo>
                  <a:lnTo>
                    <a:pt x="1247724" y="143649"/>
                  </a:lnTo>
                  <a:close/>
                </a:path>
                <a:path w="1261745" h="278764">
                  <a:moveTo>
                    <a:pt x="1256703" y="143649"/>
                  </a:moveTo>
                  <a:lnTo>
                    <a:pt x="1247724" y="143649"/>
                  </a:lnTo>
                  <a:lnTo>
                    <a:pt x="1247724" y="134670"/>
                  </a:lnTo>
                  <a:lnTo>
                    <a:pt x="1256715" y="134670"/>
                  </a:lnTo>
                  <a:lnTo>
                    <a:pt x="1261198" y="139153"/>
                  </a:lnTo>
                  <a:lnTo>
                    <a:pt x="1256703" y="143649"/>
                  </a:lnTo>
                  <a:close/>
                </a:path>
                <a:path w="1261745" h="278764">
                  <a:moveTo>
                    <a:pt x="1137373" y="262978"/>
                  </a:moveTo>
                  <a:lnTo>
                    <a:pt x="1134745" y="262978"/>
                  </a:lnTo>
                  <a:lnTo>
                    <a:pt x="1134745" y="247649"/>
                  </a:lnTo>
                  <a:lnTo>
                    <a:pt x="1243241" y="139153"/>
                  </a:lnTo>
                  <a:lnTo>
                    <a:pt x="1247724" y="143649"/>
                  </a:lnTo>
                  <a:lnTo>
                    <a:pt x="1256703" y="143649"/>
                  </a:lnTo>
                  <a:lnTo>
                    <a:pt x="1137373" y="262978"/>
                  </a:lnTo>
                  <a:close/>
                </a:path>
                <a:path w="1261745" h="278764">
                  <a:moveTo>
                    <a:pt x="12700" y="201066"/>
                  </a:moveTo>
                  <a:lnTo>
                    <a:pt x="6350" y="194716"/>
                  </a:lnTo>
                  <a:lnTo>
                    <a:pt x="12700" y="194716"/>
                  </a:lnTo>
                  <a:lnTo>
                    <a:pt x="12700" y="201066"/>
                  </a:lnTo>
                  <a:close/>
                </a:path>
                <a:path w="1261745" h="278764">
                  <a:moveTo>
                    <a:pt x="1134745" y="207416"/>
                  </a:moveTo>
                  <a:lnTo>
                    <a:pt x="1128395" y="207416"/>
                  </a:lnTo>
                  <a:lnTo>
                    <a:pt x="1122045" y="201066"/>
                  </a:lnTo>
                  <a:lnTo>
                    <a:pt x="12700" y="201066"/>
                  </a:lnTo>
                  <a:lnTo>
                    <a:pt x="12700" y="194716"/>
                  </a:lnTo>
                  <a:lnTo>
                    <a:pt x="1134745" y="194716"/>
                  </a:lnTo>
                  <a:lnTo>
                    <a:pt x="1134745" y="207416"/>
                  </a:lnTo>
                  <a:close/>
                </a:path>
                <a:path w="1261745" h="278764">
                  <a:moveTo>
                    <a:pt x="1122045" y="278307"/>
                  </a:moveTo>
                  <a:lnTo>
                    <a:pt x="1122045" y="201066"/>
                  </a:lnTo>
                  <a:lnTo>
                    <a:pt x="1128395" y="207416"/>
                  </a:lnTo>
                  <a:lnTo>
                    <a:pt x="1134745" y="207416"/>
                  </a:lnTo>
                  <a:lnTo>
                    <a:pt x="1134745" y="247649"/>
                  </a:lnTo>
                  <a:lnTo>
                    <a:pt x="1123899" y="258495"/>
                  </a:lnTo>
                  <a:lnTo>
                    <a:pt x="1134745" y="262978"/>
                  </a:lnTo>
                  <a:lnTo>
                    <a:pt x="1137373" y="262978"/>
                  </a:lnTo>
                  <a:lnTo>
                    <a:pt x="1122045" y="278307"/>
                  </a:lnTo>
                  <a:close/>
                </a:path>
                <a:path w="1261745" h="278764">
                  <a:moveTo>
                    <a:pt x="1134745" y="262978"/>
                  </a:moveTo>
                  <a:lnTo>
                    <a:pt x="1123899" y="258495"/>
                  </a:lnTo>
                  <a:lnTo>
                    <a:pt x="1134745" y="247649"/>
                  </a:lnTo>
                  <a:lnTo>
                    <a:pt x="1134745" y="262978"/>
                  </a:lnTo>
                  <a:close/>
                </a:path>
              </a:pathLst>
            </a:custGeom>
            <a:solidFill>
              <a:srgbClr val="EB5E5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139172" y="2575559"/>
              <a:ext cx="443865" cy="466725"/>
            </a:xfrm>
            <a:custGeom>
              <a:avLst/>
              <a:gdLst/>
              <a:ahLst/>
              <a:cxnLst/>
              <a:rect l="l" t="t" r="r" b="b"/>
              <a:pathLst>
                <a:path w="443865" h="466725">
                  <a:moveTo>
                    <a:pt x="336803" y="466344"/>
                  </a:moveTo>
                  <a:lnTo>
                    <a:pt x="210311" y="348995"/>
                  </a:lnTo>
                  <a:lnTo>
                    <a:pt x="269748" y="348995"/>
                  </a:lnTo>
                  <a:lnTo>
                    <a:pt x="257977" y="290512"/>
                  </a:lnTo>
                  <a:lnTo>
                    <a:pt x="241914" y="235729"/>
                  </a:lnTo>
                  <a:lnTo>
                    <a:pt x="221902" y="185225"/>
                  </a:lnTo>
                  <a:lnTo>
                    <a:pt x="198282" y="139575"/>
                  </a:lnTo>
                  <a:lnTo>
                    <a:pt x="171397" y="99360"/>
                  </a:lnTo>
                  <a:lnTo>
                    <a:pt x="141591" y="65155"/>
                  </a:lnTo>
                  <a:lnTo>
                    <a:pt x="109205" y="37539"/>
                  </a:lnTo>
                  <a:lnTo>
                    <a:pt x="74583" y="17089"/>
                  </a:lnTo>
                  <a:lnTo>
                    <a:pt x="38067" y="4383"/>
                  </a:lnTo>
                  <a:lnTo>
                    <a:pt x="0" y="0"/>
                  </a:lnTo>
                  <a:lnTo>
                    <a:pt x="115824" y="0"/>
                  </a:lnTo>
                  <a:lnTo>
                    <a:pt x="154097" y="4323"/>
                  </a:lnTo>
                  <a:lnTo>
                    <a:pt x="190775" y="16985"/>
                  </a:lnTo>
                  <a:lnTo>
                    <a:pt x="225514" y="37407"/>
                  </a:lnTo>
                  <a:lnTo>
                    <a:pt x="257971" y="65008"/>
                  </a:lnTo>
                  <a:lnTo>
                    <a:pt x="287802" y="99212"/>
                  </a:lnTo>
                  <a:lnTo>
                    <a:pt x="314665" y="139438"/>
                  </a:lnTo>
                  <a:lnTo>
                    <a:pt x="338217" y="185109"/>
                  </a:lnTo>
                  <a:lnTo>
                    <a:pt x="358114" y="235644"/>
                  </a:lnTo>
                  <a:lnTo>
                    <a:pt x="374013" y="290466"/>
                  </a:lnTo>
                  <a:lnTo>
                    <a:pt x="385572" y="348995"/>
                  </a:lnTo>
                  <a:lnTo>
                    <a:pt x="443483" y="348995"/>
                  </a:lnTo>
                  <a:lnTo>
                    <a:pt x="336803" y="46634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6" name="object 3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57232" y="2572511"/>
              <a:ext cx="342900" cy="472439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53879" y="2569197"/>
              <a:ext cx="743546" cy="480060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688195" y="3010407"/>
              <a:ext cx="1143000" cy="1181100"/>
            </a:xfrm>
            <a:prstGeom prst="rect">
              <a:avLst/>
            </a:prstGeom>
          </p:spPr>
        </p:pic>
        <p:sp>
          <p:nvSpPr>
            <p:cNvPr id="39" name="object 39" descr=""/>
            <p:cNvSpPr/>
            <p:nvPr/>
          </p:nvSpPr>
          <p:spPr>
            <a:xfrm>
              <a:off x="8177784" y="3665219"/>
              <a:ext cx="1245235" cy="247015"/>
            </a:xfrm>
            <a:custGeom>
              <a:avLst/>
              <a:gdLst/>
              <a:ahLst/>
              <a:cxnLst/>
              <a:rect l="l" t="t" r="r" b="b"/>
              <a:pathLst>
                <a:path w="1245234" h="247014">
                  <a:moveTo>
                    <a:pt x="123444" y="246887"/>
                  </a:moveTo>
                  <a:lnTo>
                    <a:pt x="0" y="123443"/>
                  </a:lnTo>
                  <a:lnTo>
                    <a:pt x="123444" y="0"/>
                  </a:lnTo>
                  <a:lnTo>
                    <a:pt x="123444" y="60959"/>
                  </a:lnTo>
                  <a:lnTo>
                    <a:pt x="1245108" y="60959"/>
                  </a:lnTo>
                  <a:lnTo>
                    <a:pt x="1245108" y="184403"/>
                  </a:lnTo>
                  <a:lnTo>
                    <a:pt x="123444" y="184403"/>
                  </a:lnTo>
                  <a:lnTo>
                    <a:pt x="123444" y="246887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8168551" y="3649129"/>
              <a:ext cx="1261745" cy="278765"/>
            </a:xfrm>
            <a:custGeom>
              <a:avLst/>
              <a:gdLst/>
              <a:ahLst/>
              <a:cxnLst/>
              <a:rect l="l" t="t" r="r" b="b"/>
              <a:pathLst>
                <a:path w="1261745" h="278764">
                  <a:moveTo>
                    <a:pt x="139153" y="278307"/>
                  </a:moveTo>
                  <a:lnTo>
                    <a:pt x="0" y="139153"/>
                  </a:lnTo>
                  <a:lnTo>
                    <a:pt x="139153" y="0"/>
                  </a:lnTo>
                  <a:lnTo>
                    <a:pt x="139153" y="15328"/>
                  </a:lnTo>
                  <a:lnTo>
                    <a:pt x="126453" y="15328"/>
                  </a:lnTo>
                  <a:lnTo>
                    <a:pt x="126453" y="30670"/>
                  </a:lnTo>
                  <a:lnTo>
                    <a:pt x="22453" y="134670"/>
                  </a:lnTo>
                  <a:lnTo>
                    <a:pt x="13474" y="134670"/>
                  </a:lnTo>
                  <a:lnTo>
                    <a:pt x="13474" y="143649"/>
                  </a:lnTo>
                  <a:lnTo>
                    <a:pt x="22453" y="143649"/>
                  </a:lnTo>
                  <a:lnTo>
                    <a:pt x="126453" y="247649"/>
                  </a:lnTo>
                  <a:lnTo>
                    <a:pt x="126453" y="262978"/>
                  </a:lnTo>
                  <a:lnTo>
                    <a:pt x="139153" y="262978"/>
                  </a:lnTo>
                  <a:lnTo>
                    <a:pt x="139153" y="278307"/>
                  </a:lnTo>
                  <a:close/>
                </a:path>
                <a:path w="1261745" h="278764">
                  <a:moveTo>
                    <a:pt x="126453" y="30670"/>
                  </a:moveTo>
                  <a:lnTo>
                    <a:pt x="126453" y="15328"/>
                  </a:lnTo>
                  <a:lnTo>
                    <a:pt x="137299" y="19824"/>
                  </a:lnTo>
                  <a:lnTo>
                    <a:pt x="126453" y="30670"/>
                  </a:lnTo>
                  <a:close/>
                </a:path>
                <a:path w="1261745" h="278764">
                  <a:moveTo>
                    <a:pt x="1248498" y="83591"/>
                  </a:moveTo>
                  <a:lnTo>
                    <a:pt x="126453" y="83591"/>
                  </a:lnTo>
                  <a:lnTo>
                    <a:pt x="126453" y="30670"/>
                  </a:lnTo>
                  <a:lnTo>
                    <a:pt x="137299" y="19824"/>
                  </a:lnTo>
                  <a:lnTo>
                    <a:pt x="126453" y="15328"/>
                  </a:lnTo>
                  <a:lnTo>
                    <a:pt x="139153" y="15328"/>
                  </a:lnTo>
                  <a:lnTo>
                    <a:pt x="139153" y="70891"/>
                  </a:lnTo>
                  <a:lnTo>
                    <a:pt x="132803" y="70891"/>
                  </a:lnTo>
                  <a:lnTo>
                    <a:pt x="139153" y="77241"/>
                  </a:lnTo>
                  <a:lnTo>
                    <a:pt x="1248498" y="77241"/>
                  </a:lnTo>
                  <a:lnTo>
                    <a:pt x="1248498" y="83591"/>
                  </a:lnTo>
                  <a:close/>
                </a:path>
                <a:path w="1261745" h="278764">
                  <a:moveTo>
                    <a:pt x="139153" y="77241"/>
                  </a:moveTo>
                  <a:lnTo>
                    <a:pt x="132803" y="70891"/>
                  </a:lnTo>
                  <a:lnTo>
                    <a:pt x="139153" y="70891"/>
                  </a:lnTo>
                  <a:lnTo>
                    <a:pt x="139153" y="77241"/>
                  </a:lnTo>
                  <a:close/>
                </a:path>
                <a:path w="1261745" h="278764">
                  <a:moveTo>
                    <a:pt x="1261198" y="83591"/>
                  </a:moveTo>
                  <a:lnTo>
                    <a:pt x="1254848" y="83591"/>
                  </a:lnTo>
                  <a:lnTo>
                    <a:pt x="1248498" y="77241"/>
                  </a:lnTo>
                  <a:lnTo>
                    <a:pt x="139153" y="77241"/>
                  </a:lnTo>
                  <a:lnTo>
                    <a:pt x="139153" y="70891"/>
                  </a:lnTo>
                  <a:lnTo>
                    <a:pt x="1261198" y="70891"/>
                  </a:lnTo>
                  <a:lnTo>
                    <a:pt x="1261198" y="83591"/>
                  </a:lnTo>
                  <a:close/>
                </a:path>
                <a:path w="1261745" h="278764">
                  <a:moveTo>
                    <a:pt x="1248498" y="201066"/>
                  </a:moveTo>
                  <a:lnTo>
                    <a:pt x="1248498" y="77241"/>
                  </a:lnTo>
                  <a:lnTo>
                    <a:pt x="1254848" y="83591"/>
                  </a:lnTo>
                  <a:lnTo>
                    <a:pt x="1261198" y="83591"/>
                  </a:lnTo>
                  <a:lnTo>
                    <a:pt x="1261198" y="194716"/>
                  </a:lnTo>
                  <a:lnTo>
                    <a:pt x="1254848" y="194716"/>
                  </a:lnTo>
                  <a:lnTo>
                    <a:pt x="1248498" y="201066"/>
                  </a:lnTo>
                  <a:close/>
                </a:path>
                <a:path w="1261745" h="278764">
                  <a:moveTo>
                    <a:pt x="13474" y="143649"/>
                  </a:moveTo>
                  <a:lnTo>
                    <a:pt x="13474" y="134670"/>
                  </a:lnTo>
                  <a:lnTo>
                    <a:pt x="17957" y="139153"/>
                  </a:lnTo>
                  <a:lnTo>
                    <a:pt x="13474" y="143649"/>
                  </a:lnTo>
                  <a:close/>
                </a:path>
                <a:path w="1261745" h="278764">
                  <a:moveTo>
                    <a:pt x="17970" y="139153"/>
                  </a:moveTo>
                  <a:lnTo>
                    <a:pt x="13474" y="134670"/>
                  </a:lnTo>
                  <a:lnTo>
                    <a:pt x="22453" y="134670"/>
                  </a:lnTo>
                  <a:lnTo>
                    <a:pt x="17970" y="139153"/>
                  </a:lnTo>
                  <a:close/>
                </a:path>
                <a:path w="1261745" h="278764">
                  <a:moveTo>
                    <a:pt x="22453" y="143649"/>
                  </a:moveTo>
                  <a:lnTo>
                    <a:pt x="13474" y="143649"/>
                  </a:lnTo>
                  <a:lnTo>
                    <a:pt x="17970" y="139153"/>
                  </a:lnTo>
                  <a:lnTo>
                    <a:pt x="22453" y="143649"/>
                  </a:lnTo>
                  <a:close/>
                </a:path>
                <a:path w="1261745" h="278764">
                  <a:moveTo>
                    <a:pt x="139153" y="262978"/>
                  </a:moveTo>
                  <a:lnTo>
                    <a:pt x="126453" y="262978"/>
                  </a:lnTo>
                  <a:lnTo>
                    <a:pt x="137299" y="258495"/>
                  </a:lnTo>
                  <a:lnTo>
                    <a:pt x="126453" y="247649"/>
                  </a:lnTo>
                  <a:lnTo>
                    <a:pt x="126453" y="194716"/>
                  </a:lnTo>
                  <a:lnTo>
                    <a:pt x="1248498" y="194716"/>
                  </a:lnTo>
                  <a:lnTo>
                    <a:pt x="1248498" y="201066"/>
                  </a:lnTo>
                  <a:lnTo>
                    <a:pt x="139153" y="201066"/>
                  </a:lnTo>
                  <a:lnTo>
                    <a:pt x="132803" y="207416"/>
                  </a:lnTo>
                  <a:lnTo>
                    <a:pt x="139153" y="207416"/>
                  </a:lnTo>
                  <a:lnTo>
                    <a:pt x="139153" y="262978"/>
                  </a:lnTo>
                  <a:close/>
                </a:path>
                <a:path w="1261745" h="278764">
                  <a:moveTo>
                    <a:pt x="1261198" y="207416"/>
                  </a:moveTo>
                  <a:lnTo>
                    <a:pt x="139153" y="207416"/>
                  </a:lnTo>
                  <a:lnTo>
                    <a:pt x="139153" y="201066"/>
                  </a:lnTo>
                  <a:lnTo>
                    <a:pt x="1248498" y="201066"/>
                  </a:lnTo>
                  <a:lnTo>
                    <a:pt x="1254848" y="194716"/>
                  </a:lnTo>
                  <a:lnTo>
                    <a:pt x="1261198" y="194716"/>
                  </a:lnTo>
                  <a:lnTo>
                    <a:pt x="1261198" y="207416"/>
                  </a:lnTo>
                  <a:close/>
                </a:path>
                <a:path w="1261745" h="278764">
                  <a:moveTo>
                    <a:pt x="139153" y="207416"/>
                  </a:moveTo>
                  <a:lnTo>
                    <a:pt x="132803" y="207416"/>
                  </a:lnTo>
                  <a:lnTo>
                    <a:pt x="139153" y="201066"/>
                  </a:lnTo>
                  <a:lnTo>
                    <a:pt x="139153" y="207416"/>
                  </a:lnTo>
                  <a:close/>
                </a:path>
                <a:path w="1261745" h="278764">
                  <a:moveTo>
                    <a:pt x="126453" y="262978"/>
                  </a:moveTo>
                  <a:lnTo>
                    <a:pt x="126453" y="247649"/>
                  </a:lnTo>
                  <a:lnTo>
                    <a:pt x="137299" y="258495"/>
                  </a:lnTo>
                  <a:lnTo>
                    <a:pt x="126453" y="262978"/>
                  </a:lnTo>
                  <a:close/>
                </a:path>
              </a:pathLst>
            </a:custGeom>
            <a:solidFill>
              <a:srgbClr val="EB5E52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41" name="object 41" descr=""/>
          <p:cNvSpPr txBox="1"/>
          <p:nvPr/>
        </p:nvSpPr>
        <p:spPr>
          <a:xfrm>
            <a:off x="10520044" y="2603372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42065A"/>
                </a:solidFill>
                <a:latin typeface="Microsoft YaHei"/>
                <a:cs typeface="Microsoft YaHei"/>
              </a:rPr>
              <a:t>复盘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2" name="object 42" descr=""/>
          <p:cNvSpPr txBox="1"/>
          <p:nvPr/>
        </p:nvSpPr>
        <p:spPr>
          <a:xfrm>
            <a:off x="7593965" y="2466847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42065A"/>
                </a:solidFill>
                <a:latin typeface="Microsoft YaHei"/>
                <a:cs typeface="Microsoft YaHei"/>
              </a:rPr>
              <a:t>推理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3" name="object 43" descr=""/>
          <p:cNvSpPr txBox="1"/>
          <p:nvPr/>
        </p:nvSpPr>
        <p:spPr>
          <a:xfrm>
            <a:off x="8566784" y="2991992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42065A"/>
                </a:solidFill>
                <a:latin typeface="Microsoft YaHei"/>
                <a:cs typeface="Microsoft YaHei"/>
              </a:rPr>
              <a:t>批判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4" name="object 44" descr=""/>
          <p:cNvSpPr txBox="1"/>
          <p:nvPr/>
        </p:nvSpPr>
        <p:spPr>
          <a:xfrm>
            <a:off x="8593455" y="3940047"/>
            <a:ext cx="482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5">
                <a:solidFill>
                  <a:srgbClr val="42065A"/>
                </a:solidFill>
                <a:latin typeface="Microsoft YaHei"/>
                <a:cs typeface="Microsoft YaHei"/>
              </a:rPr>
              <a:t>回复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45" name="object 45" descr=""/>
          <p:cNvSpPr txBox="1"/>
          <p:nvPr/>
        </p:nvSpPr>
        <p:spPr>
          <a:xfrm>
            <a:off x="7948409" y="4428363"/>
            <a:ext cx="1753870" cy="10718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059180">
              <a:lnSpc>
                <a:spcPct val="100000"/>
              </a:lnSpc>
              <a:spcBef>
                <a:spcPts val="95"/>
              </a:spcBef>
            </a:pPr>
            <a:r>
              <a:rPr dirty="0" sz="4000">
                <a:latin typeface="Calibri"/>
                <a:cs typeface="Calibri"/>
              </a:rPr>
              <a:t>·</a:t>
            </a:r>
            <a:r>
              <a:rPr dirty="0" sz="4000" spc="-110">
                <a:latin typeface="Calibri"/>
                <a:cs typeface="Calibri"/>
              </a:rPr>
              <a:t> </a:t>
            </a:r>
            <a:r>
              <a:rPr dirty="0" sz="4000">
                <a:latin typeface="Calibri"/>
                <a:cs typeface="Calibri"/>
              </a:rPr>
              <a:t>·</a:t>
            </a:r>
            <a:r>
              <a:rPr dirty="0" sz="4000" spc="-105">
                <a:latin typeface="Calibri"/>
                <a:cs typeface="Calibri"/>
              </a:rPr>
              <a:t> </a:t>
            </a:r>
            <a:r>
              <a:rPr dirty="0" sz="4000" spc="-50">
                <a:latin typeface="Calibri"/>
                <a:cs typeface="Calibri"/>
              </a:rPr>
              <a:t>·</a:t>
            </a:r>
            <a:endParaRPr sz="400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1525"/>
              </a:spcBef>
            </a:pPr>
            <a:r>
              <a:rPr dirty="0" sz="1600" b="1">
                <a:solidFill>
                  <a:srgbClr val="A13838"/>
                </a:solidFill>
                <a:latin typeface="Microsoft YaHei"/>
                <a:cs typeface="Microsoft YaHei"/>
              </a:rPr>
              <a:t>DeepSeek</a:t>
            </a:r>
            <a:r>
              <a:rPr dirty="0" sz="1600" spc="-70" b="1">
                <a:solidFill>
                  <a:srgbClr val="A13838"/>
                </a:solidFill>
                <a:latin typeface="Microsoft YaHei"/>
                <a:cs typeface="Microsoft YaHei"/>
              </a:rPr>
              <a:t> </a:t>
            </a:r>
            <a:r>
              <a:rPr dirty="0" sz="1600" spc="-20" b="1">
                <a:solidFill>
                  <a:srgbClr val="A13838"/>
                </a:solidFill>
                <a:latin typeface="Microsoft YaHei"/>
                <a:cs typeface="Microsoft YaHei"/>
              </a:rPr>
              <a:t>Model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46" name="object 46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683957" y="4173334"/>
            <a:ext cx="154482" cy="223278"/>
          </a:xfrm>
          <a:prstGeom prst="rect">
            <a:avLst/>
          </a:prstGeom>
        </p:spPr>
      </p:pic>
      <p:grpSp>
        <p:nvGrpSpPr>
          <p:cNvPr id="47" name="object 47" descr=""/>
          <p:cNvGrpSpPr/>
          <p:nvPr/>
        </p:nvGrpSpPr>
        <p:grpSpPr>
          <a:xfrm>
            <a:off x="7515225" y="4083291"/>
            <a:ext cx="2127885" cy="984250"/>
            <a:chOff x="7515225" y="4083291"/>
            <a:chExt cx="2127885" cy="984250"/>
          </a:xfrm>
        </p:grpSpPr>
        <p:pic>
          <p:nvPicPr>
            <p:cNvPr id="48" name="object 4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644764" y="4239133"/>
              <a:ext cx="801370" cy="828039"/>
            </a:xfrm>
            <a:prstGeom prst="rect">
              <a:avLst/>
            </a:prstGeom>
          </p:spPr>
        </p:pic>
        <p:sp>
          <p:nvSpPr>
            <p:cNvPr id="49" name="object 49" descr=""/>
            <p:cNvSpPr/>
            <p:nvPr/>
          </p:nvSpPr>
          <p:spPr>
            <a:xfrm>
              <a:off x="7515225" y="4083291"/>
              <a:ext cx="2127885" cy="556895"/>
            </a:xfrm>
            <a:custGeom>
              <a:avLst/>
              <a:gdLst/>
              <a:ahLst/>
              <a:cxnLst/>
              <a:rect l="l" t="t" r="r" b="b"/>
              <a:pathLst>
                <a:path w="2127884" h="556895">
                  <a:moveTo>
                    <a:pt x="227355" y="390194"/>
                  </a:moveTo>
                  <a:lnTo>
                    <a:pt x="50431" y="151091"/>
                  </a:lnTo>
                  <a:lnTo>
                    <a:pt x="71132" y="135775"/>
                  </a:lnTo>
                  <a:lnTo>
                    <a:pt x="75958" y="132207"/>
                  </a:lnTo>
                  <a:lnTo>
                    <a:pt x="0" y="93611"/>
                  </a:lnTo>
                  <a:lnTo>
                    <a:pt x="14693" y="177533"/>
                  </a:lnTo>
                  <a:lnTo>
                    <a:pt x="40220" y="158648"/>
                  </a:lnTo>
                  <a:lnTo>
                    <a:pt x="217144" y="397751"/>
                  </a:lnTo>
                  <a:lnTo>
                    <a:pt x="227355" y="390194"/>
                  </a:lnTo>
                  <a:close/>
                </a:path>
                <a:path w="2127884" h="556895">
                  <a:moveTo>
                    <a:pt x="2011895" y="11976"/>
                  </a:moveTo>
                  <a:lnTo>
                    <a:pt x="2007654" y="0"/>
                  </a:lnTo>
                  <a:lnTo>
                    <a:pt x="984732" y="362534"/>
                  </a:lnTo>
                  <a:lnTo>
                    <a:pt x="974128" y="332600"/>
                  </a:lnTo>
                  <a:lnTo>
                    <a:pt x="915035" y="393966"/>
                  </a:lnTo>
                  <a:lnTo>
                    <a:pt x="999578" y="404431"/>
                  </a:lnTo>
                  <a:lnTo>
                    <a:pt x="991222" y="380860"/>
                  </a:lnTo>
                  <a:lnTo>
                    <a:pt x="988961" y="374510"/>
                  </a:lnTo>
                  <a:lnTo>
                    <a:pt x="2011895" y="11976"/>
                  </a:lnTo>
                  <a:close/>
                </a:path>
                <a:path w="2127884" h="556895">
                  <a:moveTo>
                    <a:pt x="2127885" y="150126"/>
                  </a:moveTo>
                  <a:lnTo>
                    <a:pt x="2043328" y="139725"/>
                  </a:lnTo>
                  <a:lnTo>
                    <a:pt x="2053945" y="169646"/>
                  </a:lnTo>
                  <a:lnTo>
                    <a:pt x="997369" y="544830"/>
                  </a:lnTo>
                  <a:lnTo>
                    <a:pt x="1001610" y="556793"/>
                  </a:lnTo>
                  <a:lnTo>
                    <a:pt x="2058200" y="181610"/>
                  </a:lnTo>
                  <a:lnTo>
                    <a:pt x="2068830" y="211531"/>
                  </a:lnTo>
                  <a:lnTo>
                    <a:pt x="2115235" y="163271"/>
                  </a:lnTo>
                  <a:lnTo>
                    <a:pt x="2127885" y="150126"/>
                  </a:lnTo>
                  <a:close/>
                </a:path>
              </a:pathLst>
            </a:custGeom>
            <a:solidFill>
              <a:srgbClr val="CF4879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0" name="object 5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45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9400" y="240030"/>
            <a:ext cx="457517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20" b="1">
                <a:latin typeface="Times New Roman"/>
                <a:cs typeface="Times New Roman"/>
              </a:rPr>
              <a:t>DeepSeek</a:t>
            </a:r>
            <a:r>
              <a:rPr dirty="0" spc="-10"/>
              <a:t>官方提示词解读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815939" y="1390319"/>
            <a:ext cx="5872289" cy="3964076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720102" y="1626578"/>
            <a:ext cx="3162935" cy="3261360"/>
          </a:xfrm>
          <a:prstGeom prst="rect">
            <a:avLst/>
          </a:prstGeom>
        </p:spPr>
        <p:txBody>
          <a:bodyPr wrap="square" lIns="0" tIns="169545" rIns="0" bIns="0" rtlCol="0" vert="horz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1335"/>
              </a:spcBef>
              <a:buClr>
                <a:srgbClr val="42065A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000" spc="-25" b="1">
                <a:solidFill>
                  <a:srgbClr val="006FC0"/>
                </a:solidFill>
                <a:latin typeface="Microsoft YaHei"/>
                <a:cs typeface="Microsoft YaHei"/>
              </a:rPr>
              <a:t>代码类</a:t>
            </a:r>
            <a:endParaRPr sz="2000">
              <a:latin typeface="Microsoft YaHei"/>
              <a:cs typeface="Microsoft YaHei"/>
            </a:endParaRPr>
          </a:p>
          <a:p>
            <a:pPr marL="354965" indent="-342265">
              <a:lnSpc>
                <a:spcPct val="100000"/>
              </a:lnSpc>
              <a:spcBef>
                <a:spcPts val="1240"/>
              </a:spcBef>
              <a:buClr>
                <a:srgbClr val="42065A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000" spc="-20" b="1">
                <a:solidFill>
                  <a:srgbClr val="B62D45"/>
                </a:solidFill>
                <a:latin typeface="Microsoft YaHei"/>
                <a:cs typeface="Microsoft YaHei"/>
              </a:rPr>
              <a:t>内容分类</a:t>
            </a:r>
            <a:endParaRPr sz="2000">
              <a:latin typeface="Microsoft YaHei"/>
              <a:cs typeface="Microsoft YaHei"/>
            </a:endParaRPr>
          </a:p>
          <a:p>
            <a:pPr marL="354965" indent="-342265">
              <a:lnSpc>
                <a:spcPct val="100000"/>
              </a:lnSpc>
              <a:spcBef>
                <a:spcPts val="1240"/>
              </a:spcBef>
              <a:buClr>
                <a:srgbClr val="42065A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000" spc="-20" b="1">
                <a:solidFill>
                  <a:srgbClr val="A62C57"/>
                </a:solidFill>
                <a:latin typeface="Microsoft YaHei"/>
                <a:cs typeface="Microsoft YaHei"/>
              </a:rPr>
              <a:t>结构化输出</a:t>
            </a:r>
            <a:endParaRPr sz="2000">
              <a:latin typeface="Microsoft YaHei"/>
              <a:cs typeface="Microsoft YaHei"/>
            </a:endParaRPr>
          </a:p>
          <a:p>
            <a:pPr marL="354965" indent="-342265">
              <a:lnSpc>
                <a:spcPct val="100000"/>
              </a:lnSpc>
              <a:spcBef>
                <a:spcPts val="1240"/>
              </a:spcBef>
              <a:buClr>
                <a:srgbClr val="42065A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000" spc="-10" b="1">
                <a:solidFill>
                  <a:srgbClr val="6F2F9F"/>
                </a:solidFill>
                <a:latin typeface="Microsoft YaHei"/>
                <a:cs typeface="Microsoft YaHei"/>
              </a:rPr>
              <a:t>角色扮演（人设、情景</a:t>
            </a:r>
            <a:r>
              <a:rPr dirty="0" sz="2000" spc="-50" b="1">
                <a:solidFill>
                  <a:srgbClr val="6F2F9F"/>
                </a:solidFill>
                <a:latin typeface="Microsoft YaHei"/>
                <a:cs typeface="Microsoft YaHei"/>
              </a:rPr>
              <a:t>）</a:t>
            </a:r>
            <a:endParaRPr sz="2000">
              <a:latin typeface="Microsoft YaHei"/>
              <a:cs typeface="Microsoft YaHei"/>
            </a:endParaRPr>
          </a:p>
          <a:p>
            <a:pPr marL="354965" indent="-342265">
              <a:lnSpc>
                <a:spcPct val="100000"/>
              </a:lnSpc>
              <a:spcBef>
                <a:spcPts val="1240"/>
              </a:spcBef>
              <a:buClr>
                <a:srgbClr val="42065A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000" spc="-25" b="1">
                <a:solidFill>
                  <a:srgbClr val="FFC000"/>
                </a:solidFill>
                <a:latin typeface="Microsoft YaHei"/>
                <a:cs typeface="Microsoft YaHei"/>
              </a:rPr>
              <a:t>创作类</a:t>
            </a:r>
            <a:endParaRPr sz="2000">
              <a:latin typeface="Microsoft YaHei"/>
              <a:cs typeface="Microsoft YaHei"/>
            </a:endParaRPr>
          </a:p>
          <a:p>
            <a:pPr marL="354965" indent="-342265">
              <a:lnSpc>
                <a:spcPct val="100000"/>
              </a:lnSpc>
              <a:spcBef>
                <a:spcPts val="1240"/>
              </a:spcBef>
              <a:buClr>
                <a:srgbClr val="42065A"/>
              </a:buClr>
              <a:buFont typeface="Arial"/>
              <a:buChar char="•"/>
              <a:tabLst>
                <a:tab pos="354965" algn="l"/>
              </a:tabLst>
            </a:pPr>
            <a:r>
              <a:rPr dirty="0" sz="2000" spc="-25" b="1">
                <a:solidFill>
                  <a:srgbClr val="D62517"/>
                </a:solidFill>
                <a:latin typeface="Microsoft YaHei"/>
                <a:cs typeface="Microsoft YaHei"/>
              </a:rPr>
              <a:t>翻译类</a:t>
            </a:r>
            <a:endParaRPr sz="2000">
              <a:latin typeface="Microsoft YaHei"/>
              <a:cs typeface="Microsoft YaHei"/>
            </a:endParaRPr>
          </a:p>
          <a:p>
            <a:pPr marL="354965" indent="-342265">
              <a:lnSpc>
                <a:spcPct val="100000"/>
              </a:lnSpc>
              <a:spcBef>
                <a:spcPts val="124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000" spc="-20" b="1">
                <a:solidFill>
                  <a:srgbClr val="42065A"/>
                </a:solidFill>
                <a:latin typeface="Microsoft YaHei"/>
                <a:cs typeface="Microsoft YaHei"/>
              </a:rPr>
              <a:t>提示词生成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46</a:t>
            </a:r>
          </a:p>
        </p:txBody>
      </p:sp>
      <p:sp>
        <p:nvSpPr>
          <p:cNvPr id="8" name="object 8" descr=""/>
          <p:cNvSpPr txBox="1"/>
          <p:nvPr/>
        </p:nvSpPr>
        <p:spPr>
          <a:xfrm>
            <a:off x="714794" y="5432247"/>
            <a:ext cx="6854825" cy="949960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2000" spc="-20" b="1">
                <a:solidFill>
                  <a:srgbClr val="A13838"/>
                </a:solidFill>
                <a:latin typeface="Microsoft YaHei"/>
                <a:cs typeface="Microsoft YaHei"/>
              </a:rPr>
              <a:t>官方文档链接：</a:t>
            </a:r>
            <a:endParaRPr sz="20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dirty="0" u="sng" sz="2000" spc="-2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5"/>
              </a:rPr>
              <a:t>https://api-</a:t>
            </a:r>
            <a:r>
              <a:rPr dirty="0" u="sng" sz="20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5"/>
              </a:rPr>
              <a:t>docs.deepseek.com/zh-</a:t>
            </a:r>
            <a:r>
              <a:rPr dirty="0" u="sng" sz="2000" spc="-3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5"/>
              </a:rPr>
              <a:t>cn/prompt-</a:t>
            </a:r>
            <a:r>
              <a:rPr dirty="0" u="sng" sz="2000" spc="-10" b="1">
                <a:solidFill>
                  <a:srgbClr val="A63DDC"/>
                </a:solidFill>
                <a:uFill>
                  <a:solidFill>
                    <a:srgbClr val="A63DDC"/>
                  </a:solidFill>
                </a:uFill>
                <a:latin typeface="Microsoft YaHei"/>
                <a:cs typeface="Microsoft YaHei"/>
                <a:hlinkClick r:id="rId5"/>
              </a:rPr>
              <a:t>library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337300" y="1735620"/>
            <a:ext cx="3836035" cy="3261360"/>
          </a:xfrm>
          <a:prstGeom prst="rect">
            <a:avLst/>
          </a:prstGeom>
        </p:spPr>
        <p:txBody>
          <a:bodyPr wrap="square" lIns="0" tIns="1695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dirty="0" sz="2000" spc="-15" b="1">
                <a:solidFill>
                  <a:srgbClr val="006FC0"/>
                </a:solidFill>
                <a:latin typeface="Microsoft YaHei"/>
                <a:cs typeface="Microsoft YaHei"/>
              </a:rPr>
              <a:t>清晰表达，提示工作流程</a:t>
            </a:r>
            <a:endParaRPr sz="2000">
              <a:latin typeface="Microsoft YaHei"/>
              <a:cs typeface="Microsoft YaHei"/>
            </a:endParaRPr>
          </a:p>
          <a:p>
            <a:pPr marL="12700" marR="5080">
              <a:lnSpc>
                <a:spcPct val="151700"/>
              </a:lnSpc>
            </a:pPr>
            <a:r>
              <a:rPr dirty="0" sz="2000" spc="-15" b="1">
                <a:solidFill>
                  <a:srgbClr val="B62D45"/>
                </a:solidFill>
                <a:latin typeface="Microsoft YaHei"/>
                <a:cs typeface="Microsoft YaHei"/>
              </a:rPr>
              <a:t>目标、能力、知识储备、使用说明</a:t>
            </a:r>
            <a:r>
              <a:rPr dirty="0" sz="2000" spc="-20" b="1">
                <a:solidFill>
                  <a:srgbClr val="A62C57"/>
                </a:solidFill>
                <a:latin typeface="Microsoft YaHei"/>
                <a:cs typeface="Microsoft YaHei"/>
              </a:rPr>
              <a:t>结构化要求+示例</a:t>
            </a:r>
            <a:endParaRPr sz="2000">
              <a:latin typeface="Microsoft YaHei"/>
              <a:cs typeface="Microsoft YaHei"/>
            </a:endParaRPr>
          </a:p>
          <a:p>
            <a:pPr marL="12700" marR="5080">
              <a:lnSpc>
                <a:spcPct val="151700"/>
              </a:lnSpc>
            </a:pPr>
            <a:r>
              <a:rPr dirty="0" sz="2000" spc="-15" b="1">
                <a:solidFill>
                  <a:srgbClr val="6F2F9F"/>
                </a:solidFill>
                <a:latin typeface="Microsoft YaHei"/>
                <a:cs typeface="Microsoft YaHei"/>
              </a:rPr>
              <a:t>描述角色性格特征、指定输出情景</a:t>
            </a:r>
            <a:r>
              <a:rPr dirty="0" sz="2000" spc="-20" b="1">
                <a:solidFill>
                  <a:srgbClr val="FFC000"/>
                </a:solidFill>
                <a:latin typeface="Microsoft YaHei"/>
                <a:cs typeface="Microsoft YaHei"/>
              </a:rPr>
              <a:t>风格、要求、主题</a:t>
            </a:r>
            <a:endParaRPr sz="2000">
              <a:latin typeface="Microsoft YaHei"/>
              <a:cs typeface="Microsoft YaHei"/>
            </a:endParaRPr>
          </a:p>
          <a:p>
            <a:pPr marL="12700" marR="1021080">
              <a:lnSpc>
                <a:spcPct val="151700"/>
              </a:lnSpc>
            </a:pPr>
            <a:r>
              <a:rPr dirty="0" sz="2000" spc="-15" b="1">
                <a:solidFill>
                  <a:srgbClr val="D62517"/>
                </a:solidFill>
                <a:latin typeface="Microsoft YaHei"/>
                <a:cs typeface="Microsoft YaHei"/>
              </a:rPr>
              <a:t>“信”、“达”、“雅”</a:t>
            </a:r>
            <a:r>
              <a:rPr dirty="0" sz="2000" spc="-15" b="1">
                <a:solidFill>
                  <a:srgbClr val="42065A"/>
                </a:solidFill>
                <a:latin typeface="Microsoft YaHei"/>
                <a:cs typeface="Microsoft YaHei"/>
              </a:rPr>
              <a:t>生成提示词的提示词</a:t>
            </a:r>
            <a:endParaRPr sz="20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504063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5" b="1">
                <a:solidFill>
                  <a:srgbClr val="FFFFFF"/>
                </a:solidFill>
                <a:latin typeface="Microsoft YaHei"/>
                <a:cs typeface="Microsoft YaHei"/>
              </a:rPr>
              <a:t>DeepSeek-</a:t>
            </a:r>
            <a:r>
              <a:rPr dirty="0" sz="3600" b="1">
                <a:solidFill>
                  <a:srgbClr val="FFFFFF"/>
                </a:solidFill>
                <a:latin typeface="Microsoft YaHei"/>
                <a:cs typeface="Microsoft YaHei"/>
              </a:rPr>
              <a:t>R1</a:t>
            </a:r>
            <a:r>
              <a:rPr dirty="0" sz="3600" spc="-10" b="1">
                <a:solidFill>
                  <a:srgbClr val="FFFFFF"/>
                </a:solidFill>
                <a:latin typeface="Microsoft YaHei"/>
                <a:cs typeface="Microsoft YaHei"/>
              </a:rPr>
              <a:t> 应用场景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7146" y="1555673"/>
            <a:ext cx="8712200" cy="4077970"/>
          </a:xfrm>
          <a:prstGeom prst="rect">
            <a:avLst/>
          </a:prstGeom>
        </p:spPr>
        <p:txBody>
          <a:bodyPr wrap="square" lIns="0" tIns="173990" rIns="0" bIns="0" rtlCol="0" vert="horz">
            <a:spAutoFit/>
          </a:bodyPr>
          <a:lstStyle/>
          <a:p>
            <a:pPr marL="240665" indent="-227965">
              <a:lnSpc>
                <a:spcPct val="100000"/>
              </a:lnSpc>
              <a:spcBef>
                <a:spcPts val="1370"/>
              </a:spcBef>
              <a:buFont typeface="Wingdings"/>
              <a:buChar char=""/>
              <a:tabLst>
                <a:tab pos="240665" algn="l"/>
              </a:tabLst>
            </a:pPr>
            <a:r>
              <a:rPr dirty="0" sz="1800" spc="-10">
                <a:latin typeface="Microsoft YaHei"/>
                <a:cs typeface="Microsoft YaHei"/>
              </a:rPr>
              <a:t>推理密集型任务</a:t>
            </a:r>
            <a:endParaRPr sz="1800">
              <a:latin typeface="Microsoft YaHei"/>
              <a:cs typeface="Microsoft YaHei"/>
            </a:endParaRPr>
          </a:p>
          <a:p>
            <a:pPr lvl="1" marL="697230" indent="-227965">
              <a:lnSpc>
                <a:spcPct val="100000"/>
              </a:lnSpc>
              <a:spcBef>
                <a:spcPts val="1060"/>
              </a:spcBef>
              <a:buFont typeface="Wingdings"/>
              <a:buChar char=""/>
              <a:tabLst>
                <a:tab pos="697230" algn="l"/>
              </a:tabLst>
            </a:pPr>
            <a:r>
              <a:rPr dirty="0" sz="1500" spc="-5">
                <a:latin typeface="Microsoft YaHei"/>
                <a:cs typeface="Microsoft YaHei"/>
              </a:rPr>
              <a:t>编程任务中的代码生成、算法设计，媲美</a:t>
            </a:r>
            <a:r>
              <a:rPr dirty="0" sz="1500">
                <a:latin typeface="Microsoft YaHei"/>
                <a:cs typeface="Microsoft YaHei"/>
              </a:rPr>
              <a:t>Claude</a:t>
            </a:r>
            <a:r>
              <a:rPr dirty="0" sz="1500" spc="-15">
                <a:latin typeface="Microsoft YaHei"/>
                <a:cs typeface="Microsoft YaHei"/>
              </a:rPr>
              <a:t> </a:t>
            </a:r>
            <a:r>
              <a:rPr dirty="0" sz="1500">
                <a:latin typeface="Microsoft YaHei"/>
                <a:cs typeface="Microsoft YaHei"/>
              </a:rPr>
              <a:t>3.5</a:t>
            </a:r>
            <a:r>
              <a:rPr dirty="0" sz="1500" spc="-15">
                <a:latin typeface="Microsoft YaHei"/>
                <a:cs typeface="Microsoft YaHei"/>
              </a:rPr>
              <a:t> </a:t>
            </a:r>
            <a:r>
              <a:rPr dirty="0" sz="1500" spc="-10">
                <a:latin typeface="Microsoft YaHei"/>
                <a:cs typeface="Microsoft YaHei"/>
              </a:rPr>
              <a:t>Sonet</a:t>
            </a:r>
            <a:endParaRPr sz="1500">
              <a:latin typeface="Microsoft YaHei"/>
              <a:cs typeface="Microsoft YaHei"/>
            </a:endParaRPr>
          </a:p>
          <a:p>
            <a:pPr lvl="1" marL="697230" indent="-227965">
              <a:lnSpc>
                <a:spcPct val="100000"/>
              </a:lnSpc>
              <a:spcBef>
                <a:spcPts val="1040"/>
              </a:spcBef>
              <a:buFont typeface="Wingdings"/>
              <a:buChar char=""/>
              <a:tabLst>
                <a:tab pos="697230" algn="l"/>
              </a:tabLst>
            </a:pPr>
            <a:r>
              <a:rPr dirty="0" sz="1500" spc="-5">
                <a:latin typeface="Microsoft YaHei"/>
                <a:cs typeface="Microsoft YaHei"/>
              </a:rPr>
              <a:t>数学问题求解、科学推理和逻辑分析等需要复杂推理的场景。</a:t>
            </a:r>
            <a:endParaRPr sz="1500">
              <a:latin typeface="Microsoft YaHei"/>
              <a:cs typeface="Microsoft YaHei"/>
            </a:endParaRPr>
          </a:p>
          <a:p>
            <a:pPr marL="240665" indent="-227965">
              <a:lnSpc>
                <a:spcPct val="100000"/>
              </a:lnSpc>
              <a:spcBef>
                <a:spcPts val="1625"/>
              </a:spcBef>
              <a:buFont typeface="Wingdings"/>
              <a:buChar char=""/>
              <a:tabLst>
                <a:tab pos="240665" algn="l"/>
              </a:tabLst>
            </a:pPr>
            <a:r>
              <a:rPr dirty="0" sz="1800" spc="-10">
                <a:latin typeface="Microsoft YaHei"/>
                <a:cs typeface="Microsoft YaHei"/>
              </a:rPr>
              <a:t>教育与知识应用</a:t>
            </a:r>
            <a:endParaRPr sz="1800">
              <a:latin typeface="Microsoft YaHei"/>
              <a:cs typeface="Microsoft YaHei"/>
            </a:endParaRPr>
          </a:p>
          <a:p>
            <a:pPr lvl="1" marL="697230" indent="-227965">
              <a:lnSpc>
                <a:spcPct val="100000"/>
              </a:lnSpc>
              <a:spcBef>
                <a:spcPts val="1060"/>
              </a:spcBef>
              <a:buFont typeface="Wingdings"/>
              <a:buChar char=""/>
              <a:tabLst>
                <a:tab pos="697230" algn="l"/>
              </a:tabLst>
            </a:pPr>
            <a:r>
              <a:rPr dirty="0" sz="1500" spc="-5">
                <a:latin typeface="Microsoft YaHei"/>
                <a:cs typeface="Microsoft YaHei"/>
              </a:rPr>
              <a:t>可用于解决教育领域的问题，支持知识理解与解答。</a:t>
            </a:r>
            <a:endParaRPr sz="1500">
              <a:latin typeface="Microsoft YaHei"/>
              <a:cs typeface="Microsoft YaHei"/>
            </a:endParaRPr>
          </a:p>
          <a:p>
            <a:pPr lvl="1" marL="697230" indent="-227965">
              <a:lnSpc>
                <a:spcPct val="100000"/>
              </a:lnSpc>
              <a:spcBef>
                <a:spcPts val="1040"/>
              </a:spcBef>
              <a:buFont typeface="Wingdings"/>
              <a:buChar char=""/>
              <a:tabLst>
                <a:tab pos="697230" algn="l"/>
              </a:tabLst>
            </a:pPr>
            <a:r>
              <a:rPr dirty="0" sz="1500" spc="-5">
                <a:latin typeface="Microsoft YaHei"/>
                <a:cs typeface="Microsoft YaHei"/>
              </a:rPr>
              <a:t>可用于科研任务的实验设计、数据分析和论文撰写。</a:t>
            </a:r>
            <a:endParaRPr sz="1500">
              <a:latin typeface="Microsoft YaHei"/>
              <a:cs typeface="Microsoft YaHei"/>
            </a:endParaRPr>
          </a:p>
          <a:p>
            <a:pPr marL="240665" indent="-227965">
              <a:lnSpc>
                <a:spcPct val="100000"/>
              </a:lnSpc>
              <a:spcBef>
                <a:spcPts val="1625"/>
              </a:spcBef>
              <a:buFont typeface="Wingdings"/>
              <a:buChar char=""/>
              <a:tabLst>
                <a:tab pos="240665" algn="l"/>
              </a:tabLst>
            </a:pPr>
            <a:r>
              <a:rPr dirty="0" sz="1800" spc="-5">
                <a:latin typeface="Microsoft YaHei"/>
                <a:cs typeface="Microsoft YaHei"/>
              </a:rPr>
              <a:t>文档分析与长上下文理解</a:t>
            </a:r>
            <a:endParaRPr sz="1800">
              <a:latin typeface="Microsoft YaHei"/>
              <a:cs typeface="Microsoft YaHei"/>
            </a:endParaRPr>
          </a:p>
          <a:p>
            <a:pPr lvl="1" marL="697230" indent="-227965">
              <a:lnSpc>
                <a:spcPct val="100000"/>
              </a:lnSpc>
              <a:spcBef>
                <a:spcPts val="1060"/>
              </a:spcBef>
              <a:buFont typeface="Wingdings"/>
              <a:buChar char=""/>
              <a:tabLst>
                <a:tab pos="697230" algn="l"/>
              </a:tabLst>
            </a:pPr>
            <a:r>
              <a:rPr dirty="0" sz="1500" spc="-5">
                <a:latin typeface="Microsoft YaHei"/>
                <a:cs typeface="Microsoft YaHei"/>
              </a:rPr>
              <a:t>适合处理需要深入文档分析和理解长上下文的任务，例如复杂信息提取与整合。</a:t>
            </a:r>
            <a:endParaRPr sz="1500">
              <a:latin typeface="Microsoft YaHei"/>
              <a:cs typeface="Microsoft YaHei"/>
            </a:endParaRPr>
          </a:p>
          <a:p>
            <a:pPr marL="240665" indent="-227965">
              <a:lnSpc>
                <a:spcPct val="100000"/>
              </a:lnSpc>
              <a:spcBef>
                <a:spcPts val="1625"/>
              </a:spcBef>
              <a:buFont typeface="Wingdings"/>
              <a:buChar char=""/>
              <a:tabLst>
                <a:tab pos="240665" algn="l"/>
              </a:tabLst>
            </a:pPr>
            <a:r>
              <a:rPr dirty="0" sz="1800" spc="-10">
                <a:latin typeface="Microsoft YaHei"/>
                <a:cs typeface="Microsoft YaHei"/>
              </a:rPr>
              <a:t>开放领域问答与写作</a:t>
            </a:r>
            <a:endParaRPr sz="1800">
              <a:latin typeface="Microsoft YaHei"/>
              <a:cs typeface="Microsoft YaHei"/>
            </a:endParaRPr>
          </a:p>
          <a:p>
            <a:pPr lvl="1" marL="697230" indent="-227965">
              <a:lnSpc>
                <a:spcPct val="100000"/>
              </a:lnSpc>
              <a:spcBef>
                <a:spcPts val="1060"/>
              </a:spcBef>
              <a:buFont typeface="Wingdings"/>
              <a:buChar char=""/>
              <a:tabLst>
                <a:tab pos="697230" algn="l"/>
              </a:tabLst>
            </a:pPr>
            <a:r>
              <a:rPr dirty="0" sz="1500" spc="-5">
                <a:latin typeface="Microsoft YaHei"/>
                <a:cs typeface="Microsoft YaHei"/>
              </a:rPr>
              <a:t>在内容生成、问题回答以及创造性写作中具有广泛应用，例如生成高质量文本或进行内容编辑。</a:t>
            </a:r>
            <a:endParaRPr sz="15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175" y="0"/>
            <a:ext cx="12189460" cy="3991610"/>
            <a:chOff x="3175" y="0"/>
            <a:chExt cx="12189460" cy="39916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175" y="1678"/>
              <a:ext cx="12188825" cy="28829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3443" y="2541678"/>
              <a:ext cx="598669" cy="152400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03865" y="2643278"/>
              <a:ext cx="128231" cy="254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57508" y="2490878"/>
              <a:ext cx="130327" cy="38100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970613" y="2440078"/>
              <a:ext cx="221424" cy="5080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73077" y="2363878"/>
              <a:ext cx="306196" cy="8890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32170" y="2109878"/>
              <a:ext cx="638063" cy="16510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74490" y="2071778"/>
              <a:ext cx="219316" cy="50800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19" y="0"/>
              <a:ext cx="12184380" cy="2645664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037064" y="376427"/>
              <a:ext cx="1815083" cy="510539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064252" y="2519679"/>
              <a:ext cx="1472018" cy="147151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216652" y="2686811"/>
              <a:ext cx="1167384" cy="11658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464251" y="2978353"/>
              <a:ext cx="704011" cy="570661"/>
            </a:xfrm>
            <a:prstGeom prst="rect">
              <a:avLst/>
            </a:prstGeom>
          </p:spPr>
        </p:pic>
      </p:grpSp>
      <p:sp>
        <p:nvSpPr>
          <p:cNvPr id="16" name="object 16" descr=""/>
          <p:cNvSpPr txBox="1"/>
          <p:nvPr/>
        </p:nvSpPr>
        <p:spPr>
          <a:xfrm>
            <a:off x="11793855" y="6581775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3B5D74"/>
                </a:solidFill>
                <a:latin typeface="SimSun"/>
                <a:cs typeface="SimSun"/>
              </a:rPr>
              <a:t>48</a:t>
            </a:r>
            <a:endParaRPr sz="1200">
              <a:latin typeface="SimSun"/>
              <a:cs typeface="SimSun"/>
            </a:endParaRPr>
          </a:p>
        </p:txBody>
      </p:sp>
      <p:grpSp>
        <p:nvGrpSpPr>
          <p:cNvPr id="17" name="object 17" descr=""/>
          <p:cNvGrpSpPr/>
          <p:nvPr/>
        </p:nvGrpSpPr>
        <p:grpSpPr>
          <a:xfrm>
            <a:off x="9608819" y="3029711"/>
            <a:ext cx="1099185" cy="1099185"/>
            <a:chOff x="9608819" y="3029711"/>
            <a:chExt cx="1099185" cy="1099185"/>
          </a:xfrm>
        </p:grpSpPr>
        <p:pic>
          <p:nvPicPr>
            <p:cNvPr id="18" name="object 18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08819" y="3029711"/>
              <a:ext cx="1098803" cy="1098803"/>
            </a:xfrm>
            <a:prstGeom prst="rect">
              <a:avLst/>
            </a:prstGeom>
          </p:spPr>
        </p:pic>
        <p:pic>
          <p:nvPicPr>
            <p:cNvPr id="19" name="object 19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9724643" y="3156203"/>
              <a:ext cx="867155" cy="867156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92702" y="3376739"/>
              <a:ext cx="540550" cy="427202"/>
            </a:xfrm>
            <a:prstGeom prst="rect">
              <a:avLst/>
            </a:prstGeom>
          </p:spPr>
        </p:pic>
      </p:grpSp>
      <p:grpSp>
        <p:nvGrpSpPr>
          <p:cNvPr id="21" name="object 21" descr=""/>
          <p:cNvGrpSpPr/>
          <p:nvPr/>
        </p:nvGrpSpPr>
        <p:grpSpPr>
          <a:xfrm>
            <a:off x="1205483" y="3028188"/>
            <a:ext cx="1099185" cy="1099185"/>
            <a:chOff x="1205483" y="3028188"/>
            <a:chExt cx="1099185" cy="1099185"/>
          </a:xfrm>
        </p:grpSpPr>
        <p:pic>
          <p:nvPicPr>
            <p:cNvPr id="22" name="object 22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05483" y="3028188"/>
              <a:ext cx="1098804" cy="1098803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21307" y="3154680"/>
              <a:ext cx="868679" cy="867156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20228" y="3376104"/>
              <a:ext cx="474535" cy="427202"/>
            </a:xfrm>
            <a:prstGeom prst="rect">
              <a:avLst/>
            </a:prstGeom>
          </p:spPr>
        </p:pic>
      </p:grpSp>
      <p:pic>
        <p:nvPicPr>
          <p:cNvPr id="25" name="object 25" descr="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863282" y="4580509"/>
            <a:ext cx="1853780" cy="325742"/>
          </a:xfrm>
          <a:prstGeom prst="rect">
            <a:avLst/>
          </a:prstGeom>
        </p:spPr>
      </p:pic>
      <p:grpSp>
        <p:nvGrpSpPr>
          <p:cNvPr id="26" name="object 26" descr=""/>
          <p:cNvGrpSpPr/>
          <p:nvPr/>
        </p:nvGrpSpPr>
        <p:grpSpPr>
          <a:xfrm>
            <a:off x="8883281" y="4580813"/>
            <a:ext cx="2657475" cy="324485"/>
            <a:chOff x="8883281" y="4580813"/>
            <a:chExt cx="2657475" cy="324485"/>
          </a:xfrm>
        </p:grpSpPr>
        <p:pic>
          <p:nvPicPr>
            <p:cNvPr id="27" name="object 27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8883281" y="4580813"/>
              <a:ext cx="1236459" cy="32391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053955" y="4622825"/>
              <a:ext cx="266319" cy="249732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239260" y="4582160"/>
              <a:ext cx="1301343" cy="321741"/>
            </a:xfrm>
            <a:prstGeom prst="rect">
              <a:avLst/>
            </a:prstGeom>
          </p:spPr>
        </p:pic>
      </p:grpSp>
      <p:grpSp>
        <p:nvGrpSpPr>
          <p:cNvPr id="30" name="object 30" descr=""/>
          <p:cNvGrpSpPr/>
          <p:nvPr/>
        </p:nvGrpSpPr>
        <p:grpSpPr>
          <a:xfrm>
            <a:off x="3999217" y="4152252"/>
            <a:ext cx="3657600" cy="2695575"/>
            <a:chOff x="3999217" y="4152252"/>
            <a:chExt cx="3657600" cy="2695575"/>
          </a:xfrm>
        </p:grpSpPr>
        <p:pic>
          <p:nvPicPr>
            <p:cNvPr id="31" name="object 31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999217" y="4152252"/>
              <a:ext cx="3657523" cy="2695498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406048" y="4467771"/>
              <a:ext cx="2912795" cy="440270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4239412" y="5113299"/>
              <a:ext cx="129057" cy="129717"/>
            </a:xfrm>
            <a:prstGeom prst="rect">
              <a:avLst/>
            </a:prstGeom>
          </p:spPr>
        </p:pic>
        <p:pic>
          <p:nvPicPr>
            <p:cNvPr id="34" name="object 3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4664633" y="5015280"/>
              <a:ext cx="1254518" cy="327075"/>
            </a:xfrm>
            <a:prstGeom prst="rect">
              <a:avLst/>
            </a:prstGeom>
          </p:spPr>
        </p:pic>
        <p:pic>
          <p:nvPicPr>
            <p:cNvPr id="35" name="object 35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4239412" y="5540019"/>
              <a:ext cx="129057" cy="129717"/>
            </a:xfrm>
            <a:prstGeom prst="rect">
              <a:avLst/>
            </a:prstGeom>
          </p:spPr>
        </p:pic>
        <p:pic>
          <p:nvPicPr>
            <p:cNvPr id="36" name="object 36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666119" y="5442000"/>
              <a:ext cx="1254594" cy="324408"/>
            </a:xfrm>
            <a:prstGeom prst="rect">
              <a:avLst/>
            </a:prstGeom>
          </p:spPr>
        </p:pic>
        <p:pic>
          <p:nvPicPr>
            <p:cNvPr id="37" name="object 37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4239412" y="5966739"/>
              <a:ext cx="129057" cy="129717"/>
            </a:xfrm>
            <a:prstGeom prst="rect">
              <a:avLst/>
            </a:prstGeom>
          </p:spPr>
        </p:pic>
        <p:pic>
          <p:nvPicPr>
            <p:cNvPr id="38" name="object 38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660671" y="5870054"/>
              <a:ext cx="1253794" cy="323748"/>
            </a:xfrm>
            <a:prstGeom prst="rect">
              <a:avLst/>
            </a:prstGeom>
          </p:spPr>
        </p:pic>
        <p:pic>
          <p:nvPicPr>
            <p:cNvPr id="39" name="object 39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617832" y="6414795"/>
              <a:ext cx="365086" cy="105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教学设计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611609" y="6426200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3B5D74"/>
                </a:solidFill>
                <a:latin typeface="SimSun"/>
                <a:cs typeface="SimSun"/>
              </a:rPr>
              <a:t>49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8839" y="1134427"/>
            <a:ext cx="14471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 b="1">
                <a:solidFill>
                  <a:srgbClr val="A13838"/>
                </a:solidFill>
                <a:latin typeface="Microsoft YaHei"/>
                <a:cs typeface="Microsoft YaHei"/>
              </a:rPr>
              <a:t>教学设计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329930" y="6332854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A13838"/>
                </a:solidFill>
                <a:latin typeface="Microsoft YaHei"/>
                <a:cs typeface="Microsoft YaHei"/>
              </a:rPr>
              <a:t>提示词示例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78839" y="1868678"/>
            <a:ext cx="4698365" cy="14884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需求：</a:t>
            </a:r>
            <a:r>
              <a:rPr dirty="0" sz="1600" spc="-20" b="1">
                <a:solidFill>
                  <a:srgbClr val="404040"/>
                </a:solidFill>
                <a:latin typeface="Microsoft YaHei"/>
                <a:cs typeface="Microsoft YaHei"/>
              </a:rPr>
              <a:t>北大青鸟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基于所提供的课程相关信息，包括主题、教学目标、课时安排以及学情等内容，按照特定流程来设计一份课程大纲草案，重点在于给出大概的课程内容、设计思路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78839" y="4186554"/>
            <a:ext cx="449262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75" b="1">
                <a:solidFill>
                  <a:srgbClr val="A13838"/>
                </a:solidFill>
                <a:latin typeface="Microsoft YaHei"/>
                <a:cs typeface="Microsoft YaHei"/>
              </a:rPr>
              <a:t>技 能 </a:t>
            </a:r>
            <a:r>
              <a:rPr dirty="0" sz="2800" spc="30" b="1">
                <a:solidFill>
                  <a:srgbClr val="A13838"/>
                </a:solidFill>
                <a:latin typeface="Calibri"/>
                <a:cs typeface="Calibri"/>
              </a:rPr>
              <a:t>+ </a:t>
            </a:r>
            <a:r>
              <a:rPr dirty="0" sz="2800" spc="-75" b="1">
                <a:solidFill>
                  <a:srgbClr val="A13838"/>
                </a:solidFill>
                <a:latin typeface="Microsoft YaHei"/>
                <a:cs typeface="Microsoft YaHei"/>
              </a:rPr>
              <a:t>教 学 目 标 </a:t>
            </a:r>
            <a:r>
              <a:rPr dirty="0" sz="2800" spc="30" b="1">
                <a:solidFill>
                  <a:srgbClr val="A13838"/>
                </a:solidFill>
                <a:latin typeface="Calibri"/>
                <a:cs typeface="Calibri"/>
              </a:rPr>
              <a:t>+ </a:t>
            </a:r>
            <a:r>
              <a:rPr dirty="0" sz="2800" spc="-70" b="1">
                <a:solidFill>
                  <a:srgbClr val="A13838"/>
                </a:solidFill>
                <a:latin typeface="Microsoft YaHei"/>
                <a:cs typeface="Microsoft YaHei"/>
              </a:rPr>
              <a:t>工 作 流</a:t>
            </a:r>
            <a:endParaRPr sz="2800">
              <a:latin typeface="Microsoft YaHei"/>
              <a:cs typeface="Microsoft YaHei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432803" y="883919"/>
            <a:ext cx="4963667" cy="531114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教学活动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611609" y="6426200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3B5D74"/>
                </a:solidFill>
                <a:latin typeface="SimSun"/>
                <a:cs typeface="SimSun"/>
              </a:rPr>
              <a:t>50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8839" y="1134427"/>
            <a:ext cx="14471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 b="1">
                <a:solidFill>
                  <a:srgbClr val="A13838"/>
                </a:solidFill>
                <a:latin typeface="Microsoft YaHei"/>
                <a:cs typeface="Microsoft YaHei"/>
              </a:rPr>
              <a:t>教学活动</a:t>
            </a:r>
            <a:endParaRPr sz="2800">
              <a:latin typeface="Microsoft YaHei"/>
              <a:cs typeface="Microsoft YaHe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7379017" y="1818957"/>
            <a:ext cx="4445000" cy="2444750"/>
            <a:chOff x="7379017" y="1818957"/>
            <a:chExt cx="4445000" cy="244475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379017" y="1818957"/>
              <a:ext cx="4445000" cy="2444750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751064" y="1943100"/>
              <a:ext cx="3787139" cy="1656588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8201977" y="3782059"/>
            <a:ext cx="28695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A13838"/>
                </a:solidFill>
                <a:latin typeface="Microsoft YaHei"/>
                <a:cs typeface="Microsoft YaHei"/>
              </a:rPr>
              <a:t>请基于图片，再设计一道变式题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2071687" y="4270057"/>
            <a:ext cx="4533265" cy="187070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2281504" y="4520082"/>
            <a:ext cx="3885565" cy="14878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A13838"/>
                </a:solidFill>
                <a:latin typeface="Microsoft YaHei"/>
                <a:cs typeface="Microsoft YaHei"/>
              </a:rPr>
              <a:t>请提出一系列问题支架，要求问题应从易到难，从基本知识开始、逐步加大难度和复杂度，逐步达到提升分析、评价、创造等高阶思维的问题。请注意：你的问题必须要符合学生的能力情况，不要过于简单、也不要过</a:t>
            </a:r>
            <a:r>
              <a:rPr dirty="0" sz="1600" spc="-50">
                <a:solidFill>
                  <a:srgbClr val="A13838"/>
                </a:solidFill>
                <a:latin typeface="Microsoft YaHei"/>
                <a:cs typeface="Microsoft YaHei"/>
              </a:rPr>
              <a:t>难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2071687" y="2909252"/>
            <a:ext cx="4532630" cy="975982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2281478" y="3036100"/>
            <a:ext cx="3910965" cy="7562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A13838"/>
                </a:solidFill>
                <a:latin typeface="Microsoft YaHei"/>
                <a:cs typeface="Microsoft YaHei"/>
              </a:rPr>
              <a:t>请设计课后作业，要求： </a:t>
            </a:r>
            <a:r>
              <a:rPr dirty="0" sz="1600" spc="-10">
                <a:solidFill>
                  <a:srgbClr val="A13838"/>
                </a:solidFill>
                <a:latin typeface="Microsoft YaHei"/>
                <a:cs typeface="Microsoft YaHei"/>
              </a:rPr>
              <a:t>1</a:t>
            </a:r>
            <a:r>
              <a:rPr dirty="0" sz="1600" spc="-25">
                <a:solidFill>
                  <a:srgbClr val="A13838"/>
                </a:solidFill>
                <a:latin typeface="Microsoft YaHei"/>
                <a:cs typeface="Microsoft YaHei"/>
              </a:rPr>
              <a:t>.有趣味性和实操</a:t>
            </a:r>
            <a:r>
              <a:rPr dirty="0" sz="1600">
                <a:solidFill>
                  <a:srgbClr val="A13838"/>
                </a:solidFill>
                <a:latin typeface="Microsoft YaHei"/>
                <a:cs typeface="Microsoft YaHei"/>
              </a:rPr>
              <a:t>性 </a:t>
            </a:r>
            <a:r>
              <a:rPr dirty="0" sz="1600" spc="-10">
                <a:solidFill>
                  <a:srgbClr val="A13838"/>
                </a:solidFill>
                <a:latin typeface="Microsoft YaHei"/>
                <a:cs typeface="Microsoft YaHei"/>
              </a:rPr>
              <a:t>2</a:t>
            </a:r>
            <a:r>
              <a:rPr dirty="0" sz="1600" spc="-25">
                <a:solidFill>
                  <a:srgbClr val="A13838"/>
                </a:solidFill>
                <a:latin typeface="Microsoft YaHei"/>
                <a:cs typeface="Microsoft YaHei"/>
              </a:rPr>
              <a:t>.符合教学目标，并且能够应用课程内容</a:t>
            </a:r>
            <a:r>
              <a:rPr dirty="0" sz="1600" spc="-30">
                <a:solidFill>
                  <a:srgbClr val="A13838"/>
                </a:solidFill>
                <a:latin typeface="Microsoft YaHei"/>
                <a:cs typeface="Microsoft YaHei"/>
              </a:rPr>
              <a:t>指导生活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2048827" y="1875472"/>
            <a:ext cx="4554855" cy="648969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2259241" y="1983676"/>
            <a:ext cx="4291965" cy="5124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A13838"/>
                </a:solidFill>
                <a:latin typeface="Microsoft YaHei"/>
                <a:cs typeface="Microsoft YaHei"/>
              </a:rPr>
              <a:t>请生成分组演练中的话术，用表格输出，要求：</a:t>
            </a:r>
            <a:r>
              <a:rPr dirty="0" sz="1600" spc="-30">
                <a:solidFill>
                  <a:srgbClr val="A13838"/>
                </a:solidFill>
                <a:latin typeface="Microsoft YaHei"/>
                <a:cs typeface="Microsoft YaHei"/>
              </a:rPr>
              <a:t>角色、话术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7459980" y="4284598"/>
            <a:ext cx="4168775" cy="93916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10500"/>
              </a:lnSpc>
              <a:spcBef>
                <a:spcPts val="95"/>
              </a:spcBef>
            </a:pPr>
            <a:r>
              <a:rPr dirty="0" sz="1550" spc="-10">
                <a:solidFill>
                  <a:srgbClr val="A13838"/>
                </a:solidFill>
                <a:latin typeface="Microsoft YaHei"/>
                <a:cs typeface="Microsoft YaHei"/>
              </a:rPr>
              <a:t>https://kimi.moonshot.cn/share/cummgo07 dlc6fhfvv950</a:t>
            </a:r>
            <a:endParaRPr sz="1550">
              <a:latin typeface="Microsoft YaHei"/>
              <a:cs typeface="Microsoft YaHei"/>
            </a:endParaRPr>
          </a:p>
          <a:p>
            <a:pPr marL="1940560">
              <a:lnSpc>
                <a:spcPct val="100000"/>
              </a:lnSpc>
              <a:spcBef>
                <a:spcPts val="925"/>
              </a:spcBef>
            </a:pPr>
            <a:r>
              <a:rPr dirty="0" sz="1800" spc="-25" b="1">
                <a:solidFill>
                  <a:srgbClr val="A13838"/>
                </a:solidFill>
                <a:latin typeface="Microsoft YaHei"/>
                <a:cs typeface="Microsoft YaHei"/>
              </a:rPr>
              <a:t>习题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962025" y="5003800"/>
            <a:ext cx="8375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A13838"/>
                </a:solidFill>
                <a:latin typeface="Microsoft YaHei"/>
                <a:cs typeface="Microsoft YaHei"/>
              </a:rPr>
              <a:t>设计问题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962025" y="3230880"/>
            <a:ext cx="8375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A13838"/>
                </a:solidFill>
                <a:latin typeface="Microsoft YaHei"/>
                <a:cs typeface="Microsoft YaHei"/>
              </a:rPr>
              <a:t>课后作业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62025" y="2058035"/>
            <a:ext cx="8375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30" b="1">
                <a:solidFill>
                  <a:srgbClr val="A13838"/>
                </a:solidFill>
                <a:latin typeface="Microsoft YaHei"/>
                <a:cs typeface="Microsoft YaHei"/>
              </a:rPr>
              <a:t>教学活动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301496" y="480059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19"/>
                </a:moveTo>
                <a:lnTo>
                  <a:pt x="0" y="236219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19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作业批改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611609" y="6426200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3B5D74"/>
                </a:solidFill>
                <a:latin typeface="SimSun"/>
                <a:cs typeface="SimSun"/>
              </a:rPr>
              <a:t>51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8839" y="1134427"/>
            <a:ext cx="14471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 b="1">
                <a:solidFill>
                  <a:srgbClr val="A13838"/>
                </a:solidFill>
                <a:latin typeface="Microsoft YaHei"/>
                <a:cs typeface="Microsoft YaHei"/>
              </a:rPr>
              <a:t>作业批改</a:t>
            </a:r>
            <a:endParaRPr sz="2800">
              <a:latin typeface="Microsoft YaHei"/>
              <a:cs typeface="Microsoft YaHei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49240" y="1549908"/>
            <a:ext cx="6736079" cy="4146804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8134032" y="6332854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A13838"/>
                </a:solidFill>
                <a:latin typeface="Microsoft YaHei"/>
                <a:cs typeface="Microsoft YaHei"/>
              </a:rPr>
              <a:t>提示词示例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78839" y="1868678"/>
            <a:ext cx="387413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需求：</a:t>
            </a:r>
            <a:r>
              <a:rPr dirty="0" sz="1600" spc="-20" b="1">
                <a:solidFill>
                  <a:srgbClr val="404040"/>
                </a:solidFill>
                <a:latin typeface="Microsoft YaHei"/>
                <a:cs typeface="Microsoft YaHei"/>
              </a:rPr>
              <a:t>课工场</a:t>
            </a: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需要</a:t>
            </a:r>
            <a:r>
              <a:rPr dirty="0" sz="1600" spc="-10">
                <a:solidFill>
                  <a:srgbClr val="404040"/>
                </a:solidFill>
                <a:latin typeface="Arial"/>
                <a:cs typeface="Arial"/>
              </a:rPr>
              <a:t>AI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辅助老师批改大量作业为作业中的客观题添加答案解析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为作业中的编程题该处解题思路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78839" y="4186554"/>
            <a:ext cx="395732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10" b="1">
                <a:solidFill>
                  <a:srgbClr val="A13838"/>
                </a:solidFill>
                <a:latin typeface="Microsoft YaHei"/>
                <a:cs typeface="Microsoft YaHei"/>
              </a:rPr>
              <a:t>工 作 流 程 </a:t>
            </a:r>
            <a:r>
              <a:rPr dirty="0" sz="2800" spc="114" b="1">
                <a:solidFill>
                  <a:srgbClr val="A13838"/>
                </a:solidFill>
                <a:latin typeface="Calibri"/>
                <a:cs typeface="Calibri"/>
              </a:rPr>
              <a:t>+ </a:t>
            </a:r>
            <a:r>
              <a:rPr dirty="0" sz="2800" spc="5" b="1">
                <a:solidFill>
                  <a:srgbClr val="A13838"/>
                </a:solidFill>
                <a:latin typeface="Microsoft YaHei"/>
                <a:cs typeface="Microsoft YaHei"/>
              </a:rPr>
              <a:t>工 作 要 求</a:t>
            </a:r>
            <a:endParaRPr sz="2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505904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0"/>
              <a:t>个性化教案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611609" y="6426200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3B5D74"/>
                </a:solidFill>
                <a:latin typeface="SimSun"/>
                <a:cs typeface="SimSun"/>
              </a:rPr>
              <a:t>52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8839" y="1134427"/>
            <a:ext cx="25139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 b="1">
                <a:solidFill>
                  <a:srgbClr val="A13838"/>
                </a:solidFill>
                <a:latin typeface="Microsoft YaHei"/>
                <a:cs typeface="Microsoft YaHei"/>
              </a:rPr>
              <a:t>个性化教案生成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63930" y="2310003"/>
            <a:ext cx="4618990" cy="1122680"/>
          </a:xfrm>
          <a:prstGeom prst="rect">
            <a:avLst/>
          </a:prstGeom>
        </p:spPr>
        <p:txBody>
          <a:bodyPr wrap="square" lIns="0" tIns="13462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60"/>
              </a:spcBef>
            </a:pP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需求：根据</a:t>
            </a:r>
            <a:r>
              <a:rPr dirty="0" sz="1600" spc="-20" b="1">
                <a:solidFill>
                  <a:srgbClr val="404040"/>
                </a:solidFill>
                <a:latin typeface="Microsoft YaHei"/>
                <a:cs typeface="Microsoft YaHei"/>
              </a:rPr>
              <a:t>北大青鸟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分层教学模式设计原则，为</a:t>
            </a:r>
            <a:endParaRPr sz="16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</a:pP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大一机器学习基础章节设计</a:t>
            </a:r>
            <a:r>
              <a:rPr dirty="0" sz="1600" spc="-10">
                <a:solidFill>
                  <a:srgbClr val="404040"/>
                </a:solidFill>
                <a:latin typeface="Arial"/>
                <a:cs typeface="Arial"/>
              </a:rPr>
              <a:t>A/B/C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三级难度习题组，并标注难度。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660197" y="4675187"/>
            <a:ext cx="4448810" cy="1581785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6753225" y="5027295"/>
            <a:ext cx="41402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A13838"/>
                </a:solidFill>
                <a:latin typeface="Microsoft YaHei"/>
                <a:cs typeface="Microsoft YaHei"/>
              </a:rPr>
              <a:t>为</a:t>
            </a:r>
            <a:r>
              <a:rPr dirty="0" sz="1800" spc="-10" b="1">
                <a:solidFill>
                  <a:srgbClr val="A13838"/>
                </a:solidFill>
                <a:latin typeface="Calibri"/>
                <a:cs typeface="Calibri"/>
              </a:rPr>
              <a:t>{</a:t>
            </a:r>
            <a:r>
              <a:rPr dirty="0" sz="1800" b="1">
                <a:solidFill>
                  <a:srgbClr val="A13838"/>
                </a:solidFill>
                <a:latin typeface="Microsoft YaHei"/>
                <a:cs typeface="Microsoft YaHei"/>
              </a:rPr>
              <a:t>年级</a:t>
            </a:r>
            <a:r>
              <a:rPr dirty="0" sz="1800" spc="-10" b="1">
                <a:solidFill>
                  <a:srgbClr val="A13838"/>
                </a:solidFill>
                <a:latin typeface="Calibri"/>
                <a:cs typeface="Calibri"/>
              </a:rPr>
              <a:t>}{</a:t>
            </a:r>
            <a:r>
              <a:rPr dirty="0" sz="1800" b="1">
                <a:solidFill>
                  <a:srgbClr val="A13838"/>
                </a:solidFill>
                <a:latin typeface="Microsoft YaHei"/>
                <a:cs typeface="Microsoft YaHei"/>
              </a:rPr>
              <a:t>机器学习基础</a:t>
            </a:r>
            <a:r>
              <a:rPr dirty="0" sz="1800" spc="-10" b="1">
                <a:solidFill>
                  <a:srgbClr val="A13838"/>
                </a:solidFill>
                <a:latin typeface="Calibri"/>
                <a:cs typeface="Calibri"/>
              </a:rPr>
              <a:t>}</a:t>
            </a:r>
            <a:r>
              <a:rPr dirty="0" sz="1800">
                <a:solidFill>
                  <a:srgbClr val="A13838"/>
                </a:solidFill>
                <a:latin typeface="Microsoft YaHei"/>
                <a:cs typeface="Microsoft YaHei"/>
              </a:rPr>
              <a:t>章节设计</a:t>
            </a:r>
            <a:r>
              <a:rPr dirty="0" sz="1800" spc="-10">
                <a:solidFill>
                  <a:srgbClr val="A13838"/>
                </a:solidFill>
                <a:latin typeface="Calibri"/>
                <a:cs typeface="Calibri"/>
              </a:rPr>
              <a:t>A/B/C</a:t>
            </a:r>
            <a:r>
              <a:rPr dirty="0" sz="1800" spc="-50">
                <a:solidFill>
                  <a:srgbClr val="A13838"/>
                </a:solidFill>
                <a:latin typeface="Microsoft YaHei"/>
                <a:cs typeface="Microsoft YaHei"/>
              </a:rPr>
              <a:t>三</a:t>
            </a:r>
            <a:r>
              <a:rPr dirty="0" sz="1800" spc="-5">
                <a:solidFill>
                  <a:srgbClr val="A13838"/>
                </a:solidFill>
                <a:latin typeface="Microsoft YaHei"/>
                <a:cs typeface="Microsoft YaHei"/>
              </a:rPr>
              <a:t>级难度习题组，按布鲁姆认知分类理论标</a:t>
            </a:r>
            <a:r>
              <a:rPr dirty="0" sz="1800" spc="-10">
                <a:solidFill>
                  <a:srgbClr val="A13838"/>
                </a:solidFill>
                <a:latin typeface="Microsoft YaHei"/>
                <a:cs typeface="Microsoft YaHei"/>
              </a:rPr>
              <a:t>注题目难度系数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1" name="object 11" descr=""/>
          <p:cNvSpPr/>
          <p:nvPr/>
        </p:nvSpPr>
        <p:spPr>
          <a:xfrm>
            <a:off x="5879591" y="2660904"/>
            <a:ext cx="393700" cy="546100"/>
          </a:xfrm>
          <a:custGeom>
            <a:avLst/>
            <a:gdLst/>
            <a:ahLst/>
            <a:cxnLst/>
            <a:rect l="l" t="t" r="r" b="b"/>
            <a:pathLst>
              <a:path w="393700" h="546100">
                <a:moveTo>
                  <a:pt x="196596" y="545592"/>
                </a:moveTo>
                <a:lnTo>
                  <a:pt x="0" y="545592"/>
                </a:lnTo>
                <a:lnTo>
                  <a:pt x="196596" y="272796"/>
                </a:lnTo>
                <a:lnTo>
                  <a:pt x="0" y="0"/>
                </a:lnTo>
                <a:lnTo>
                  <a:pt x="196596" y="0"/>
                </a:lnTo>
                <a:lnTo>
                  <a:pt x="393192" y="272796"/>
                </a:lnTo>
                <a:lnTo>
                  <a:pt x="196596" y="54559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 descr=""/>
          <p:cNvSpPr/>
          <p:nvPr/>
        </p:nvSpPr>
        <p:spPr>
          <a:xfrm>
            <a:off x="8625840" y="4076700"/>
            <a:ext cx="546100" cy="393700"/>
          </a:xfrm>
          <a:custGeom>
            <a:avLst/>
            <a:gdLst/>
            <a:ahLst/>
            <a:cxnLst/>
            <a:rect l="l" t="t" r="r" b="b"/>
            <a:pathLst>
              <a:path w="546100" h="393700">
                <a:moveTo>
                  <a:pt x="272795" y="393191"/>
                </a:moveTo>
                <a:lnTo>
                  <a:pt x="0" y="196596"/>
                </a:lnTo>
                <a:lnTo>
                  <a:pt x="0" y="0"/>
                </a:lnTo>
                <a:lnTo>
                  <a:pt x="272795" y="196596"/>
                </a:lnTo>
                <a:lnTo>
                  <a:pt x="545591" y="0"/>
                </a:lnTo>
                <a:lnTo>
                  <a:pt x="545591" y="196596"/>
                </a:lnTo>
                <a:lnTo>
                  <a:pt x="272795" y="393191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878839" y="4491989"/>
            <a:ext cx="4212590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b="1">
                <a:solidFill>
                  <a:srgbClr val="A13838"/>
                </a:solidFill>
                <a:latin typeface="Microsoft YaHei"/>
                <a:cs typeface="Microsoft YaHei"/>
              </a:rPr>
              <a:t>年 级 </a:t>
            </a:r>
            <a:r>
              <a:rPr dirty="0" sz="2800" spc="105" b="1">
                <a:solidFill>
                  <a:srgbClr val="A13838"/>
                </a:solidFill>
                <a:latin typeface="Calibri"/>
                <a:cs typeface="Calibri"/>
              </a:rPr>
              <a:t>+ </a:t>
            </a:r>
            <a:r>
              <a:rPr dirty="0" sz="2800" b="1">
                <a:solidFill>
                  <a:srgbClr val="A13838"/>
                </a:solidFill>
                <a:latin typeface="Microsoft YaHei"/>
                <a:cs typeface="Microsoft YaHei"/>
              </a:rPr>
              <a:t>学 科 </a:t>
            </a:r>
            <a:r>
              <a:rPr dirty="0" sz="2800" spc="105" b="1">
                <a:solidFill>
                  <a:srgbClr val="A13838"/>
                </a:solidFill>
                <a:latin typeface="Calibri"/>
                <a:cs typeface="Calibri"/>
              </a:rPr>
              <a:t>+ </a:t>
            </a:r>
            <a:r>
              <a:rPr dirty="0" sz="2800" spc="-10" b="1">
                <a:solidFill>
                  <a:srgbClr val="A13838"/>
                </a:solidFill>
                <a:latin typeface="Microsoft YaHei"/>
                <a:cs typeface="Microsoft YaHei"/>
              </a:rPr>
              <a:t>题 目 要 求</a:t>
            </a:r>
            <a:endParaRPr sz="2800">
              <a:latin typeface="Microsoft YaHei"/>
              <a:cs typeface="Microsoft YaHe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1942" y="1630362"/>
            <a:ext cx="4457065" cy="184912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6744969" y="1978659"/>
            <a:ext cx="4237990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A13838"/>
                </a:solidFill>
                <a:latin typeface="Microsoft YaHei"/>
                <a:cs typeface="Microsoft YaHei"/>
              </a:rPr>
              <a:t>提示词示例：</a:t>
            </a:r>
            <a:endParaRPr sz="1800">
              <a:latin typeface="Microsoft YaHei"/>
              <a:cs typeface="Microsoft YaHei"/>
            </a:endParaRPr>
          </a:p>
          <a:p>
            <a:pPr marL="12700" marR="5080">
              <a:lnSpc>
                <a:spcPct val="100000"/>
              </a:lnSpc>
            </a:pPr>
            <a:r>
              <a:rPr dirty="0" sz="1800">
                <a:solidFill>
                  <a:srgbClr val="A13838"/>
                </a:solidFill>
                <a:latin typeface="Microsoft YaHei"/>
                <a:cs typeface="Microsoft YaHei"/>
              </a:rPr>
              <a:t>为大一机器学习基础章节设计</a:t>
            </a:r>
            <a:r>
              <a:rPr dirty="0" sz="1800" spc="-10">
                <a:solidFill>
                  <a:srgbClr val="A13838"/>
                </a:solidFill>
                <a:latin typeface="Calibri"/>
                <a:cs typeface="Calibri"/>
              </a:rPr>
              <a:t>A/B/C</a:t>
            </a:r>
            <a:r>
              <a:rPr dirty="0" sz="1800" spc="-20">
                <a:solidFill>
                  <a:srgbClr val="A13838"/>
                </a:solidFill>
                <a:latin typeface="Microsoft YaHei"/>
                <a:cs typeface="Microsoft YaHei"/>
              </a:rPr>
              <a:t>三级难</a:t>
            </a:r>
            <a:r>
              <a:rPr dirty="0" sz="1800" spc="-5">
                <a:solidFill>
                  <a:srgbClr val="A13838"/>
                </a:solidFill>
                <a:latin typeface="Microsoft YaHei"/>
                <a:cs typeface="Microsoft YaHei"/>
              </a:rPr>
              <a:t>度习题组，按布鲁姆认知分类理论标注题</a:t>
            </a:r>
            <a:r>
              <a:rPr dirty="0" sz="1800" spc="-10">
                <a:solidFill>
                  <a:srgbClr val="A13838"/>
                </a:solidFill>
                <a:latin typeface="Microsoft YaHei"/>
                <a:cs typeface="Microsoft YaHei"/>
              </a:rPr>
              <a:t>目难度系数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0059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19"/>
                </a:moveTo>
                <a:lnTo>
                  <a:pt x="0" y="236219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19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628396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0"/>
              <a:t>医学专业病理诊断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611609" y="6426200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3B5D74"/>
                </a:solidFill>
                <a:latin typeface="SimSun"/>
                <a:cs typeface="SimSun"/>
              </a:rPr>
              <a:t>53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78839" y="1134427"/>
            <a:ext cx="302450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 b="1">
                <a:solidFill>
                  <a:srgbClr val="A13838"/>
                </a:solidFill>
                <a:latin typeface="Microsoft YaHei"/>
                <a:cs typeface="Microsoft YaHei"/>
              </a:rPr>
              <a:t>医学专业-病理诊断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878839" y="2041398"/>
            <a:ext cx="4404995" cy="11226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50000"/>
              </a:lnSpc>
              <a:spcBef>
                <a:spcPts val="100"/>
              </a:spcBef>
            </a:pP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需求：模拟临床思维训练，</a:t>
            </a:r>
            <a:r>
              <a:rPr dirty="0" sz="1600" spc="-10">
                <a:solidFill>
                  <a:srgbClr val="404040"/>
                </a:solidFill>
                <a:latin typeface="Arial"/>
                <a:cs typeface="Arial"/>
              </a:rPr>
              <a:t>"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患者主诉胸痛伴呼吸</a:t>
            </a: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困难，可能的鉴别诊断有哪些？</a:t>
            </a:r>
            <a:r>
              <a:rPr dirty="0" sz="1600" spc="-10">
                <a:solidFill>
                  <a:srgbClr val="404040"/>
                </a:solidFill>
                <a:latin typeface="Arial"/>
                <a:cs typeface="Arial"/>
              </a:rPr>
              <a:t>"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，根据症状列表</a:t>
            </a: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生成</a:t>
            </a:r>
            <a:r>
              <a:rPr dirty="0" sz="1600" spc="-10">
                <a:solidFill>
                  <a:srgbClr val="404040"/>
                </a:solidFill>
                <a:latin typeface="Arial"/>
                <a:cs typeface="Arial"/>
              </a:rPr>
              <a:t>5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种可能疾病，按优先级排序并给出检查建议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591555" y="1530096"/>
            <a:ext cx="6274308" cy="4826508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878839" y="4491989"/>
            <a:ext cx="246062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576580" algn="l"/>
                <a:tab pos="1141095" algn="l"/>
                <a:tab pos="1527175" algn="l"/>
                <a:tab pos="2092325" algn="l"/>
              </a:tabLst>
            </a:pPr>
            <a:r>
              <a:rPr dirty="0" sz="2800" spc="-50" b="1">
                <a:solidFill>
                  <a:srgbClr val="A13838"/>
                </a:solidFill>
                <a:latin typeface="Microsoft YaHei"/>
                <a:cs typeface="Microsoft YaHei"/>
              </a:rPr>
              <a:t>任</a:t>
            </a:r>
            <a:r>
              <a:rPr dirty="0" sz="2800" b="1">
                <a:solidFill>
                  <a:srgbClr val="A13838"/>
                </a:solidFill>
                <a:latin typeface="Microsoft YaHei"/>
                <a:cs typeface="Microsoft YaHei"/>
              </a:rPr>
              <a:t>	</a:t>
            </a:r>
            <a:r>
              <a:rPr dirty="0" sz="2800" spc="-50" b="1">
                <a:solidFill>
                  <a:srgbClr val="A13838"/>
                </a:solidFill>
                <a:latin typeface="Microsoft YaHei"/>
                <a:cs typeface="Microsoft YaHei"/>
              </a:rPr>
              <a:t>务</a:t>
            </a:r>
            <a:r>
              <a:rPr dirty="0" sz="2800" b="1">
                <a:solidFill>
                  <a:srgbClr val="A13838"/>
                </a:solidFill>
                <a:latin typeface="Microsoft YaHei"/>
                <a:cs typeface="Microsoft YaHei"/>
              </a:rPr>
              <a:t>	</a:t>
            </a:r>
            <a:r>
              <a:rPr dirty="0" sz="2800" spc="-50" b="1">
                <a:solidFill>
                  <a:srgbClr val="A13838"/>
                </a:solidFill>
                <a:latin typeface="Calibri"/>
                <a:cs typeface="Calibri"/>
              </a:rPr>
              <a:t>+</a:t>
            </a:r>
            <a:r>
              <a:rPr dirty="0" sz="2800" b="1">
                <a:solidFill>
                  <a:srgbClr val="A13838"/>
                </a:solidFill>
                <a:latin typeface="Calibri"/>
                <a:cs typeface="Calibri"/>
              </a:rPr>
              <a:t>	</a:t>
            </a:r>
            <a:r>
              <a:rPr dirty="0" sz="2800" spc="-50" b="1">
                <a:solidFill>
                  <a:srgbClr val="A13838"/>
                </a:solidFill>
                <a:latin typeface="Microsoft YaHei"/>
                <a:cs typeface="Microsoft YaHei"/>
              </a:rPr>
              <a:t>示</a:t>
            </a:r>
            <a:r>
              <a:rPr dirty="0" sz="2800" b="1">
                <a:solidFill>
                  <a:srgbClr val="A13838"/>
                </a:solidFill>
                <a:latin typeface="Microsoft YaHei"/>
                <a:cs typeface="Microsoft YaHei"/>
              </a:rPr>
              <a:t>	</a:t>
            </a:r>
            <a:r>
              <a:rPr dirty="0" sz="2800" spc="-50" b="1">
                <a:solidFill>
                  <a:srgbClr val="A13838"/>
                </a:solidFill>
                <a:latin typeface="Microsoft YaHei"/>
                <a:cs typeface="Microsoft YaHei"/>
              </a:rPr>
              <a:t>例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8036331" y="6456273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A13838"/>
                </a:solidFill>
                <a:latin typeface="Microsoft YaHei"/>
                <a:cs typeface="Microsoft YaHei"/>
              </a:rPr>
              <a:t>提示词示例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52730"/>
            <a:ext cx="587565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0"/>
              <a:t>论文全流程辅助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5148" y="312470"/>
            <a:ext cx="866150" cy="3470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580" y="285115"/>
            <a:ext cx="387119" cy="38734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78839" y="1134427"/>
            <a:ext cx="288861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0" b="1">
                <a:solidFill>
                  <a:srgbClr val="A13838"/>
                </a:solidFill>
                <a:latin typeface="Microsoft YaHei"/>
                <a:cs typeface="Microsoft YaHei"/>
              </a:rPr>
              <a:t>论文全流程辅助-</a:t>
            </a:r>
            <a:r>
              <a:rPr dirty="0" sz="2800" spc="-50" b="1">
                <a:solidFill>
                  <a:srgbClr val="A13838"/>
                </a:solidFill>
                <a:latin typeface="Microsoft YaHei"/>
                <a:cs typeface="Microsoft YaHei"/>
              </a:rPr>
              <a:t>1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9155" y="2212340"/>
            <a:ext cx="348424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A13838"/>
                </a:solidFill>
                <a:latin typeface="Microsoft YaHei"/>
                <a:cs typeface="Microsoft YaHei"/>
              </a:rPr>
              <a:t>第一步：用</a:t>
            </a:r>
            <a:r>
              <a:rPr dirty="0" sz="1800" spc="-10" b="1">
                <a:solidFill>
                  <a:srgbClr val="A13838"/>
                </a:solidFill>
                <a:latin typeface="Calibri"/>
                <a:cs typeface="Calibri"/>
              </a:rPr>
              <a:t>DeepSeek</a:t>
            </a:r>
            <a:r>
              <a:rPr dirty="0" sz="1800" spc="-10" b="1">
                <a:solidFill>
                  <a:srgbClr val="A13838"/>
                </a:solidFill>
                <a:latin typeface="Microsoft YaHei"/>
                <a:cs typeface="Microsoft YaHei"/>
              </a:rPr>
              <a:t>精准锁定选题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554092" y="1865757"/>
            <a:ext cx="6357620" cy="1007110"/>
            <a:chOff x="4554092" y="1865757"/>
            <a:chExt cx="6357620" cy="1007110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82667" y="1894332"/>
              <a:ext cx="6300216" cy="94945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54092" y="1865757"/>
              <a:ext cx="6357366" cy="1006601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859155" y="3403282"/>
            <a:ext cx="288417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A13838"/>
                </a:solidFill>
                <a:latin typeface="Microsoft YaHei"/>
                <a:cs typeface="Microsoft YaHei"/>
              </a:rPr>
              <a:t>第二步：</a:t>
            </a:r>
            <a:r>
              <a:rPr dirty="0" sz="1800" spc="-10" b="1">
                <a:solidFill>
                  <a:srgbClr val="A13838"/>
                </a:solidFill>
                <a:latin typeface="Calibri"/>
                <a:cs typeface="Calibri"/>
              </a:rPr>
              <a:t>5</a:t>
            </a:r>
            <a:r>
              <a:rPr dirty="0" sz="1800" spc="-10" b="1">
                <a:solidFill>
                  <a:srgbClr val="A13838"/>
                </a:solidFill>
                <a:latin typeface="Microsoft YaHei"/>
                <a:cs typeface="Microsoft YaHei"/>
              </a:rPr>
              <a:t>分钟生成论文大纲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554092" y="3042285"/>
            <a:ext cx="6357620" cy="1035685"/>
            <a:chOff x="4554092" y="3042285"/>
            <a:chExt cx="6357620" cy="1035685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82667" y="3070860"/>
              <a:ext cx="6300216" cy="978408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54092" y="3042285"/>
              <a:ext cx="6357366" cy="1035557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859155" y="4550727"/>
            <a:ext cx="2540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A13838"/>
                </a:solidFill>
                <a:latin typeface="Microsoft YaHei"/>
                <a:cs typeface="Microsoft YaHei"/>
              </a:rPr>
              <a:t>第三步：精准的文献综述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4544948" y="4247769"/>
            <a:ext cx="6365240" cy="920115"/>
            <a:chOff x="4544948" y="4247769"/>
            <a:chExt cx="6365240" cy="920115"/>
          </a:xfrm>
        </p:grpSpPr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3523" y="4276344"/>
              <a:ext cx="6307835" cy="862584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4948" y="4247769"/>
              <a:ext cx="6364985" cy="919733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859155" y="5737859"/>
            <a:ext cx="27686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A13838"/>
                </a:solidFill>
                <a:latin typeface="Microsoft YaHei"/>
                <a:cs typeface="Microsoft YaHei"/>
              </a:rPr>
              <a:t>第四步：根据大纲扩写内容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554092" y="5337428"/>
            <a:ext cx="6357620" cy="1115060"/>
            <a:chOff x="4554092" y="5337428"/>
            <a:chExt cx="6357620" cy="1115060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82667" y="5366003"/>
              <a:ext cx="6300216" cy="105765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54092" y="5337428"/>
              <a:ext cx="6357366" cy="1114806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54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30581"/>
            <a:ext cx="36830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solidFill>
                  <a:srgbClr val="FFFFFF"/>
                </a:solidFill>
                <a:latin typeface="Microsoft YaHei"/>
                <a:cs typeface="Microsoft YaHei"/>
              </a:rPr>
              <a:t>大模型的前世今生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93890" y="1100150"/>
            <a:ext cx="10469245" cy="5397500"/>
          </a:xfrm>
          <a:prstGeom prst="rect">
            <a:avLst/>
          </a:prstGeom>
        </p:spPr>
        <p:txBody>
          <a:bodyPr wrap="square" lIns="0" tIns="97155" rIns="0" bIns="0" rtlCol="0" vert="horz">
            <a:spAutoFit/>
          </a:bodyPr>
          <a:lstStyle/>
          <a:p>
            <a:pPr marL="74295" indent="-69850">
              <a:lnSpc>
                <a:spcPct val="100000"/>
              </a:lnSpc>
              <a:spcBef>
                <a:spcPts val="765"/>
              </a:spcBef>
              <a:buSzPct val="92857"/>
              <a:buFont typeface="Arial"/>
              <a:buChar char="•"/>
              <a:tabLst>
                <a:tab pos="74295" algn="l"/>
              </a:tabLst>
            </a:pP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人工智能</a:t>
            </a:r>
            <a:r>
              <a:rPr dirty="0" sz="1400" spc="-10">
                <a:latin typeface="SimSun"/>
                <a:cs typeface="SimSun"/>
              </a:rPr>
              <a:t>：让机器具备动物智能，人类智能，非人类智能（超人类智能</a:t>
            </a:r>
            <a:r>
              <a:rPr dirty="0" sz="1400" spc="-50">
                <a:latin typeface="SimSun"/>
                <a:cs typeface="SimSun"/>
              </a:rPr>
              <a:t>）</a:t>
            </a:r>
            <a:endParaRPr sz="1400">
              <a:latin typeface="SimSun"/>
              <a:cs typeface="SimSun"/>
            </a:endParaRPr>
          </a:p>
          <a:p>
            <a:pPr lvl="1" marL="531495" indent="-74930">
              <a:lnSpc>
                <a:spcPct val="100000"/>
              </a:lnSpc>
              <a:spcBef>
                <a:spcPts val="675"/>
              </a:spcBef>
              <a:buSzPct val="92857"/>
              <a:buFont typeface="Arial"/>
              <a:buChar char="•"/>
              <a:tabLst>
                <a:tab pos="531495" algn="l"/>
              </a:tabLst>
            </a:pPr>
            <a:r>
              <a:rPr dirty="0" sz="1400" spc="-15">
                <a:latin typeface="SimSun"/>
                <a:cs typeface="SimSun"/>
              </a:rPr>
              <a:t>运算推理：规则核心；自动化</a:t>
            </a:r>
            <a:endParaRPr sz="1400">
              <a:latin typeface="SimSun"/>
              <a:cs typeface="SimSun"/>
            </a:endParaRPr>
          </a:p>
          <a:p>
            <a:pPr lvl="1" marL="531495" indent="-74930">
              <a:lnSpc>
                <a:spcPct val="100000"/>
              </a:lnSpc>
              <a:spcBef>
                <a:spcPts val="665"/>
              </a:spcBef>
              <a:buSzPct val="92857"/>
              <a:buFont typeface="Arial"/>
              <a:buChar char="•"/>
              <a:tabLst>
                <a:tab pos="531495" algn="l"/>
              </a:tabLst>
            </a:pPr>
            <a:r>
              <a:rPr dirty="0" sz="1400" spc="-15">
                <a:latin typeface="SimSun"/>
                <a:cs typeface="SimSun"/>
              </a:rPr>
              <a:t>知识工程：知识核心；知识库+推理机</a:t>
            </a:r>
            <a:endParaRPr sz="1400">
              <a:latin typeface="SimSun"/>
              <a:cs typeface="SimSun"/>
            </a:endParaRPr>
          </a:p>
          <a:p>
            <a:pPr lvl="1" marL="531495" indent="-74930">
              <a:lnSpc>
                <a:spcPct val="100000"/>
              </a:lnSpc>
              <a:spcBef>
                <a:spcPts val="675"/>
              </a:spcBef>
              <a:buSzPct val="92857"/>
              <a:buFont typeface="Arial"/>
              <a:buChar char="•"/>
              <a:tabLst>
                <a:tab pos="531495" algn="l"/>
              </a:tabLst>
            </a:pP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机器学习</a:t>
            </a:r>
            <a:r>
              <a:rPr dirty="0" sz="1400" spc="-10">
                <a:latin typeface="SimSun"/>
                <a:cs typeface="SimSun"/>
              </a:rPr>
              <a:t>：学习核心；数据智能（统计学习方法，数据建模</a:t>
            </a:r>
            <a:r>
              <a:rPr dirty="0" sz="1400" spc="-50">
                <a:latin typeface="SimSun"/>
                <a:cs typeface="SimSun"/>
              </a:rPr>
              <a:t>）</a:t>
            </a:r>
            <a:endParaRPr sz="1400">
              <a:latin typeface="SimSun"/>
              <a:cs typeface="SimSun"/>
            </a:endParaRPr>
          </a:p>
          <a:p>
            <a:pPr lvl="2" marL="988694" indent="-74930">
              <a:lnSpc>
                <a:spcPct val="100000"/>
              </a:lnSpc>
              <a:spcBef>
                <a:spcPts val="665"/>
              </a:spcBef>
              <a:buSzPct val="92857"/>
              <a:buFont typeface="Arial"/>
              <a:buChar char="•"/>
              <a:tabLst>
                <a:tab pos="988694" algn="l"/>
              </a:tabLst>
            </a:pPr>
            <a:r>
              <a:rPr dirty="0" sz="1400" spc="-20">
                <a:latin typeface="SimSun"/>
                <a:cs typeface="SimSun"/>
              </a:rPr>
              <a:t>常规机器学习方法：逻辑回归，决策森林，支持向量机，马尔科夫链，…..</a:t>
            </a:r>
            <a:endParaRPr sz="1400">
              <a:latin typeface="SimSun"/>
              <a:cs typeface="SimSun"/>
            </a:endParaRPr>
          </a:p>
          <a:p>
            <a:pPr lvl="2" marL="988694" indent="-74930">
              <a:lnSpc>
                <a:spcPct val="100000"/>
              </a:lnSpc>
              <a:spcBef>
                <a:spcPts val="675"/>
              </a:spcBef>
              <a:buSzPct val="92857"/>
              <a:buFont typeface="Arial"/>
              <a:buChar char="•"/>
              <a:tabLst>
                <a:tab pos="988694" algn="l"/>
              </a:tabLst>
            </a:pP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人工神经网络</a:t>
            </a:r>
            <a:r>
              <a:rPr dirty="0" sz="1400" spc="-15">
                <a:latin typeface="SimSun"/>
                <a:cs typeface="SimSun"/>
              </a:rPr>
              <a:t>：与人脑最大的共同点是名字，机制和架构并不一样</a:t>
            </a:r>
            <a:endParaRPr sz="1400">
              <a:latin typeface="SimSun"/>
              <a:cs typeface="SimSun"/>
            </a:endParaRPr>
          </a:p>
          <a:p>
            <a:pPr lvl="3" marL="1445895" indent="-69850">
              <a:lnSpc>
                <a:spcPct val="100000"/>
              </a:lnSpc>
              <a:spcBef>
                <a:spcPts val="665"/>
              </a:spcBef>
              <a:buSzPct val="92857"/>
              <a:buFont typeface="Arial"/>
              <a:buChar char="•"/>
              <a:tabLst>
                <a:tab pos="1445895" algn="l"/>
              </a:tabLst>
            </a:pPr>
            <a:r>
              <a:rPr dirty="0" sz="1400" spc="-20">
                <a:latin typeface="SimSun"/>
                <a:cs typeface="SimSun"/>
              </a:rPr>
              <a:t>传统神经网络：霍普菲尔德网络，玻尔兹曼机，…..</a:t>
            </a:r>
            <a:endParaRPr sz="1400">
              <a:latin typeface="SimSun"/>
              <a:cs typeface="SimSun"/>
            </a:endParaRPr>
          </a:p>
          <a:p>
            <a:pPr lvl="3" marL="1445895" indent="-69850">
              <a:lnSpc>
                <a:spcPct val="100000"/>
              </a:lnSpc>
              <a:spcBef>
                <a:spcPts val="675"/>
              </a:spcBef>
              <a:buSzPct val="92857"/>
              <a:buFont typeface="Arial"/>
              <a:buChar char="•"/>
              <a:tabLst>
                <a:tab pos="1445895" algn="l"/>
              </a:tabLst>
            </a:pPr>
            <a:r>
              <a:rPr dirty="0" sz="1400" spc="-10">
                <a:latin typeface="SimSun"/>
                <a:cs typeface="SimSun"/>
              </a:rPr>
              <a:t>深度神经网络：</a:t>
            </a:r>
            <a:r>
              <a:rPr dirty="0" sz="1400" spc="-15">
                <a:solidFill>
                  <a:srgbClr val="FF0000"/>
                </a:solidFill>
                <a:latin typeface="SimSun"/>
                <a:cs typeface="SimSun"/>
              </a:rPr>
              <a:t>深度学习</a:t>
            </a:r>
            <a:endParaRPr sz="1400">
              <a:latin typeface="SimSun"/>
              <a:cs typeface="SimSun"/>
            </a:endParaRPr>
          </a:p>
          <a:p>
            <a:pPr lvl="4" marL="1903095" indent="-69850">
              <a:lnSpc>
                <a:spcPct val="100000"/>
              </a:lnSpc>
              <a:spcBef>
                <a:spcPts val="665"/>
              </a:spcBef>
              <a:buSzPct val="92857"/>
              <a:buFont typeface="Arial"/>
              <a:buChar char="•"/>
              <a:tabLst>
                <a:tab pos="1903095" algn="l"/>
              </a:tabLst>
            </a:pPr>
            <a:r>
              <a:rPr dirty="0" sz="1400" spc="-10">
                <a:latin typeface="SimSun"/>
                <a:cs typeface="SimSun"/>
              </a:rPr>
              <a:t>传统网络架构：DBN，CNN，RNN，ResNet，Inception，……</a:t>
            </a:r>
            <a:endParaRPr sz="1400">
              <a:latin typeface="SimSun"/>
              <a:cs typeface="SimSun"/>
            </a:endParaRPr>
          </a:p>
          <a:p>
            <a:pPr lvl="4" marL="1903095" indent="-69850">
              <a:lnSpc>
                <a:spcPct val="100000"/>
              </a:lnSpc>
              <a:spcBef>
                <a:spcPts val="670"/>
              </a:spcBef>
              <a:buSzPct val="92857"/>
              <a:buFont typeface="Arial"/>
              <a:buChar char="•"/>
              <a:tabLst>
                <a:tab pos="1903095" algn="l"/>
              </a:tabLst>
            </a:pPr>
            <a:r>
              <a:rPr dirty="0" sz="1400">
                <a:latin typeface="SimSun"/>
                <a:cs typeface="SimSun"/>
              </a:rPr>
              <a:t>Transformer</a:t>
            </a:r>
            <a:r>
              <a:rPr dirty="0" sz="1400" spc="-10">
                <a:latin typeface="SimSun"/>
                <a:cs typeface="SimSun"/>
              </a:rPr>
              <a:t>架构：可以并行矩阵计算（GPU），核心是注意力机制（Attention）</a:t>
            </a:r>
            <a:endParaRPr sz="1400">
              <a:latin typeface="SimSun"/>
              <a:cs typeface="SimSun"/>
            </a:endParaRPr>
          </a:p>
          <a:p>
            <a:pPr lvl="5" marL="2360295" indent="-69850">
              <a:lnSpc>
                <a:spcPct val="100000"/>
              </a:lnSpc>
              <a:spcBef>
                <a:spcPts val="670"/>
              </a:spcBef>
              <a:buSzPct val="92857"/>
              <a:buFont typeface="Arial"/>
              <a:buChar char="•"/>
              <a:tabLst>
                <a:tab pos="2360295" algn="l"/>
              </a:tabLst>
            </a:pPr>
            <a:r>
              <a:rPr dirty="0" sz="1400" spc="-10">
                <a:latin typeface="SimSun"/>
                <a:cs typeface="SimSun"/>
              </a:rPr>
              <a:t>编码器（BERT）：多数embedding模型，Ernie</a:t>
            </a:r>
            <a:r>
              <a:rPr dirty="0" sz="1400" spc="-20">
                <a:latin typeface="SimSun"/>
                <a:cs typeface="SimSun"/>
              </a:rPr>
              <a:t>早期版本，…….</a:t>
            </a:r>
            <a:endParaRPr sz="1400">
              <a:latin typeface="SimSun"/>
              <a:cs typeface="SimSun"/>
            </a:endParaRPr>
          </a:p>
          <a:p>
            <a:pPr lvl="5" marL="2360295" indent="-69850">
              <a:lnSpc>
                <a:spcPct val="100000"/>
              </a:lnSpc>
              <a:spcBef>
                <a:spcPts val="670"/>
              </a:spcBef>
              <a:buSzPct val="92857"/>
              <a:buFont typeface="Arial"/>
              <a:buChar char="•"/>
              <a:tabLst>
                <a:tab pos="2360295" algn="l"/>
              </a:tabLst>
            </a:pPr>
            <a:r>
              <a:rPr dirty="0" sz="1400" spc="-10">
                <a:latin typeface="SimSun"/>
                <a:cs typeface="SimSun"/>
              </a:rPr>
              <a:t>混合网络：T5、</a:t>
            </a:r>
            <a:r>
              <a:rPr dirty="0" sz="1400" spc="-25">
                <a:latin typeface="SimSun"/>
                <a:cs typeface="SimSun"/>
              </a:rPr>
              <a:t>GLM</a:t>
            </a:r>
            <a:endParaRPr sz="1400">
              <a:latin typeface="SimSun"/>
              <a:cs typeface="SimSun"/>
            </a:endParaRPr>
          </a:p>
          <a:p>
            <a:pPr lvl="5" marL="2360295" indent="-69850">
              <a:lnSpc>
                <a:spcPct val="100000"/>
              </a:lnSpc>
              <a:spcBef>
                <a:spcPts val="670"/>
              </a:spcBef>
              <a:buSzPct val="92857"/>
              <a:buFont typeface="Arial"/>
              <a:buChar char="•"/>
              <a:tabLst>
                <a:tab pos="2360295" algn="l"/>
              </a:tabLst>
            </a:pPr>
            <a:r>
              <a:rPr dirty="0" sz="1400" spc="-10">
                <a:latin typeface="SimSun"/>
                <a:cs typeface="SimSun"/>
              </a:rPr>
              <a:t>解码器</a:t>
            </a:r>
            <a:r>
              <a:rPr dirty="0" sz="1400">
                <a:latin typeface="SimSun"/>
                <a:cs typeface="SimSun"/>
              </a:rPr>
              <a:t>（GPT）：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大语言模型（LLM）</a:t>
            </a:r>
            <a:r>
              <a:rPr dirty="0" sz="1400" spc="-15">
                <a:latin typeface="SimSun"/>
                <a:cs typeface="SimSun"/>
              </a:rPr>
              <a:t>，也是传统的多模态模型的核心</a:t>
            </a:r>
            <a:endParaRPr sz="1400">
              <a:latin typeface="SimSun"/>
              <a:cs typeface="SimSun"/>
            </a:endParaRPr>
          </a:p>
          <a:p>
            <a:pPr lvl="6" marL="2817495" indent="-74930">
              <a:lnSpc>
                <a:spcPct val="100000"/>
              </a:lnSpc>
              <a:spcBef>
                <a:spcPts val="670"/>
              </a:spcBef>
              <a:buSzPct val="92857"/>
              <a:buFont typeface="Arial"/>
              <a:buChar char="•"/>
              <a:tabLst>
                <a:tab pos="2817495" algn="l"/>
              </a:tabLst>
            </a:pP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生成式人工智能</a:t>
            </a:r>
            <a:r>
              <a:rPr dirty="0" sz="1400" spc="-10">
                <a:latin typeface="SimSun"/>
                <a:cs typeface="SimSun"/>
              </a:rPr>
              <a:t>（GenAI）：</a:t>
            </a:r>
            <a:r>
              <a:rPr dirty="0" sz="1400" spc="-10">
                <a:solidFill>
                  <a:srgbClr val="FF0000"/>
                </a:solidFill>
                <a:latin typeface="SimSun"/>
                <a:cs typeface="SimSun"/>
              </a:rPr>
              <a:t>AIGC</a:t>
            </a:r>
            <a:endParaRPr sz="1400">
              <a:latin typeface="SimSun"/>
              <a:cs typeface="SimSun"/>
            </a:endParaRPr>
          </a:p>
          <a:p>
            <a:pPr lvl="6" marL="2817495" indent="-74930">
              <a:lnSpc>
                <a:spcPct val="100000"/>
              </a:lnSpc>
              <a:spcBef>
                <a:spcPts val="670"/>
              </a:spcBef>
              <a:buSzPct val="92857"/>
              <a:buFont typeface="Arial"/>
              <a:buChar char="•"/>
              <a:tabLst>
                <a:tab pos="2817495" algn="l"/>
              </a:tabLst>
            </a:pP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DeepSeek</a:t>
            </a:r>
            <a:r>
              <a:rPr dirty="0" sz="1400" spc="-10">
                <a:latin typeface="SimSun"/>
                <a:cs typeface="SimSun"/>
              </a:rPr>
              <a:t>、Qwen、GLM、Step、MiniMax、hunyuan、kimi</a:t>
            </a:r>
            <a:r>
              <a:rPr dirty="0" sz="1400" spc="-25">
                <a:latin typeface="SimSun"/>
                <a:cs typeface="SimSun"/>
              </a:rPr>
              <a:t>、……</a:t>
            </a:r>
            <a:endParaRPr sz="1400">
              <a:latin typeface="SimSun"/>
              <a:cs typeface="SimSun"/>
            </a:endParaRPr>
          </a:p>
          <a:p>
            <a:pPr lvl="6" marL="2817495" indent="-74930">
              <a:lnSpc>
                <a:spcPct val="100000"/>
              </a:lnSpc>
              <a:spcBef>
                <a:spcPts val="670"/>
              </a:spcBef>
              <a:buSzPct val="92857"/>
              <a:buFont typeface="Arial"/>
              <a:buChar char="•"/>
              <a:tabLst>
                <a:tab pos="2817495" algn="l"/>
              </a:tabLst>
            </a:pPr>
            <a:r>
              <a:rPr dirty="0" sz="1400">
                <a:latin typeface="SimSun"/>
                <a:cs typeface="SimSun"/>
              </a:rPr>
              <a:t>OpenAI</a:t>
            </a:r>
            <a:r>
              <a:rPr dirty="0" sz="1400" spc="185">
                <a:latin typeface="SimSun"/>
                <a:cs typeface="SimSun"/>
              </a:rPr>
              <a:t> </a:t>
            </a:r>
            <a:r>
              <a:rPr dirty="0" sz="1400">
                <a:latin typeface="SimSun"/>
                <a:cs typeface="SimSun"/>
              </a:rPr>
              <a:t>GPT（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ChatGPT</a:t>
            </a:r>
            <a:r>
              <a:rPr dirty="0" sz="1400">
                <a:latin typeface="SimSun"/>
                <a:cs typeface="SimSun"/>
              </a:rPr>
              <a:t>）</a:t>
            </a:r>
            <a:r>
              <a:rPr dirty="0" sz="1400" spc="-10">
                <a:latin typeface="SimSun"/>
                <a:cs typeface="SimSun"/>
              </a:rPr>
              <a:t>、Claude、Llama、Grok</a:t>
            </a:r>
            <a:r>
              <a:rPr dirty="0" sz="1400" spc="-25">
                <a:latin typeface="SimSun"/>
                <a:cs typeface="SimSun"/>
              </a:rPr>
              <a:t>、……</a:t>
            </a:r>
            <a:endParaRPr sz="1400">
              <a:latin typeface="SimSun"/>
              <a:cs typeface="SimSun"/>
            </a:endParaRPr>
          </a:p>
          <a:p>
            <a:pPr lvl="4" marL="1903095" indent="-69850">
              <a:lnSpc>
                <a:spcPct val="100000"/>
              </a:lnSpc>
              <a:spcBef>
                <a:spcPts val="670"/>
              </a:spcBef>
              <a:buSzPct val="92857"/>
              <a:buFont typeface="Arial"/>
              <a:buChar char="•"/>
              <a:tabLst>
                <a:tab pos="1903095" algn="l"/>
              </a:tabLst>
            </a:pPr>
            <a:r>
              <a:rPr dirty="0" sz="1400">
                <a:latin typeface="SimSun"/>
                <a:cs typeface="SimSun"/>
              </a:rPr>
              <a:t>Diffusion</a:t>
            </a:r>
            <a:r>
              <a:rPr dirty="0" sz="1400" spc="-10">
                <a:latin typeface="SimSun"/>
                <a:cs typeface="SimSun"/>
              </a:rPr>
              <a:t>架构：主要用于视觉模型（比如</a:t>
            </a:r>
            <a:r>
              <a:rPr dirty="0" sz="1400">
                <a:latin typeface="SimSun"/>
                <a:cs typeface="SimSun"/>
              </a:rPr>
              <a:t>Stable</a:t>
            </a:r>
            <a:r>
              <a:rPr dirty="0" sz="1400" spc="229">
                <a:latin typeface="SimSun"/>
                <a:cs typeface="SimSun"/>
              </a:rPr>
              <a:t> </a:t>
            </a:r>
            <a:r>
              <a:rPr dirty="0" sz="1400" spc="-10">
                <a:latin typeface="SimSun"/>
                <a:cs typeface="SimSun"/>
              </a:rPr>
              <a:t>Diffusion、DALLE），</a:t>
            </a:r>
            <a:r>
              <a:rPr dirty="0" sz="1400" spc="-15">
                <a:latin typeface="SimSun"/>
                <a:cs typeface="SimSun"/>
              </a:rPr>
              <a:t>现在也开始尝试用于语言模型</a:t>
            </a:r>
            <a:endParaRPr sz="1400">
              <a:latin typeface="SimSun"/>
              <a:cs typeface="SimSun"/>
            </a:endParaRPr>
          </a:p>
          <a:p>
            <a:pPr lvl="5" marL="2360295" indent="-69850">
              <a:lnSpc>
                <a:spcPct val="100000"/>
              </a:lnSpc>
              <a:spcBef>
                <a:spcPts val="670"/>
              </a:spcBef>
              <a:buSzPct val="92857"/>
              <a:buFont typeface="Arial"/>
              <a:buChar char="•"/>
              <a:tabLst>
                <a:tab pos="2360295" algn="l"/>
              </a:tabLst>
            </a:pPr>
            <a:r>
              <a:rPr dirty="0" sz="1400" spc="-10">
                <a:latin typeface="SimSun"/>
                <a:cs typeface="SimSun"/>
              </a:rPr>
              <a:t>Diffusion+Transformer架构：例如</a:t>
            </a:r>
            <a:r>
              <a:rPr dirty="0" sz="1400">
                <a:solidFill>
                  <a:srgbClr val="FF0000"/>
                </a:solidFill>
                <a:latin typeface="SimSun"/>
                <a:cs typeface="SimSun"/>
              </a:rPr>
              <a:t>Sora</a:t>
            </a:r>
            <a:r>
              <a:rPr dirty="0" sz="1400" spc="-10">
                <a:latin typeface="SimSun"/>
                <a:cs typeface="SimSun"/>
              </a:rPr>
              <a:t>的DiT（加入Diffusion的视觉模型），</a:t>
            </a:r>
            <a:r>
              <a:rPr dirty="0" sz="1400" spc="-15">
                <a:latin typeface="SimSun"/>
                <a:cs typeface="SimSun"/>
              </a:rPr>
              <a:t>部分新的多模态模型架构</a:t>
            </a:r>
            <a:endParaRPr sz="1400">
              <a:latin typeface="SimSun"/>
              <a:cs typeface="SimSun"/>
            </a:endParaRPr>
          </a:p>
        </p:txBody>
      </p:sp>
      <p:grpSp>
        <p:nvGrpSpPr>
          <p:cNvPr id="10" name="object 10" descr=""/>
          <p:cNvGrpSpPr/>
          <p:nvPr/>
        </p:nvGrpSpPr>
        <p:grpSpPr>
          <a:xfrm>
            <a:off x="8238743" y="1014983"/>
            <a:ext cx="3953510" cy="4937760"/>
            <a:chOff x="8238743" y="1014983"/>
            <a:chExt cx="3953510" cy="4937760"/>
          </a:xfrm>
        </p:grpSpPr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7795" y="1014983"/>
              <a:ext cx="2179320" cy="3070860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238743" y="4072127"/>
              <a:ext cx="3953255" cy="18806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97179" y="235585"/>
            <a:ext cx="587565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0"/>
              <a:t>论文全流程辅助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05148" y="312470"/>
            <a:ext cx="866150" cy="34704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580" y="285115"/>
            <a:ext cx="387119" cy="387349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78839" y="1134427"/>
            <a:ext cx="288861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0" b="1">
                <a:solidFill>
                  <a:srgbClr val="A13838"/>
                </a:solidFill>
                <a:latin typeface="Microsoft YaHei"/>
                <a:cs typeface="Microsoft YaHei"/>
              </a:rPr>
              <a:t>论文全流程辅助-</a:t>
            </a:r>
            <a:r>
              <a:rPr dirty="0" sz="2800" spc="-50" b="1">
                <a:solidFill>
                  <a:srgbClr val="A13838"/>
                </a:solidFill>
                <a:latin typeface="Microsoft YaHei"/>
                <a:cs typeface="Microsoft YaHei"/>
              </a:rPr>
              <a:t>2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859155" y="2215515"/>
            <a:ext cx="2311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A13838"/>
                </a:solidFill>
                <a:latin typeface="Microsoft YaHei"/>
                <a:cs typeface="Microsoft YaHei"/>
              </a:rPr>
              <a:t>第五步：研究方法设计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544948" y="1672208"/>
            <a:ext cx="6356350" cy="1400175"/>
            <a:chOff x="4544948" y="1672208"/>
            <a:chExt cx="6356350" cy="1400175"/>
          </a:xfrm>
        </p:grpSpPr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573523" y="1700783"/>
              <a:ext cx="6298691" cy="1342644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544948" y="1672208"/>
              <a:ext cx="6355842" cy="1399794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859155" y="3425507"/>
            <a:ext cx="25400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A13838"/>
                </a:solidFill>
                <a:latin typeface="Microsoft YaHei"/>
                <a:cs typeface="Microsoft YaHei"/>
              </a:rPr>
              <a:t>第六步：数据分析与讨论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4544948" y="3173348"/>
            <a:ext cx="6365240" cy="817880"/>
            <a:chOff x="4544948" y="3173348"/>
            <a:chExt cx="6365240" cy="817880"/>
          </a:xfrm>
        </p:grpSpPr>
        <p:pic>
          <p:nvPicPr>
            <p:cNvPr id="13" name="object 13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573523" y="3201923"/>
              <a:ext cx="6307835" cy="760476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544948" y="3173348"/>
              <a:ext cx="6364985" cy="817626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859155" y="5685472"/>
            <a:ext cx="2082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A13838"/>
                </a:solidFill>
                <a:latin typeface="Microsoft YaHei"/>
                <a:cs typeface="Microsoft YaHei"/>
              </a:rPr>
              <a:t>第八步：润色与查重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16" name="object 16" descr=""/>
          <p:cNvGrpSpPr/>
          <p:nvPr/>
        </p:nvGrpSpPr>
        <p:grpSpPr>
          <a:xfrm>
            <a:off x="4544948" y="5226177"/>
            <a:ext cx="6365240" cy="1230630"/>
            <a:chOff x="4544948" y="5226177"/>
            <a:chExt cx="6365240" cy="1230630"/>
          </a:xfrm>
        </p:grpSpPr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573523" y="5254752"/>
              <a:ext cx="6307835" cy="1173480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44948" y="5226177"/>
              <a:ext cx="6364985" cy="1230630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859155" y="4463415"/>
            <a:ext cx="2311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5" b="1">
                <a:solidFill>
                  <a:srgbClr val="A13838"/>
                </a:solidFill>
                <a:latin typeface="Microsoft YaHei"/>
                <a:cs typeface="Microsoft YaHei"/>
              </a:rPr>
              <a:t>第七步：撰写方法讨论</a:t>
            </a:r>
            <a:endParaRPr sz="1800">
              <a:latin typeface="Microsoft YaHei"/>
              <a:cs typeface="Microsoft YaHei"/>
            </a:endParaRPr>
          </a:p>
        </p:txBody>
      </p:sp>
      <p:grpSp>
        <p:nvGrpSpPr>
          <p:cNvPr id="20" name="object 20" descr=""/>
          <p:cNvGrpSpPr/>
          <p:nvPr/>
        </p:nvGrpSpPr>
        <p:grpSpPr>
          <a:xfrm>
            <a:off x="4544948" y="4267580"/>
            <a:ext cx="6396990" cy="703580"/>
            <a:chOff x="4544948" y="4267580"/>
            <a:chExt cx="6396990" cy="703580"/>
          </a:xfrm>
        </p:grpSpPr>
        <p:pic>
          <p:nvPicPr>
            <p:cNvPr id="21" name="object 21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573523" y="4296155"/>
              <a:ext cx="6339839" cy="646176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544948" y="4267580"/>
              <a:ext cx="6396990" cy="703326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55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论文选题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35305" y="1134427"/>
            <a:ext cx="1447165" cy="451484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5" b="1">
                <a:solidFill>
                  <a:srgbClr val="A13838"/>
                </a:solidFill>
                <a:latin typeface="Microsoft YaHei"/>
                <a:cs typeface="Microsoft YaHei"/>
              </a:rPr>
              <a:t>论文选题</a:t>
            </a:r>
            <a:endParaRPr sz="2800">
              <a:latin typeface="Microsoft YaHei"/>
              <a:cs typeface="Microsoft YaHei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35305" y="2349500"/>
            <a:ext cx="28695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需求：</a:t>
            </a:r>
            <a:r>
              <a:rPr dirty="0" sz="1600" spc="-25">
                <a:solidFill>
                  <a:srgbClr val="212121"/>
                </a:solidFill>
                <a:latin typeface="Microsoft YaHei"/>
                <a:cs typeface="Microsoft YaHei"/>
              </a:rPr>
              <a:t>寻找专业领域的选题方向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842160" y="6129858"/>
            <a:ext cx="11684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A13838"/>
                </a:solidFill>
                <a:latin typeface="Microsoft YaHei"/>
                <a:cs typeface="Microsoft YaHei"/>
              </a:rPr>
              <a:t>提示词示例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35305" y="3669029"/>
            <a:ext cx="4365625" cy="13665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ts val="2795"/>
              </a:lnSpc>
              <a:spcBef>
                <a:spcPts val="100"/>
              </a:spcBef>
            </a:pPr>
            <a:r>
              <a:rPr dirty="0" sz="2400" spc="190" b="1">
                <a:solidFill>
                  <a:srgbClr val="A13838"/>
                </a:solidFill>
                <a:latin typeface="Microsoft YaHei"/>
                <a:cs typeface="Microsoft YaHei"/>
              </a:rPr>
              <a:t>领域痛点扫描 </a:t>
            </a:r>
            <a:r>
              <a:rPr dirty="0" sz="2400" spc="210" b="1">
                <a:solidFill>
                  <a:srgbClr val="A13838"/>
                </a:solidFill>
                <a:latin typeface="Calibri"/>
                <a:cs typeface="Calibri"/>
              </a:rPr>
              <a:t>+ </a:t>
            </a:r>
            <a:r>
              <a:rPr dirty="0" sz="2400" spc="175" b="1">
                <a:solidFill>
                  <a:srgbClr val="A13838"/>
                </a:solidFill>
                <a:latin typeface="Microsoft YaHei"/>
                <a:cs typeface="Microsoft YaHei"/>
              </a:rPr>
              <a:t>创新维度矩阵</a:t>
            </a:r>
            <a:endParaRPr sz="2400">
              <a:latin typeface="Microsoft YaHei"/>
              <a:cs typeface="Microsoft YaHei"/>
            </a:endParaRPr>
          </a:p>
          <a:p>
            <a:pPr algn="ctr">
              <a:lnSpc>
                <a:spcPts val="4715"/>
              </a:lnSpc>
            </a:pPr>
            <a:r>
              <a:rPr dirty="0" sz="4000" spc="-50" b="1">
                <a:solidFill>
                  <a:srgbClr val="FFC000"/>
                </a:solidFill>
                <a:latin typeface="Calibri"/>
                <a:cs typeface="Calibri"/>
              </a:rPr>
              <a:t>+</a:t>
            </a:r>
            <a:endParaRPr sz="4000">
              <a:latin typeface="Calibri"/>
              <a:cs typeface="Calibri"/>
            </a:endParaRPr>
          </a:p>
          <a:p>
            <a:pPr algn="ctr" marL="69215">
              <a:lnSpc>
                <a:spcPct val="100000"/>
              </a:lnSpc>
              <a:spcBef>
                <a:spcPts val="170"/>
              </a:spcBef>
            </a:pPr>
            <a:r>
              <a:rPr dirty="0" sz="2400" spc="-15" b="1">
                <a:solidFill>
                  <a:srgbClr val="A13838"/>
                </a:solidFill>
                <a:latin typeface="Microsoft YaHei"/>
                <a:cs typeface="Microsoft YaHei"/>
              </a:rPr>
              <a:t>可行性熔断机制 </a:t>
            </a:r>
            <a:r>
              <a:rPr dirty="0" sz="2400" spc="30" b="1">
                <a:solidFill>
                  <a:srgbClr val="A13838"/>
                </a:solidFill>
                <a:latin typeface="Calibri"/>
                <a:cs typeface="Calibri"/>
              </a:rPr>
              <a:t>+ </a:t>
            </a:r>
            <a:r>
              <a:rPr dirty="0" sz="2400" spc="-10" b="1">
                <a:solidFill>
                  <a:srgbClr val="A13838"/>
                </a:solidFill>
                <a:latin typeface="Microsoft YaHei"/>
                <a:cs typeface="Microsoft YaHei"/>
              </a:rPr>
              <a:t>学术资源导航</a:t>
            </a:r>
            <a:endParaRPr sz="2400">
              <a:latin typeface="Microsoft YaHei"/>
              <a:cs typeface="Microsoft YaHei"/>
            </a:endParaRPr>
          </a:p>
        </p:txBody>
      </p:sp>
      <p:pic>
        <p:nvPicPr>
          <p:cNvPr id="10" name="object 10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053584" y="1184147"/>
            <a:ext cx="3453384" cy="4675632"/>
          </a:xfrm>
          <a:prstGeom prst="rect">
            <a:avLst/>
          </a:prstGeom>
        </p:spPr>
      </p:pic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67928" y="2295144"/>
            <a:ext cx="3573779" cy="2721864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56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学术研究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78839" y="1134427"/>
            <a:ext cx="4486910" cy="2402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0" b="1">
                <a:solidFill>
                  <a:srgbClr val="A13838"/>
                </a:solidFill>
                <a:latin typeface="Microsoft YaHei"/>
                <a:cs typeface="Microsoft YaHei"/>
              </a:rPr>
              <a:t>学术研究-</a:t>
            </a:r>
            <a:r>
              <a:rPr dirty="0" sz="2800" spc="-50" b="1">
                <a:solidFill>
                  <a:srgbClr val="A13838"/>
                </a:solidFill>
                <a:latin typeface="Microsoft YaHei"/>
                <a:cs typeface="Microsoft YaHei"/>
              </a:rPr>
              <a:t>1</a:t>
            </a:r>
            <a:endParaRPr sz="2800">
              <a:latin typeface="Microsoft YaHei"/>
              <a:cs typeface="Microsoft YaHei"/>
            </a:endParaRPr>
          </a:p>
          <a:p>
            <a:pPr marL="104775">
              <a:lnSpc>
                <a:spcPct val="100000"/>
              </a:lnSpc>
              <a:spcBef>
                <a:spcPts val="2600"/>
              </a:spcBef>
            </a:pPr>
            <a:r>
              <a:rPr dirty="0" sz="2400" spc="-15" b="1">
                <a:solidFill>
                  <a:srgbClr val="A13838"/>
                </a:solidFill>
                <a:latin typeface="Microsoft YaHei"/>
                <a:cs typeface="Microsoft YaHei"/>
              </a:rPr>
              <a:t>文献速读</a:t>
            </a:r>
            <a:endParaRPr sz="2400">
              <a:latin typeface="Microsoft YaHei"/>
              <a:cs typeface="Microsoft YaHei"/>
            </a:endParaRPr>
          </a:p>
          <a:p>
            <a:pPr algn="just" marL="104775" marR="5080">
              <a:lnSpc>
                <a:spcPct val="150000"/>
              </a:lnSpc>
              <a:spcBef>
                <a:spcPts val="1235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用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300</a:t>
            </a:r>
            <a:r>
              <a:rPr dirty="0" sz="1600" spc="-10">
                <a:solidFill>
                  <a:srgbClr val="404040"/>
                </a:solidFill>
                <a:latin typeface="Microsoft YaHei"/>
                <a:cs typeface="Microsoft YaHei"/>
              </a:rPr>
              <a:t>字 总结论文核心结论，标注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3</a:t>
            </a:r>
            <a:r>
              <a:rPr dirty="0" sz="1600" spc="3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-10">
                <a:solidFill>
                  <a:srgbClr val="404040"/>
                </a:solidFill>
                <a:latin typeface="Microsoft YaHei"/>
                <a:cs typeface="Microsoft YaHei"/>
              </a:rPr>
              <a:t>个创新点和</a:t>
            </a:r>
            <a:r>
              <a:rPr dirty="0" sz="1600" spc="-5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600" spc="65">
                <a:solidFill>
                  <a:srgbClr val="404040"/>
                </a:solidFill>
                <a:latin typeface="Arial"/>
                <a:cs typeface="Arial"/>
              </a:rPr>
              <a:t>2</a:t>
            </a:r>
            <a:r>
              <a:rPr dirty="0" sz="1600" spc="50">
                <a:solidFill>
                  <a:srgbClr val="404040"/>
                </a:solidFill>
                <a:latin typeface="Microsoft YaHei"/>
                <a:cs typeface="Microsoft YaHei"/>
              </a:rPr>
              <a:t>个潜在缺陷。提取关键数据和观点，聚焦研究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目的、方法和结果，突出贡献与不足。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57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6727190" y="1891029"/>
            <a:ext cx="4707255" cy="156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A13838"/>
                </a:solidFill>
                <a:latin typeface="Microsoft YaHei"/>
                <a:cs typeface="Microsoft YaHei"/>
              </a:rPr>
              <a:t>参考文献</a:t>
            </a:r>
            <a:endParaRPr sz="2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610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查找近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3 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年关于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主题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的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5 </a:t>
            </a: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篇高被引论文，按 </a:t>
            </a:r>
            <a:r>
              <a:rPr dirty="0" sz="1600" spc="-25">
                <a:solidFill>
                  <a:srgbClr val="404040"/>
                </a:solidFill>
                <a:latin typeface="Arial"/>
                <a:cs typeface="Arial"/>
              </a:rPr>
              <a:t>APA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格式列出。注明作者、年份、期刊名、卷号、页码，确保引用规范。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70914" y="4175759"/>
            <a:ext cx="4394835" cy="164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A13838"/>
                </a:solidFill>
                <a:latin typeface="Microsoft YaHei"/>
                <a:cs typeface="Microsoft YaHei"/>
              </a:rPr>
              <a:t>学术翻译</a:t>
            </a:r>
            <a:endParaRPr sz="2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1235"/>
              </a:spcBef>
            </a:pP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将中文摘要翻译成英文，确保专业术语准确、符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合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IEEE </a:t>
            </a: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标准。注意句式结构，保持原文逻辑，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突出研究重点，避免语义模糊。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16090" y="4134484"/>
            <a:ext cx="4706620" cy="164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A13838"/>
                </a:solidFill>
                <a:latin typeface="Microsoft YaHei"/>
                <a:cs typeface="Microsoft YaHei"/>
              </a:rPr>
              <a:t>润色重写</a:t>
            </a:r>
            <a:endParaRPr sz="2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1235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以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Nature </a:t>
            </a: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期刊格式重写方法论部分，突出实验设计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的可重复性。详细描述实验步骤、样本选择、数据分析，确保清晰易懂。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学术研究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78839" y="1134427"/>
            <a:ext cx="4486910" cy="2402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0" b="1">
                <a:solidFill>
                  <a:srgbClr val="A13838"/>
                </a:solidFill>
                <a:latin typeface="Microsoft YaHei"/>
                <a:cs typeface="Microsoft YaHei"/>
              </a:rPr>
              <a:t>学术研究-</a:t>
            </a:r>
            <a:r>
              <a:rPr dirty="0" sz="2800" spc="-50" b="1">
                <a:solidFill>
                  <a:srgbClr val="A13838"/>
                </a:solidFill>
                <a:latin typeface="Microsoft YaHei"/>
                <a:cs typeface="Microsoft YaHei"/>
              </a:rPr>
              <a:t>2</a:t>
            </a:r>
            <a:endParaRPr sz="2800">
              <a:latin typeface="Microsoft YaHei"/>
              <a:cs typeface="Microsoft YaHei"/>
            </a:endParaRPr>
          </a:p>
          <a:p>
            <a:pPr marL="104775">
              <a:lnSpc>
                <a:spcPct val="100000"/>
              </a:lnSpc>
              <a:spcBef>
                <a:spcPts val="2600"/>
              </a:spcBef>
            </a:pPr>
            <a:r>
              <a:rPr dirty="0" sz="2400" spc="-15" b="1">
                <a:solidFill>
                  <a:srgbClr val="A13838"/>
                </a:solidFill>
                <a:latin typeface="Microsoft YaHei"/>
                <a:cs typeface="Microsoft YaHei"/>
              </a:rPr>
              <a:t>学术辩论</a:t>
            </a:r>
            <a:endParaRPr sz="2400">
              <a:latin typeface="Microsoft YaHei"/>
              <a:cs typeface="Microsoft YaHei"/>
            </a:endParaRPr>
          </a:p>
          <a:p>
            <a:pPr algn="just" marL="104775" marR="5080">
              <a:lnSpc>
                <a:spcPct val="150000"/>
              </a:lnSpc>
              <a:spcBef>
                <a:spcPts val="1235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列举支持与反对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理论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的各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3 </a:t>
            </a:r>
            <a:r>
              <a:rPr dirty="0" sz="1600" spc="-10">
                <a:solidFill>
                  <a:srgbClr val="404040"/>
                </a:solidFill>
                <a:latin typeface="Microsoft YaHei"/>
                <a:cs typeface="Microsoft YaHei"/>
              </a:rPr>
              <a:t>个证据，用表格对</a:t>
            </a: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比权重。从实验数据、理论基础、应用场景等方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面分析，明确正反双方观点。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58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6727190" y="1891029"/>
            <a:ext cx="4706620" cy="156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A13838"/>
                </a:solidFill>
                <a:latin typeface="Microsoft YaHei"/>
                <a:cs typeface="Microsoft YaHei"/>
              </a:rPr>
              <a:t>数据分析报告</a:t>
            </a:r>
            <a:endParaRPr sz="2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610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对 </a:t>
            </a:r>
            <a:r>
              <a:rPr dirty="0" sz="1600" spc="5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数据集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 spc="5">
                <a:solidFill>
                  <a:srgbClr val="404040"/>
                </a:solidFill>
                <a:latin typeface="Microsoft YaHei"/>
                <a:cs typeface="Microsoft YaHei"/>
              </a:rPr>
              <a:t>进行统计分析，生成一份报告，包含描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述性统计、相关性分析和回归模型结果，用图表辅助展示关键发现，解释数据背后的科学意义。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70914" y="4175759"/>
            <a:ext cx="4394835" cy="164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A13838"/>
                </a:solidFill>
                <a:latin typeface="Microsoft YaHei"/>
                <a:cs typeface="Microsoft YaHei"/>
              </a:rPr>
              <a:t>研究假设设计</a:t>
            </a:r>
            <a:endParaRPr sz="2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1235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针对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研究主题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，提出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3 </a:t>
            </a: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个可验证的研究假设，结合现有文献说明假设依据，设计初步实验方案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验证假设，确保逻辑严谨、可操作性强。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16090" y="4134484"/>
            <a:ext cx="4706620" cy="164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5" b="1">
                <a:solidFill>
                  <a:srgbClr val="A13838"/>
                </a:solidFill>
                <a:latin typeface="Microsoft YaHei"/>
                <a:cs typeface="Microsoft YaHei"/>
              </a:rPr>
              <a:t>综述撰写</a:t>
            </a:r>
            <a:endParaRPr sz="2400">
              <a:latin typeface="Microsoft YaHei"/>
              <a:cs typeface="Microsoft YaHei"/>
            </a:endParaRPr>
          </a:p>
          <a:p>
            <a:pPr marL="12700" marR="5080">
              <a:lnSpc>
                <a:spcPct val="150000"/>
              </a:lnSpc>
              <a:spcBef>
                <a:spcPts val="1235"/>
              </a:spcBef>
            </a:pPr>
            <a:r>
              <a:rPr dirty="0" sz="1600" spc="30">
                <a:solidFill>
                  <a:srgbClr val="404040"/>
                </a:solidFill>
                <a:latin typeface="Microsoft YaHei"/>
                <a:cs typeface="Microsoft YaHei"/>
              </a:rPr>
              <a:t>撰写一篇关于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主题</a:t>
            </a:r>
            <a:r>
              <a:rPr dirty="0" sz="1600" spc="13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 spc="20">
                <a:solidFill>
                  <a:srgbClr val="404040"/>
                </a:solidFill>
                <a:latin typeface="Microsoft YaHei"/>
                <a:cs typeface="Microsoft YaHei"/>
              </a:rPr>
              <a:t>的综述文章，梳理近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5</a:t>
            </a:r>
            <a:r>
              <a:rPr dirty="0" sz="1600" spc="26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年研究</a:t>
            </a:r>
            <a:r>
              <a:rPr dirty="0" sz="1600" spc="40">
                <a:solidFill>
                  <a:srgbClr val="404040"/>
                </a:solidFill>
                <a:latin typeface="Microsoft YaHei"/>
                <a:cs typeface="Microsoft YaHei"/>
              </a:rPr>
              <a:t>进展，归纳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3</a:t>
            </a:r>
            <a:r>
              <a:rPr dirty="0" sz="1600" spc="200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40">
                <a:solidFill>
                  <a:srgbClr val="404040"/>
                </a:solidFill>
                <a:latin typeface="Microsoft YaHei"/>
                <a:cs typeface="Microsoft YaHei"/>
              </a:rPr>
              <a:t>个主要研究方向，分析当前研究热点</a:t>
            </a:r>
            <a:endParaRPr sz="1600">
              <a:latin typeface="Microsoft YaHei"/>
              <a:cs typeface="Microsoft YaHei"/>
            </a:endParaRPr>
          </a:p>
          <a:p>
            <a:pPr marL="12700">
              <a:lnSpc>
                <a:spcPct val="100000"/>
              </a:lnSpc>
              <a:spcBef>
                <a:spcPts val="960"/>
              </a:spcBef>
            </a:pP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与未来趋势，引用至少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10</a:t>
            </a:r>
            <a:r>
              <a:rPr dirty="0" sz="1600" spc="45">
                <a:solidFill>
                  <a:srgbClr val="404040"/>
                </a:solidFill>
                <a:latin typeface="Arial"/>
                <a:cs typeface="Arial"/>
              </a:rPr>
              <a:t> 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篇权威文献。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78536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19"/>
                </a:moveTo>
                <a:lnTo>
                  <a:pt x="0" y="236219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19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知识付费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78839" y="1134427"/>
            <a:ext cx="4486910" cy="2402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0" b="1">
                <a:solidFill>
                  <a:srgbClr val="A13838"/>
                </a:solidFill>
                <a:latin typeface="Microsoft YaHei"/>
                <a:cs typeface="Microsoft YaHei"/>
              </a:rPr>
              <a:t>知识付费-</a:t>
            </a:r>
            <a:r>
              <a:rPr dirty="0" sz="2800" spc="-50" b="1">
                <a:solidFill>
                  <a:srgbClr val="A13838"/>
                </a:solidFill>
                <a:latin typeface="Microsoft YaHei"/>
                <a:cs typeface="Microsoft YaHei"/>
              </a:rPr>
              <a:t>1</a:t>
            </a:r>
            <a:endParaRPr sz="2800">
              <a:latin typeface="Microsoft YaHei"/>
              <a:cs typeface="Microsoft YaHei"/>
            </a:endParaRPr>
          </a:p>
          <a:p>
            <a:pPr marL="104775">
              <a:lnSpc>
                <a:spcPct val="100000"/>
              </a:lnSpc>
              <a:spcBef>
                <a:spcPts val="2600"/>
              </a:spcBef>
            </a:pPr>
            <a:r>
              <a:rPr dirty="0" sz="2400" spc="-10" b="1">
                <a:solidFill>
                  <a:srgbClr val="A13838"/>
                </a:solidFill>
                <a:latin typeface="Microsoft YaHei"/>
                <a:cs typeface="Microsoft YaHei"/>
              </a:rPr>
              <a:t>课程大纲设计</a:t>
            </a:r>
            <a:endParaRPr sz="2400">
              <a:latin typeface="Microsoft YaHei"/>
              <a:cs typeface="Microsoft YaHei"/>
            </a:endParaRPr>
          </a:p>
          <a:p>
            <a:pPr algn="just" marL="104775" marR="5080">
              <a:lnSpc>
                <a:spcPct val="150000"/>
              </a:lnSpc>
              <a:spcBef>
                <a:spcPts val="1235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设计一门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主题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的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30 </a:t>
            </a: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天入门课程大纲，每天明确学习目标和作业。目标聚焦核心知识点，作业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结合实际操作，确保学员循序渐进掌握技能。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59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6727190" y="1891029"/>
            <a:ext cx="4706620" cy="156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A13838"/>
                </a:solidFill>
                <a:latin typeface="Microsoft YaHei"/>
                <a:cs typeface="Microsoft YaHei"/>
              </a:rPr>
              <a:t>直播脚本撰写</a:t>
            </a:r>
            <a:endParaRPr sz="2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610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生成一个 </a:t>
            </a:r>
            <a:r>
              <a:rPr dirty="0" sz="1600" spc="5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时长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 spc="10">
                <a:solidFill>
                  <a:srgbClr val="404040"/>
                </a:solidFill>
                <a:latin typeface="Microsoft YaHei"/>
                <a:cs typeface="Microsoft YaHei"/>
              </a:rPr>
              <a:t>的直播脚本，包含开场互动、干货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分享和促销环节。开场设计趣味问答，干货突出实用内容，促销环节明确优惠信息。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70914" y="4175759"/>
            <a:ext cx="4394835" cy="164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A13838"/>
                </a:solidFill>
                <a:latin typeface="Microsoft YaHei"/>
                <a:cs typeface="Microsoft YaHei"/>
              </a:rPr>
              <a:t>室内装修设计</a:t>
            </a:r>
            <a:endParaRPr sz="2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1235"/>
              </a:spcBef>
            </a:pP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为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[XXX] </a:t>
            </a:r>
            <a:r>
              <a:rPr dirty="0" sz="1600" spc="-10">
                <a:solidFill>
                  <a:srgbClr val="404040"/>
                </a:solidFill>
                <a:latin typeface="Microsoft YaHei"/>
                <a:cs typeface="Microsoft YaHei"/>
              </a:rPr>
              <a:t>平米三室一厅户型提供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3 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种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 spc="-10">
                <a:solidFill>
                  <a:srgbClr val="404040"/>
                </a:solidFill>
                <a:latin typeface="Microsoft YaHei"/>
                <a:cs typeface="Microsoft YaHei"/>
              </a:rPr>
              <a:t>风格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 spc="-30">
                <a:solidFill>
                  <a:srgbClr val="404040"/>
                </a:solidFill>
                <a:latin typeface="Microsoft YaHei"/>
                <a:cs typeface="Microsoft YaHei"/>
              </a:rPr>
              <a:t>效果</a:t>
            </a: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图，标注各空间利用率。突出功能布局、色彩搭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配和材质选择，满足不同需求。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16090" y="4134484"/>
            <a:ext cx="4744085" cy="164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A13838"/>
                </a:solidFill>
                <a:latin typeface="Microsoft YaHei"/>
                <a:cs typeface="Microsoft YaHei"/>
              </a:rPr>
              <a:t>社群运营话术</a:t>
            </a:r>
            <a:endParaRPr sz="2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1235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为 </a:t>
            </a:r>
            <a:r>
              <a:rPr dirty="0" sz="1600" spc="-1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主题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社群设计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7 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天运营话术，每天包含欢迎语、每日话题和互动游戏。欢迎语温馨亲切，话题聚焦热点，游戏增强互动性。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知识付费</a:t>
            </a: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878839" y="1134427"/>
            <a:ext cx="4486910" cy="24022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800" spc="-30" b="1">
                <a:solidFill>
                  <a:srgbClr val="A13838"/>
                </a:solidFill>
                <a:latin typeface="Microsoft YaHei"/>
                <a:cs typeface="Microsoft YaHei"/>
              </a:rPr>
              <a:t>知识付费-</a:t>
            </a:r>
            <a:r>
              <a:rPr dirty="0" sz="2800" spc="-50" b="1">
                <a:solidFill>
                  <a:srgbClr val="A13838"/>
                </a:solidFill>
                <a:latin typeface="Microsoft YaHei"/>
                <a:cs typeface="Microsoft YaHei"/>
              </a:rPr>
              <a:t>2</a:t>
            </a:r>
            <a:endParaRPr sz="2800">
              <a:latin typeface="Microsoft YaHei"/>
              <a:cs typeface="Microsoft YaHei"/>
            </a:endParaRPr>
          </a:p>
          <a:p>
            <a:pPr marL="104775">
              <a:lnSpc>
                <a:spcPct val="100000"/>
              </a:lnSpc>
              <a:spcBef>
                <a:spcPts val="2600"/>
              </a:spcBef>
            </a:pPr>
            <a:r>
              <a:rPr dirty="0" sz="2400" spc="-10" b="1">
                <a:solidFill>
                  <a:srgbClr val="A13838"/>
                </a:solidFill>
                <a:latin typeface="Microsoft YaHei"/>
                <a:cs typeface="Microsoft YaHei"/>
              </a:rPr>
              <a:t>知识星球内容</a:t>
            </a:r>
            <a:endParaRPr sz="2400">
              <a:latin typeface="Microsoft YaHei"/>
              <a:cs typeface="Microsoft YaHei"/>
            </a:endParaRPr>
          </a:p>
          <a:p>
            <a:pPr algn="just" marL="104775" marR="5080">
              <a:lnSpc>
                <a:spcPct val="150000"/>
              </a:lnSpc>
              <a:spcBef>
                <a:spcPts val="1235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生成一期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主题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的星球日更内容，包含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2 </a:t>
            </a: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个干货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知识点和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1 </a:t>
            </a: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个互动问题。知识点简洁实用，互动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问题引发思考，提升用户参与度。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0" name="object 10" descr="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38100">
              <a:lnSpc>
                <a:spcPts val="1370"/>
              </a:lnSpc>
            </a:pPr>
            <a:r>
              <a:rPr dirty="0" spc="-25"/>
              <a:t>60</a:t>
            </a:r>
          </a:p>
        </p:txBody>
      </p:sp>
      <p:sp>
        <p:nvSpPr>
          <p:cNvPr id="7" name="object 7" descr=""/>
          <p:cNvSpPr txBox="1"/>
          <p:nvPr/>
        </p:nvSpPr>
        <p:spPr>
          <a:xfrm>
            <a:off x="6727190" y="1891029"/>
            <a:ext cx="4706620" cy="15659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A13838"/>
                </a:solidFill>
                <a:latin typeface="Microsoft YaHei"/>
                <a:cs typeface="Microsoft YaHei"/>
              </a:rPr>
              <a:t>线上课程制作</a:t>
            </a:r>
            <a:endParaRPr sz="2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610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制作一套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主题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的线上课程，包含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5 </a:t>
            </a:r>
            <a:r>
              <a:rPr dirty="0" sz="1600" spc="-10">
                <a:solidFill>
                  <a:srgbClr val="404040"/>
                </a:solidFill>
                <a:latin typeface="Microsoft YaHei"/>
                <a:cs typeface="Microsoft YaHei"/>
              </a:rPr>
              <a:t>节视频课和配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套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PPT</a:t>
            </a:r>
            <a:r>
              <a:rPr dirty="0" sz="1600" spc="-10">
                <a:solidFill>
                  <a:srgbClr val="404040"/>
                </a:solidFill>
                <a:latin typeface="Microsoft YaHei"/>
                <a:cs typeface="Microsoft YaHei"/>
              </a:rPr>
              <a:t>，每节课时长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20 </a:t>
            </a:r>
            <a:r>
              <a:rPr dirty="0" sz="1600" spc="-15">
                <a:solidFill>
                  <a:srgbClr val="404040"/>
                </a:solidFill>
                <a:latin typeface="Microsoft YaHei"/>
                <a:cs typeface="Microsoft YaHei"/>
              </a:rPr>
              <a:t>分钟，注重内容的系统性和</a:t>
            </a: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互动性，适配网易云课堂、【</a:t>
            </a:r>
            <a:r>
              <a:rPr dirty="0" sz="1600" spc="-20" b="1">
                <a:solidFill>
                  <a:srgbClr val="404040"/>
                </a:solidFill>
                <a:latin typeface="Microsoft YaHei"/>
                <a:cs typeface="Microsoft YaHei"/>
              </a:rPr>
              <a:t>思睿贯通</a:t>
            </a:r>
            <a:r>
              <a:rPr dirty="0" sz="1600" spc="-35">
                <a:solidFill>
                  <a:srgbClr val="404040"/>
                </a:solidFill>
                <a:latin typeface="Microsoft YaHei"/>
                <a:cs typeface="Microsoft YaHei"/>
              </a:rPr>
              <a:t>】等。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970914" y="4175759"/>
            <a:ext cx="4394835" cy="164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A13838"/>
                </a:solidFill>
                <a:latin typeface="Microsoft YaHei"/>
                <a:cs typeface="Microsoft YaHei"/>
              </a:rPr>
              <a:t>付费问答设计</a:t>
            </a:r>
            <a:endParaRPr sz="2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1235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为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主题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设计一份付费问答脚本，包含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5 </a:t>
            </a:r>
            <a:r>
              <a:rPr dirty="0" sz="1600" spc="-20">
                <a:solidFill>
                  <a:srgbClr val="404040"/>
                </a:solidFill>
                <a:latin typeface="Microsoft YaHei"/>
                <a:cs typeface="Microsoft YaHei"/>
              </a:rPr>
              <a:t>个常见</a:t>
            </a:r>
            <a:r>
              <a:rPr dirty="0" sz="1600" spc="-5">
                <a:solidFill>
                  <a:srgbClr val="404040"/>
                </a:solidFill>
                <a:latin typeface="Microsoft YaHei"/>
                <a:cs typeface="Microsoft YaHei"/>
              </a:rPr>
              <a:t>问题及专业回答，突出答案的实用性和权威性，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适合知乎、分答等平台。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816090" y="4134484"/>
            <a:ext cx="4706620" cy="16452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A13838"/>
                </a:solidFill>
                <a:latin typeface="Microsoft YaHei"/>
                <a:cs typeface="Microsoft YaHei"/>
              </a:rPr>
              <a:t>知识付费社群运营</a:t>
            </a:r>
            <a:endParaRPr sz="2400">
              <a:latin typeface="Microsoft YaHei"/>
              <a:cs typeface="Microsoft YaHei"/>
            </a:endParaRPr>
          </a:p>
          <a:p>
            <a:pPr algn="just" marL="12700" marR="5080">
              <a:lnSpc>
                <a:spcPct val="150000"/>
              </a:lnSpc>
              <a:spcBef>
                <a:spcPts val="1235"/>
              </a:spcBef>
            </a:pP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为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[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主题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] 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知识付费社群制定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7 </a:t>
            </a:r>
            <a:r>
              <a:rPr dirty="0" sz="1600" spc="-10">
                <a:solidFill>
                  <a:srgbClr val="404040"/>
                </a:solidFill>
                <a:latin typeface="Microsoft YaHei"/>
                <a:cs typeface="Microsoft YaHei"/>
              </a:rPr>
              <a:t>天运营计划，每天发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布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1 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条优质内容、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1 </a:t>
            </a:r>
            <a:r>
              <a:rPr dirty="0" sz="1600">
                <a:solidFill>
                  <a:srgbClr val="404040"/>
                </a:solidFill>
                <a:latin typeface="Microsoft YaHei"/>
                <a:cs typeface="Microsoft YaHei"/>
              </a:rPr>
              <a:t>个互动话题，设计 </a:t>
            </a:r>
            <a:r>
              <a:rPr dirty="0" sz="1600">
                <a:solidFill>
                  <a:srgbClr val="404040"/>
                </a:solidFill>
                <a:latin typeface="Arial"/>
                <a:cs typeface="Arial"/>
              </a:rPr>
              <a:t>2 </a:t>
            </a:r>
            <a:r>
              <a:rPr dirty="0" sz="1600" spc="10">
                <a:solidFill>
                  <a:srgbClr val="404040"/>
                </a:solidFill>
                <a:latin typeface="Microsoft YaHei"/>
                <a:cs typeface="Microsoft YaHei"/>
              </a:rPr>
              <a:t>次付费转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化活动，提升用户粘性和续费率。</a:t>
            </a:r>
            <a:endParaRPr sz="16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1290827" y="486155"/>
            <a:ext cx="2592705" cy="236220"/>
          </a:xfrm>
          <a:custGeom>
            <a:avLst/>
            <a:gdLst/>
            <a:ahLst/>
            <a:cxnLst/>
            <a:rect l="l" t="t" r="r" b="b"/>
            <a:pathLst>
              <a:path w="2592704" h="236220">
                <a:moveTo>
                  <a:pt x="2592324" y="236220"/>
                </a:moveTo>
                <a:lnTo>
                  <a:pt x="0" y="236220"/>
                </a:lnTo>
                <a:lnTo>
                  <a:pt x="0" y="0"/>
                </a:lnTo>
                <a:lnTo>
                  <a:pt x="2592324" y="0"/>
                </a:lnTo>
                <a:lnTo>
                  <a:pt x="2592324" y="236220"/>
                </a:lnTo>
                <a:close/>
              </a:path>
            </a:pathLst>
          </a:custGeom>
          <a:solidFill>
            <a:srgbClr val="F0D4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/>
              <a:t>教育与学术赋能</a:t>
            </a:r>
            <a:r>
              <a:rPr dirty="0" spc="-10" b="1">
                <a:latin typeface="Times New Roman"/>
                <a:cs typeface="Times New Roman"/>
              </a:rPr>
              <a:t>-</a:t>
            </a:r>
            <a:r>
              <a:rPr dirty="0" spc="-15"/>
              <a:t>作业辅导</a:t>
            </a:r>
          </a:p>
        </p:txBody>
      </p:sp>
      <p:sp>
        <p:nvSpPr>
          <p:cNvPr id="4" name="object 4" descr=""/>
          <p:cNvSpPr txBox="1"/>
          <p:nvPr/>
        </p:nvSpPr>
        <p:spPr>
          <a:xfrm>
            <a:off x="791844" y="1134427"/>
            <a:ext cx="4785360" cy="463423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99695">
              <a:lnSpc>
                <a:spcPct val="100000"/>
              </a:lnSpc>
              <a:spcBef>
                <a:spcPts val="95"/>
              </a:spcBef>
            </a:pPr>
            <a:r>
              <a:rPr dirty="0" sz="2800" spc="-30" b="1">
                <a:solidFill>
                  <a:srgbClr val="A13838"/>
                </a:solidFill>
                <a:latin typeface="Microsoft YaHei"/>
                <a:cs typeface="Microsoft YaHei"/>
              </a:rPr>
              <a:t>作业辅导（教辅行业</a:t>
            </a:r>
            <a:r>
              <a:rPr dirty="0" sz="2800" spc="-50" b="1">
                <a:solidFill>
                  <a:srgbClr val="A13838"/>
                </a:solidFill>
                <a:latin typeface="Microsoft YaHei"/>
                <a:cs typeface="Microsoft YaHei"/>
              </a:rPr>
              <a:t>）</a:t>
            </a:r>
            <a:endParaRPr sz="2800">
              <a:latin typeface="Microsoft YaHei"/>
              <a:cs typeface="Microsoft YaHei"/>
            </a:endParaRPr>
          </a:p>
          <a:p>
            <a:pPr marL="99695">
              <a:lnSpc>
                <a:spcPct val="100000"/>
              </a:lnSpc>
              <a:spcBef>
                <a:spcPts val="2255"/>
              </a:spcBef>
            </a:pPr>
            <a:r>
              <a:rPr dirty="0" sz="1600" spc="-35">
                <a:solidFill>
                  <a:srgbClr val="404040"/>
                </a:solidFill>
                <a:latin typeface="Microsoft YaHei"/>
                <a:cs typeface="Microsoft YaHei"/>
              </a:rPr>
              <a:t>需求：</a:t>
            </a:r>
            <a:endParaRPr sz="1600">
              <a:latin typeface="Microsoft YaHei"/>
              <a:cs typeface="Microsoft YaHei"/>
            </a:endParaRPr>
          </a:p>
          <a:p>
            <a:pPr marL="99695" marR="5080">
              <a:lnSpc>
                <a:spcPct val="150000"/>
              </a:lnSpc>
            </a:pP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孩子小学四年级，被学校老师要求辅导孩子作业。</a:t>
            </a:r>
            <a:r>
              <a:rPr dirty="0" sz="1600" spc="500">
                <a:solidFill>
                  <a:srgbClr val="404040"/>
                </a:solidFill>
                <a:latin typeface="Microsoft YaHei"/>
                <a:cs typeface="Microsoft YaHei"/>
              </a:rPr>
              <a:t> </a:t>
            </a:r>
            <a:r>
              <a:rPr dirty="0" sz="1600" spc="-30">
                <a:solidFill>
                  <a:srgbClr val="404040"/>
                </a:solidFill>
                <a:latin typeface="Microsoft YaHei"/>
                <a:cs typeface="Microsoft YaHei"/>
              </a:rPr>
              <a:t>发现自己不懂如何教学？也不懂如何以小孩的视角分</a:t>
            </a:r>
            <a:r>
              <a:rPr dirty="0" sz="1600" spc="-25">
                <a:solidFill>
                  <a:srgbClr val="404040"/>
                </a:solidFill>
                <a:latin typeface="Microsoft YaHei"/>
                <a:cs typeface="Microsoft YaHei"/>
              </a:rPr>
              <a:t>析问题。眼看要到半夜了，忍不住急躁想要动手。</a:t>
            </a:r>
            <a:endParaRPr sz="1600">
              <a:latin typeface="Microsoft YaHei"/>
              <a:cs typeface="Microsoft YaHei"/>
            </a:endParaRPr>
          </a:p>
          <a:p>
            <a:pPr>
              <a:lnSpc>
                <a:spcPct val="100000"/>
              </a:lnSpc>
              <a:spcBef>
                <a:spcPts val="2285"/>
              </a:spcBef>
            </a:pPr>
            <a:endParaRPr sz="1600">
              <a:latin typeface="Microsoft YaHei"/>
              <a:cs typeface="Microsoft YaHei"/>
            </a:endParaRPr>
          </a:p>
          <a:p>
            <a:pPr marL="469265" indent="-456565">
              <a:lnSpc>
                <a:spcPct val="100000"/>
              </a:lnSpc>
              <a:buFont typeface="Wingdings"/>
              <a:buChar char=""/>
              <a:tabLst>
                <a:tab pos="469265" algn="l"/>
              </a:tabLst>
            </a:pPr>
            <a:r>
              <a:rPr dirty="0" sz="2000" spc="-15" b="1">
                <a:solidFill>
                  <a:srgbClr val="A13838"/>
                </a:solidFill>
                <a:latin typeface="Microsoft YaHei"/>
                <a:cs typeface="Microsoft YaHei"/>
              </a:rPr>
              <a:t>第一步：知识点锚定</a:t>
            </a:r>
            <a:endParaRPr sz="2000">
              <a:latin typeface="Microsoft YaHei"/>
              <a:cs typeface="Microsoft YaHei"/>
            </a:endParaRPr>
          </a:p>
          <a:p>
            <a:pPr marL="469265" indent="-456565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469265" algn="l"/>
              </a:tabLst>
            </a:pPr>
            <a:r>
              <a:rPr dirty="0" sz="2000" spc="-15" b="1">
                <a:solidFill>
                  <a:srgbClr val="A13838"/>
                </a:solidFill>
                <a:latin typeface="Microsoft YaHei"/>
                <a:cs typeface="Microsoft YaHei"/>
              </a:rPr>
              <a:t>第二步：分步教学引导</a:t>
            </a:r>
            <a:endParaRPr sz="2000">
              <a:latin typeface="Microsoft YaHei"/>
              <a:cs typeface="Microsoft YaHei"/>
            </a:endParaRPr>
          </a:p>
          <a:p>
            <a:pPr marL="469265" indent="-456565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469265" algn="l"/>
              </a:tabLst>
            </a:pPr>
            <a:r>
              <a:rPr dirty="0" sz="2000" spc="-15" b="1">
                <a:solidFill>
                  <a:srgbClr val="A13838"/>
                </a:solidFill>
                <a:latin typeface="Microsoft YaHei"/>
                <a:cs typeface="Microsoft YaHei"/>
              </a:rPr>
              <a:t>第三步：互动练习设计</a:t>
            </a:r>
            <a:endParaRPr sz="2000">
              <a:latin typeface="Microsoft YaHei"/>
              <a:cs typeface="Microsoft YaHei"/>
            </a:endParaRPr>
          </a:p>
          <a:p>
            <a:pPr marL="469265" indent="-456565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469265" algn="l"/>
              </a:tabLst>
            </a:pPr>
            <a:r>
              <a:rPr dirty="0" sz="2000" spc="-15" b="1">
                <a:solidFill>
                  <a:srgbClr val="A13838"/>
                </a:solidFill>
                <a:latin typeface="Microsoft YaHei"/>
                <a:cs typeface="Microsoft YaHei"/>
              </a:rPr>
              <a:t>第四步：错误分析与纠正</a:t>
            </a:r>
            <a:endParaRPr sz="2000">
              <a:latin typeface="Microsoft YaHei"/>
              <a:cs typeface="Microsoft YaHei"/>
            </a:endParaRPr>
          </a:p>
          <a:p>
            <a:pPr marL="469265" indent="-456565">
              <a:lnSpc>
                <a:spcPct val="100000"/>
              </a:lnSpc>
              <a:spcBef>
                <a:spcPts val="720"/>
              </a:spcBef>
              <a:buFont typeface="Wingdings"/>
              <a:buChar char=""/>
              <a:tabLst>
                <a:tab pos="469265" algn="l"/>
              </a:tabLst>
            </a:pPr>
            <a:r>
              <a:rPr dirty="0" sz="2000" spc="-15" b="1">
                <a:solidFill>
                  <a:srgbClr val="A13838"/>
                </a:solidFill>
                <a:latin typeface="Microsoft YaHei"/>
                <a:cs typeface="Microsoft YaHei"/>
              </a:rPr>
              <a:t>第五步：能力拓展衔接</a:t>
            </a:r>
            <a:endParaRPr sz="2000">
              <a:latin typeface="Microsoft YaHei"/>
              <a:cs typeface="Microsoft YaHei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97852" y="990600"/>
            <a:ext cx="4134611" cy="5498592"/>
          </a:xfrm>
          <a:prstGeom prst="rect">
            <a:avLst/>
          </a:prstGeom>
        </p:spPr>
      </p:pic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871682" y="316407"/>
            <a:ext cx="995654" cy="398030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355338" y="285000"/>
            <a:ext cx="444869" cy="444893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1611609" y="6447631"/>
            <a:ext cx="177800" cy="177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1370"/>
              </a:lnSpc>
            </a:pPr>
            <a:r>
              <a:rPr dirty="0" sz="1200" spc="-25">
                <a:solidFill>
                  <a:srgbClr val="3B5D74"/>
                </a:solidFill>
                <a:latin typeface="SimSun"/>
                <a:cs typeface="SimSun"/>
              </a:rPr>
              <a:t>61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8797607" y="6504357"/>
            <a:ext cx="1168400" cy="327660"/>
          </a:xfrm>
          <a:prstGeom prst="rect">
            <a:avLst/>
          </a:prstGeom>
        </p:spPr>
        <p:txBody>
          <a:bodyPr wrap="square" lIns="0" tIns="2603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04"/>
              </a:spcBef>
            </a:pPr>
            <a:r>
              <a:rPr dirty="0" sz="1800" spc="-10">
                <a:solidFill>
                  <a:srgbClr val="A13838"/>
                </a:solidFill>
                <a:latin typeface="Microsoft YaHei"/>
                <a:cs typeface="Microsoft YaHei"/>
              </a:rPr>
              <a:t>提示词示例</a:t>
            </a:r>
            <a:endParaRPr sz="18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6772909" cy="6858000"/>
            </a:xfrm>
            <a:custGeom>
              <a:avLst/>
              <a:gdLst/>
              <a:ahLst/>
              <a:cxnLst/>
              <a:rect l="l" t="t" r="r" b="b"/>
              <a:pathLst>
                <a:path w="6772909" h="6858000">
                  <a:moveTo>
                    <a:pt x="5417820" y="6858000"/>
                  </a:moveTo>
                  <a:lnTo>
                    <a:pt x="0" y="6858000"/>
                  </a:lnTo>
                  <a:lnTo>
                    <a:pt x="0" y="0"/>
                  </a:lnTo>
                  <a:lnTo>
                    <a:pt x="6772656" y="0"/>
                  </a:lnTo>
                  <a:lnTo>
                    <a:pt x="5417820" y="6858000"/>
                  </a:lnTo>
                  <a:close/>
                </a:path>
              </a:pathLst>
            </a:custGeom>
            <a:solidFill>
              <a:srgbClr val="A138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59" y="224027"/>
              <a:ext cx="11753088" cy="6397752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64712" y="1377188"/>
              <a:ext cx="5139791" cy="6801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76646" y="972819"/>
              <a:ext cx="1263830" cy="1266825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11793855" y="6581775"/>
            <a:ext cx="17780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SimSun"/>
                <a:cs typeface="SimSun"/>
              </a:rPr>
              <a:t>62</a:t>
            </a:r>
            <a:endParaRPr sz="1200">
              <a:latin typeface="SimSun"/>
              <a:cs typeface="SimSun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3412363" y="2673133"/>
            <a:ext cx="5426710" cy="33147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solidFill>
                  <a:srgbClr val="000000"/>
                </a:solidFill>
                <a:latin typeface="Microsoft YaHei"/>
                <a:cs typeface="Microsoft YaHei"/>
              </a:rPr>
              <a:t>拥抱AI，与AI共舞，实现AI</a:t>
            </a:r>
            <a:r>
              <a:rPr dirty="0" sz="2000" spc="-15" b="1">
                <a:solidFill>
                  <a:srgbClr val="000000"/>
                </a:solidFill>
                <a:latin typeface="Microsoft YaHei"/>
                <a:cs typeface="Microsoft YaHei"/>
              </a:rPr>
              <a:t>与人类的完美融合。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938017" y="3841534"/>
            <a:ext cx="6376035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5" b="1">
                <a:latin typeface="Microsoft YaHei"/>
                <a:cs typeface="Microsoft YaHei"/>
              </a:rPr>
              <a:t>人类需要的是判断力和表达力，不再是记忆力和知识储备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840863" y="5009934"/>
            <a:ext cx="6569709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Microsoft YaHei"/>
                <a:cs typeface="Microsoft YaHei"/>
              </a:rPr>
              <a:t>让我们以</a:t>
            </a:r>
            <a:r>
              <a:rPr dirty="0" sz="2000" spc="-30" b="1">
                <a:latin typeface="Microsoft YaHei"/>
                <a:cs typeface="Microsoft YaHei"/>
              </a:rPr>
              <a:t>DeepSeek-</a:t>
            </a:r>
            <a:r>
              <a:rPr dirty="0" sz="2000" spc="-25" b="1">
                <a:latin typeface="Microsoft YaHei"/>
                <a:cs typeface="Microsoft YaHei"/>
              </a:rPr>
              <a:t>R1</a:t>
            </a:r>
            <a:r>
              <a:rPr dirty="0" sz="2000" spc="-10" b="1">
                <a:latin typeface="Microsoft YaHei"/>
                <a:cs typeface="Microsoft YaHei"/>
              </a:rPr>
              <a:t>为起点，持续探索AI</a:t>
            </a:r>
            <a:r>
              <a:rPr dirty="0" sz="2000" spc="-20" b="1">
                <a:latin typeface="Microsoft YaHei"/>
                <a:cs typeface="Microsoft YaHei"/>
              </a:rPr>
              <a:t>的无限可能。</a:t>
            </a:r>
            <a:endParaRPr sz="2000">
              <a:latin typeface="Microsoft YaHei"/>
              <a:cs typeface="Microsoft YaHei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2926588" y="6178334"/>
            <a:ext cx="6398260" cy="3314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latin typeface="Microsoft YaHei"/>
                <a:cs typeface="Microsoft YaHei"/>
              </a:rPr>
              <a:t>在AI</a:t>
            </a:r>
            <a:r>
              <a:rPr dirty="0" sz="2000" spc="-15" b="1">
                <a:latin typeface="Microsoft YaHei"/>
                <a:cs typeface="Microsoft YaHei"/>
              </a:rPr>
              <a:t>时代的技术浪潮中，我们既是见证者，更是参与者。</a:t>
            </a:r>
            <a:endParaRPr sz="2000">
              <a:latin typeface="Microsoft YaHei"/>
              <a:cs typeface="Microsoft YaHei"/>
            </a:endParaRPr>
          </a:p>
        </p:txBody>
      </p:sp>
      <p:grpSp>
        <p:nvGrpSpPr>
          <p:cNvPr id="13" name="object 13" descr=""/>
          <p:cNvGrpSpPr/>
          <p:nvPr/>
        </p:nvGrpSpPr>
        <p:grpSpPr>
          <a:xfrm>
            <a:off x="217931" y="4008120"/>
            <a:ext cx="11748770" cy="2613660"/>
            <a:chOff x="217931" y="4008120"/>
            <a:chExt cx="11748770" cy="2613660"/>
          </a:xfrm>
        </p:grpSpPr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99320" y="4008120"/>
              <a:ext cx="2167128" cy="2613660"/>
            </a:xfrm>
            <a:prstGeom prst="rect">
              <a:avLst/>
            </a:prstGeom>
          </p:spPr>
        </p:pic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7931" y="4008120"/>
              <a:ext cx="1965960" cy="26136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309956"/>
            <a:ext cx="36830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10" b="1">
                <a:solidFill>
                  <a:srgbClr val="FFFFFF"/>
                </a:solidFill>
                <a:latin typeface="Microsoft YaHei"/>
                <a:cs typeface="Microsoft YaHei"/>
              </a:rPr>
              <a:t>大模型的发展阶段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6466840" y="5710554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latin typeface="Microsoft YaHei"/>
                <a:cs typeface="Microsoft YaHei"/>
              </a:rPr>
              <a:t>生成模型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8299450" y="6308090"/>
            <a:ext cx="349504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latin typeface="Microsoft YaHei"/>
                <a:cs typeface="Microsoft YaHei"/>
              </a:rPr>
              <a:t>ref:中文大模型基准测评2024</a:t>
            </a:r>
            <a:r>
              <a:rPr dirty="0" sz="1200" spc="-5">
                <a:latin typeface="Microsoft YaHei"/>
                <a:cs typeface="Microsoft YaHei"/>
              </a:rPr>
              <a:t>年度报告(</a:t>
            </a:r>
            <a:r>
              <a:rPr dirty="0" sz="1200" spc="-10">
                <a:latin typeface="Microsoft YaHei"/>
                <a:cs typeface="Microsoft YaHei"/>
              </a:rPr>
              <a:t>2025.01.08)</a:t>
            </a:r>
            <a:endParaRPr sz="1200">
              <a:latin typeface="Microsoft YaHei"/>
              <a:cs typeface="Microsoft YaHe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9804400" y="5710554"/>
            <a:ext cx="9398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5" b="1">
                <a:latin typeface="Microsoft YaHei"/>
                <a:cs typeface="Microsoft YaHei"/>
              </a:rPr>
              <a:t>推理模型</a:t>
            </a:r>
            <a:endParaRPr sz="1800">
              <a:latin typeface="Microsoft YaHei"/>
              <a:cs typeface="Microsoft YaHei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039100" y="5777484"/>
            <a:ext cx="1300480" cy="198120"/>
          </a:xfrm>
          <a:custGeom>
            <a:avLst/>
            <a:gdLst/>
            <a:ahLst/>
            <a:cxnLst/>
            <a:rect l="l" t="t" r="r" b="b"/>
            <a:pathLst>
              <a:path w="1300479" h="198120">
                <a:moveTo>
                  <a:pt x="1202435" y="198119"/>
                </a:moveTo>
                <a:lnTo>
                  <a:pt x="1202435" y="147827"/>
                </a:lnTo>
                <a:lnTo>
                  <a:pt x="0" y="147827"/>
                </a:lnTo>
                <a:lnTo>
                  <a:pt x="0" y="50291"/>
                </a:lnTo>
                <a:lnTo>
                  <a:pt x="1202435" y="50291"/>
                </a:lnTo>
                <a:lnTo>
                  <a:pt x="1202435" y="0"/>
                </a:lnTo>
                <a:lnTo>
                  <a:pt x="1299972" y="99060"/>
                </a:lnTo>
                <a:lnTo>
                  <a:pt x="1202435" y="198119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3" name="object 13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4572" y="1353311"/>
            <a:ext cx="12187428" cy="435559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sp>
        <p:nvSpPr>
          <p:cNvPr id="7" name="object 7" descr=""/>
          <p:cNvSpPr/>
          <p:nvPr/>
        </p:nvSpPr>
        <p:spPr>
          <a:xfrm>
            <a:off x="0" y="6548628"/>
            <a:ext cx="12192000" cy="309880"/>
          </a:xfrm>
          <a:custGeom>
            <a:avLst/>
            <a:gdLst/>
            <a:ahLst/>
            <a:cxnLst/>
            <a:rect l="l" t="t" r="r" b="b"/>
            <a:pathLst>
              <a:path w="12192000" h="309879">
                <a:moveTo>
                  <a:pt x="12192000" y="309372"/>
                </a:moveTo>
                <a:lnTo>
                  <a:pt x="0" y="309372"/>
                </a:lnTo>
                <a:lnTo>
                  <a:pt x="0" y="0"/>
                </a:lnTo>
                <a:lnTo>
                  <a:pt x="12192000" y="0"/>
                </a:lnTo>
                <a:lnTo>
                  <a:pt x="12192000" y="309372"/>
                </a:lnTo>
                <a:close/>
              </a:path>
            </a:pathLst>
          </a:custGeom>
          <a:solidFill>
            <a:srgbClr val="A1383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596900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5" b="1">
                <a:solidFill>
                  <a:srgbClr val="FFFFFF"/>
                </a:solidFill>
                <a:latin typeface="Microsoft YaHei"/>
                <a:cs typeface="Microsoft YaHei"/>
              </a:rPr>
              <a:t>生成模型与推理大模型的对比</a:t>
            </a:r>
            <a:endParaRPr sz="3600">
              <a:latin typeface="Microsoft YaHei"/>
              <a:cs typeface="Microsoft YaHei"/>
            </a:endParaRPr>
          </a:p>
        </p:txBody>
      </p:sp>
      <p:graphicFrame>
        <p:nvGraphicFramePr>
          <p:cNvPr id="9" name="object 9" descr=""/>
          <p:cNvGraphicFramePr>
            <a:graphicFrameLocks noGrp="1"/>
          </p:cNvGraphicFramePr>
          <p:nvPr/>
        </p:nvGraphicFramePr>
        <p:xfrm>
          <a:off x="909002" y="1427480"/>
          <a:ext cx="10449560" cy="3830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71550"/>
                <a:gridCol w="4218940"/>
                <a:gridCol w="5173345"/>
              </a:tblGrid>
              <a:tr h="466725">
                <a:tc>
                  <a:txBody>
                    <a:bodyPr/>
                    <a:lstStyle/>
                    <a:p>
                      <a:pPr marL="180975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sz="1600" spc="-35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比较项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11125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solidFill>
                      <a:srgbClr val="B15C4B"/>
                    </a:solidFill>
                  </a:tcPr>
                </a:tc>
                <a:tc>
                  <a:txBody>
                    <a:bodyPr/>
                    <a:lstStyle/>
                    <a:p>
                      <a:pPr marL="853440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baseline="1736" sz="2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OpenAI</a:t>
                      </a:r>
                      <a:r>
                        <a:rPr dirty="0" baseline="1736" sz="2400" spc="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1736" sz="24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GPT-4o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（</a:t>
                      </a:r>
                      <a:r>
                        <a:rPr dirty="0" sz="1600" spc="-2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生成模型</a:t>
                      </a:r>
                      <a:r>
                        <a:rPr dirty="0" sz="1600" spc="-5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）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11125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solidFill>
                      <a:srgbClr val="B15C4B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875"/>
                        </a:spcBef>
                      </a:pPr>
                      <a:r>
                        <a:rPr dirty="0" baseline="1736" sz="2400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OpenAI</a:t>
                      </a:r>
                      <a:r>
                        <a:rPr dirty="0" baseline="1736" sz="2400" spc="-7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 </a:t>
                      </a:r>
                      <a:r>
                        <a:rPr dirty="0" baseline="1736" sz="2400" spc="-15" b="1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o1</a:t>
                      </a:r>
                      <a:r>
                        <a:rPr dirty="0" sz="1600" spc="-1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（</a:t>
                      </a:r>
                      <a:r>
                        <a:rPr dirty="0" sz="1600" spc="-2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推理模型</a:t>
                      </a:r>
                      <a:r>
                        <a:rPr dirty="0" sz="1600" spc="-50" b="1">
                          <a:solidFill>
                            <a:srgbClr val="FFFFFF"/>
                          </a:solidFill>
                          <a:latin typeface="Microsoft YaHei"/>
                          <a:cs typeface="Microsoft YaHei"/>
                        </a:rPr>
                        <a:t>）</a:t>
                      </a:r>
                      <a:endParaRPr sz="16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11125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solidFill>
                      <a:srgbClr val="B15C4B"/>
                    </a:solidFill>
                  </a:tcPr>
                </a:tc>
              </a:tr>
              <a:tr h="83502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99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525">
                        <a:lnSpc>
                          <a:spcPct val="100000"/>
                        </a:lnSpc>
                      </a:pP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模型定位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2573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525" marR="112395">
                        <a:lnSpc>
                          <a:spcPts val="2180"/>
                        </a:lnSpc>
                      </a:pP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专注于通用自然语言处理和多模态能力，适合日常对话、内容生成、翻译以及图文、音频、视频等信息处理、生成、对话等。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525" marR="177800">
                        <a:lnSpc>
                          <a:spcPts val="2180"/>
                        </a:lnSpc>
                      </a:pP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侧重于复杂推理与逻辑能力，擅长数学、编程和自然语言推理任务，适合高难度问题求解和专业领域应用。一般是在生成模型的</a:t>
                      </a:r>
                      <a:r>
                        <a:rPr dirty="0" sz="1400" spc="-10">
                          <a:latin typeface="Microsoft YaHei"/>
                          <a:cs typeface="Microsoft YaHei"/>
                        </a:rPr>
                        <a:t>基础上通过</a:t>
                      </a:r>
                      <a:r>
                        <a:rPr dirty="0" baseline="1984" sz="2100" spc="-15">
                          <a:latin typeface="Calibri"/>
                          <a:cs typeface="Calibri"/>
                        </a:rPr>
                        <a:t>RL</a:t>
                      </a:r>
                      <a:r>
                        <a:rPr dirty="0" sz="1400" spc="-10">
                          <a:latin typeface="Microsoft YaHei"/>
                          <a:cs typeface="Microsoft YaHei"/>
                        </a:rPr>
                        <a:t>方法强化</a:t>
                      </a:r>
                      <a:r>
                        <a:rPr dirty="0" baseline="1984" sz="2100" spc="-15">
                          <a:latin typeface="Calibri"/>
                          <a:cs typeface="Calibri"/>
                        </a:rPr>
                        <a:t>CoT</a:t>
                      </a: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能力而来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562610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推理能力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9685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112395">
                        <a:lnSpc>
                          <a:spcPts val="2180"/>
                        </a:lnSpc>
                      </a:pPr>
                      <a:r>
                        <a:rPr dirty="0" sz="1400" spc="-10">
                          <a:latin typeface="Microsoft YaHei"/>
                          <a:cs typeface="Microsoft YaHei"/>
                        </a:rPr>
                        <a:t>在日常语言任务中表现均衡，但在复杂逻辑推理（</a:t>
                      </a:r>
                      <a:r>
                        <a:rPr dirty="0" sz="1400" spc="-50">
                          <a:latin typeface="Microsoft YaHei"/>
                          <a:cs typeface="Microsoft YaHei"/>
                        </a:rPr>
                        <a:t>如</a:t>
                      </a:r>
                      <a:r>
                        <a:rPr dirty="0" sz="1400" spc="-10">
                          <a:latin typeface="Microsoft YaHei"/>
                          <a:cs typeface="Microsoft YaHei"/>
                        </a:rPr>
                        <a:t>数学题求解）</a:t>
                      </a: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上准确率较低。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在复杂推理任务表现卓越，尤其擅长数学、代码推理任务。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9685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</a:tr>
              <a:tr h="563245"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多模态支持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9685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112395">
                        <a:lnSpc>
                          <a:spcPts val="2180"/>
                        </a:lnSpc>
                      </a:pP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支持文本、图像、音频乃至视频输入，可处理多种模</a:t>
                      </a: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态信息。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当前主要支持文本输入，不具备图像处理等多模态能力。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9685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839469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30"/>
                        </a:spcBef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 marL="9525">
                        <a:lnSpc>
                          <a:spcPct val="100000"/>
                        </a:lnSpc>
                      </a:pP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应用场景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3081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525" marR="112395">
                        <a:lnSpc>
                          <a:spcPts val="2180"/>
                        </a:lnSpc>
                      </a:pP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适合广泛通用任务，如对话、内容生成、多模态信息处理以及多种语言相互翻译和交流；面向大众市场和</a:t>
                      </a: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商业应用。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  <a:tc>
                  <a:txBody>
                    <a:bodyPr/>
                    <a:lstStyle/>
                    <a:p>
                      <a:pPr algn="just" marL="9525" marR="177800">
                        <a:lnSpc>
                          <a:spcPts val="2180"/>
                        </a:lnSpc>
                      </a:pP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适合需要高精度推理和逻辑分析的专业任务，如数学竞赛、编程问题和科学研究；在思路清晰度要求高的场景具有明显优势，比如采访大纲、方案梳理。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DFBDB7"/>
                      </a:solidFill>
                      <a:prstDash val="solid"/>
                    </a:lnB>
                    <a:solidFill>
                      <a:srgbClr val="F7EEEC"/>
                    </a:solidFill>
                  </a:tcPr>
                </a:tc>
              </a:tr>
              <a:tr h="563245">
                <a:tc>
                  <a:txBody>
                    <a:bodyPr/>
                    <a:lstStyle/>
                    <a:p>
                      <a:pPr marL="9525" marR="65405">
                        <a:lnSpc>
                          <a:spcPts val="2180"/>
                        </a:lnSpc>
                      </a:pPr>
                      <a:r>
                        <a:rPr dirty="0" sz="1400" spc="-20">
                          <a:latin typeface="Microsoft YaHei"/>
                          <a:cs typeface="Microsoft YaHei"/>
                        </a:rPr>
                        <a:t>用户交互体</a:t>
                      </a:r>
                      <a:r>
                        <a:rPr dirty="0" sz="1400" spc="-50">
                          <a:latin typeface="Microsoft YaHei"/>
                          <a:cs typeface="Microsoft YaHei"/>
                        </a:rPr>
                        <a:t>验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B15C4B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B15C4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525" marR="112395">
                        <a:lnSpc>
                          <a:spcPts val="2180"/>
                        </a:lnSpc>
                      </a:pP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提供流畅的实时对话体验，支持多种输入模态；用户界面友好，适合大众使用。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DFBDB7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B15C4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9525">
                        <a:lnSpc>
                          <a:spcPct val="100000"/>
                        </a:lnSpc>
                        <a:spcBef>
                          <a:spcPts val="1550"/>
                        </a:spcBef>
                      </a:pPr>
                      <a:r>
                        <a:rPr dirty="0" sz="1400" spc="-15">
                          <a:latin typeface="Microsoft YaHei"/>
                          <a:cs typeface="Microsoft YaHei"/>
                        </a:rPr>
                        <a:t>可自主链式思考，不需要太多的过程指令，整体交互节奏较慢。</a:t>
                      </a:r>
                      <a:endParaRPr sz="1400">
                        <a:latin typeface="Microsoft YaHei"/>
                        <a:cs typeface="Microsoft YaHei"/>
                      </a:endParaRPr>
                    </a:p>
                  </a:txBody>
                  <a:tcPr marL="0" marR="0" marB="0" marT="196850">
                    <a:lnL w="9525">
                      <a:solidFill>
                        <a:srgbClr val="DFBDB7"/>
                      </a:solidFill>
                      <a:prstDash val="solid"/>
                    </a:lnL>
                    <a:lnR w="9525">
                      <a:solidFill>
                        <a:srgbClr val="B15C4B"/>
                      </a:solidFill>
                      <a:prstDash val="solid"/>
                    </a:lnR>
                    <a:lnT w="9525">
                      <a:solidFill>
                        <a:srgbClr val="DFBDB7"/>
                      </a:solidFill>
                      <a:prstDash val="solid"/>
                    </a:lnT>
                    <a:lnB w="9525">
                      <a:solidFill>
                        <a:srgbClr val="B15C4B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570854" y="2654300"/>
            <a:ext cx="5922010" cy="75692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697865" algn="l"/>
                <a:tab pos="1214120" algn="l"/>
                <a:tab pos="1730375" algn="l"/>
                <a:tab pos="2315210" algn="l"/>
                <a:tab pos="2900045" algn="l"/>
                <a:tab pos="3416300" algn="l"/>
                <a:tab pos="3933190" algn="l"/>
                <a:tab pos="4917440" algn="l"/>
                <a:tab pos="5603875" algn="l"/>
              </a:tabLst>
            </a:pPr>
            <a:r>
              <a:rPr dirty="0" sz="4800" spc="-50" b="1">
                <a:latin typeface="Times New Roman"/>
                <a:cs typeface="Times New Roman"/>
              </a:rPr>
              <a:t>D</a:t>
            </a:r>
            <a:r>
              <a:rPr dirty="0" sz="4800" b="1">
                <a:latin typeface="Times New Roman"/>
                <a:cs typeface="Times New Roman"/>
              </a:rPr>
              <a:t>	</a:t>
            </a:r>
            <a:r>
              <a:rPr dirty="0" sz="4800" spc="-50" b="1">
                <a:latin typeface="Times New Roman"/>
                <a:cs typeface="Times New Roman"/>
              </a:rPr>
              <a:t>e</a:t>
            </a:r>
            <a:r>
              <a:rPr dirty="0" sz="4800" b="1">
                <a:latin typeface="Times New Roman"/>
                <a:cs typeface="Times New Roman"/>
              </a:rPr>
              <a:t>	</a:t>
            </a:r>
            <a:r>
              <a:rPr dirty="0" sz="4800" spc="-50" b="1">
                <a:latin typeface="Times New Roman"/>
                <a:cs typeface="Times New Roman"/>
              </a:rPr>
              <a:t>e</a:t>
            </a:r>
            <a:r>
              <a:rPr dirty="0" sz="4800" b="1">
                <a:latin typeface="Times New Roman"/>
                <a:cs typeface="Times New Roman"/>
              </a:rPr>
              <a:t>	</a:t>
            </a:r>
            <a:r>
              <a:rPr dirty="0" sz="4800" spc="-50" b="1">
                <a:latin typeface="Times New Roman"/>
                <a:cs typeface="Times New Roman"/>
              </a:rPr>
              <a:t>p</a:t>
            </a:r>
            <a:r>
              <a:rPr dirty="0" sz="4800" b="1">
                <a:latin typeface="Times New Roman"/>
                <a:cs typeface="Times New Roman"/>
              </a:rPr>
              <a:t>	</a:t>
            </a:r>
            <a:r>
              <a:rPr dirty="0" sz="4800" spc="-50" b="1">
                <a:latin typeface="Times New Roman"/>
                <a:cs typeface="Times New Roman"/>
              </a:rPr>
              <a:t>S</a:t>
            </a:r>
            <a:r>
              <a:rPr dirty="0" sz="4800" b="1">
                <a:latin typeface="Times New Roman"/>
                <a:cs typeface="Times New Roman"/>
              </a:rPr>
              <a:t>	</a:t>
            </a:r>
            <a:r>
              <a:rPr dirty="0" sz="4800" spc="-50" b="1">
                <a:latin typeface="Times New Roman"/>
                <a:cs typeface="Times New Roman"/>
              </a:rPr>
              <a:t>e</a:t>
            </a:r>
            <a:r>
              <a:rPr dirty="0" sz="4800" b="1">
                <a:latin typeface="Times New Roman"/>
                <a:cs typeface="Times New Roman"/>
              </a:rPr>
              <a:t>	</a:t>
            </a:r>
            <a:r>
              <a:rPr dirty="0" sz="4800" spc="-50" b="1">
                <a:latin typeface="Times New Roman"/>
                <a:cs typeface="Times New Roman"/>
              </a:rPr>
              <a:t>e</a:t>
            </a:r>
            <a:r>
              <a:rPr dirty="0" sz="4800" b="1">
                <a:latin typeface="Times New Roman"/>
                <a:cs typeface="Times New Roman"/>
              </a:rPr>
              <a:t>	</a:t>
            </a:r>
            <a:r>
              <a:rPr dirty="0" sz="4800" spc="-50" b="1">
                <a:latin typeface="Times New Roman"/>
                <a:cs typeface="Times New Roman"/>
              </a:rPr>
              <a:t>k</a:t>
            </a:r>
            <a:r>
              <a:rPr dirty="0" sz="4800" b="1">
                <a:latin typeface="Times New Roman"/>
                <a:cs typeface="Times New Roman"/>
              </a:rPr>
              <a:t>	</a:t>
            </a:r>
            <a:r>
              <a:rPr dirty="0" sz="4800" spc="-50" b="1">
                <a:latin typeface="Times New Roman"/>
                <a:cs typeface="Times New Roman"/>
              </a:rPr>
              <a:t>R</a:t>
            </a:r>
            <a:r>
              <a:rPr dirty="0" sz="4800" b="1">
                <a:latin typeface="Times New Roman"/>
                <a:cs typeface="Times New Roman"/>
              </a:rPr>
              <a:t>	</a:t>
            </a:r>
            <a:r>
              <a:rPr dirty="0" sz="4800" spc="-50" b="1">
                <a:latin typeface="Times New Roman"/>
                <a:cs typeface="Times New Roman"/>
              </a:rPr>
              <a:t>1</a:t>
            </a:r>
            <a:endParaRPr sz="4800">
              <a:latin typeface="Times New Roman"/>
              <a:cs typeface="Times New Roman"/>
            </a:endParaRP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84027" y="398957"/>
            <a:ext cx="995654" cy="39803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067683" y="367550"/>
            <a:ext cx="444868" cy="444893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4956048" cy="685800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73480" y="2743834"/>
            <a:ext cx="250190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400" spc="75">
                <a:solidFill>
                  <a:srgbClr val="FFFFFF"/>
                </a:solidFill>
                <a:latin typeface="SimSun"/>
                <a:cs typeface="SimSun"/>
              </a:rPr>
              <a:t>PART</a:t>
            </a:r>
            <a:r>
              <a:rPr dirty="0" sz="5400" spc="200">
                <a:solidFill>
                  <a:srgbClr val="FFFFFF"/>
                </a:solidFill>
                <a:latin typeface="SimSun"/>
                <a:cs typeface="SimSun"/>
              </a:rPr>
              <a:t> </a:t>
            </a:r>
            <a:r>
              <a:rPr dirty="0" sz="5400" spc="25">
                <a:solidFill>
                  <a:srgbClr val="FFFFFF"/>
                </a:solidFill>
                <a:latin typeface="SimSun"/>
                <a:cs typeface="SimSun"/>
              </a:rPr>
              <a:t>02</a:t>
            </a:r>
            <a:endParaRPr sz="5400">
              <a:latin typeface="SimSun"/>
              <a:cs typeface="SimSun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389890" y="170814"/>
            <a:ext cx="3865245" cy="3138170"/>
            <a:chOff x="389890" y="170814"/>
            <a:chExt cx="3865245" cy="3138170"/>
          </a:xfrm>
        </p:grpSpPr>
        <p:sp>
          <p:nvSpPr>
            <p:cNvPr id="8" name="object 8" descr=""/>
            <p:cNvSpPr/>
            <p:nvPr/>
          </p:nvSpPr>
          <p:spPr>
            <a:xfrm>
              <a:off x="4087368" y="3116579"/>
              <a:ext cx="167640" cy="192405"/>
            </a:xfrm>
            <a:custGeom>
              <a:avLst/>
              <a:gdLst/>
              <a:ahLst/>
              <a:cxnLst/>
              <a:rect l="l" t="t" r="r" b="b"/>
              <a:pathLst>
                <a:path w="167639" h="192404">
                  <a:moveTo>
                    <a:pt x="0" y="192024"/>
                  </a:moveTo>
                  <a:lnTo>
                    <a:pt x="0" y="0"/>
                  </a:lnTo>
                  <a:lnTo>
                    <a:pt x="167640" y="96012"/>
                  </a:lnTo>
                  <a:lnTo>
                    <a:pt x="0" y="19202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89890" y="170814"/>
              <a:ext cx="718388" cy="7200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1028700"/>
            <a:chOff x="0" y="0"/>
            <a:chExt cx="12192000" cy="1028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2190476" cy="102565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08747" y="0"/>
              <a:ext cx="4683252" cy="1008888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2192000" cy="1028700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4976" y="248411"/>
              <a:ext cx="1815083" cy="510540"/>
            </a:xfrm>
            <a:prstGeom prst="rect">
              <a:avLst/>
            </a:prstGeom>
          </p:spPr>
        </p:pic>
      </p:grpSp>
      <p:grpSp>
        <p:nvGrpSpPr>
          <p:cNvPr id="7" name="object 7" descr=""/>
          <p:cNvGrpSpPr/>
          <p:nvPr/>
        </p:nvGrpSpPr>
        <p:grpSpPr>
          <a:xfrm>
            <a:off x="0" y="4975174"/>
            <a:ext cx="12192000" cy="1883410"/>
            <a:chOff x="0" y="4975174"/>
            <a:chExt cx="12192000" cy="1883410"/>
          </a:xfrm>
        </p:grpSpPr>
        <p:sp>
          <p:nvSpPr>
            <p:cNvPr id="8" name="object 8" descr=""/>
            <p:cNvSpPr/>
            <p:nvPr/>
          </p:nvSpPr>
          <p:spPr>
            <a:xfrm>
              <a:off x="0" y="6548627"/>
              <a:ext cx="12192000" cy="309880"/>
            </a:xfrm>
            <a:custGeom>
              <a:avLst/>
              <a:gdLst/>
              <a:ahLst/>
              <a:cxnLst/>
              <a:rect l="l" t="t" r="r" b="b"/>
              <a:pathLst>
                <a:path w="12192000" h="309879">
                  <a:moveTo>
                    <a:pt x="12192000" y="309372"/>
                  </a:moveTo>
                  <a:lnTo>
                    <a:pt x="0" y="309372"/>
                  </a:lnTo>
                  <a:lnTo>
                    <a:pt x="0" y="0"/>
                  </a:lnTo>
                  <a:lnTo>
                    <a:pt x="12192000" y="0"/>
                  </a:lnTo>
                  <a:lnTo>
                    <a:pt x="12192000" y="309372"/>
                  </a:lnTo>
                  <a:close/>
                </a:path>
              </a:pathLst>
            </a:custGeom>
            <a:solidFill>
              <a:srgbClr val="A1383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14349" y="4975174"/>
              <a:ext cx="11141303" cy="156135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685241" y="263601"/>
            <a:ext cx="3218180" cy="5740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600" spc="-30" b="1">
                <a:solidFill>
                  <a:srgbClr val="FFFFFF"/>
                </a:solidFill>
                <a:latin typeface="Microsoft YaHei"/>
                <a:cs typeface="Microsoft YaHei"/>
              </a:rPr>
              <a:t>DeepSeek</a:t>
            </a:r>
            <a:r>
              <a:rPr dirty="0" sz="3600" spc="-25" b="1">
                <a:solidFill>
                  <a:srgbClr val="FFFFFF"/>
                </a:solidFill>
                <a:latin typeface="Microsoft YaHei"/>
                <a:cs typeface="Microsoft YaHei"/>
              </a:rPr>
              <a:t>公司</a:t>
            </a:r>
            <a:endParaRPr sz="3600">
              <a:latin typeface="Microsoft YaHei"/>
              <a:cs typeface="Microsoft YaHei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3677830" y="5551360"/>
            <a:ext cx="398843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10">
                <a:solidFill>
                  <a:srgbClr val="006FC0"/>
                </a:solidFill>
                <a:latin typeface="Microsoft YaHei"/>
                <a:cs typeface="Microsoft YaHei"/>
              </a:rPr>
              <a:t>2025</a:t>
            </a:r>
            <a:r>
              <a:rPr dirty="0" sz="1600" spc="-20">
                <a:solidFill>
                  <a:srgbClr val="006FC0"/>
                </a:solidFill>
                <a:latin typeface="Microsoft YaHei"/>
                <a:cs typeface="Microsoft YaHei"/>
              </a:rPr>
              <a:t>年</a:t>
            </a:r>
            <a:r>
              <a:rPr dirty="0" sz="1600" spc="-10">
                <a:solidFill>
                  <a:srgbClr val="006FC0"/>
                </a:solidFill>
                <a:latin typeface="Microsoft YaHei"/>
                <a:cs typeface="Microsoft YaHei"/>
              </a:rPr>
              <a:t>1</a:t>
            </a:r>
            <a:r>
              <a:rPr dirty="0" sz="1600" spc="-20">
                <a:solidFill>
                  <a:srgbClr val="006FC0"/>
                </a:solidFill>
                <a:latin typeface="Microsoft YaHei"/>
                <a:cs typeface="Microsoft YaHei"/>
              </a:rPr>
              <a:t>月</a:t>
            </a:r>
            <a:r>
              <a:rPr dirty="0" sz="1600" spc="-10">
                <a:solidFill>
                  <a:srgbClr val="006FC0"/>
                </a:solidFill>
                <a:latin typeface="Microsoft YaHei"/>
                <a:cs typeface="Microsoft YaHei"/>
              </a:rPr>
              <a:t>20</a:t>
            </a:r>
            <a:r>
              <a:rPr dirty="0" sz="1600" spc="-20">
                <a:solidFill>
                  <a:srgbClr val="006FC0"/>
                </a:solidFill>
                <a:latin typeface="Microsoft YaHei"/>
                <a:cs typeface="Microsoft YaHei"/>
              </a:rPr>
              <a:t>日推出</a:t>
            </a:r>
            <a:r>
              <a:rPr dirty="0" sz="1600" spc="-25">
                <a:solidFill>
                  <a:srgbClr val="006FC0"/>
                </a:solidFill>
                <a:latin typeface="Microsoft YaHei"/>
                <a:cs typeface="Microsoft YaHei"/>
              </a:rPr>
              <a:t>DeepSeek-</a:t>
            </a:r>
            <a:r>
              <a:rPr dirty="0" sz="1600" spc="-10">
                <a:solidFill>
                  <a:srgbClr val="006FC0"/>
                </a:solidFill>
                <a:latin typeface="Microsoft YaHei"/>
                <a:cs typeface="Microsoft YaHei"/>
              </a:rPr>
              <a:t>R1</a:t>
            </a:r>
            <a:r>
              <a:rPr dirty="0" sz="1600" spc="-30">
                <a:solidFill>
                  <a:srgbClr val="006FC0"/>
                </a:solidFill>
                <a:latin typeface="Microsoft YaHei"/>
                <a:cs typeface="Microsoft YaHei"/>
              </a:rPr>
              <a:t>推理模型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14349" y="3771646"/>
            <a:ext cx="11141303" cy="1561350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3677830" y="4020299"/>
            <a:ext cx="6960234" cy="85598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just" marL="12700" marR="5080">
              <a:lnSpc>
                <a:spcPct val="129800"/>
              </a:lnSpc>
              <a:spcBef>
                <a:spcPts val="95"/>
              </a:spcBef>
            </a:pPr>
            <a:r>
              <a:rPr dirty="0" sz="1400" spc="-15">
                <a:solidFill>
                  <a:srgbClr val="C83E58"/>
                </a:solidFill>
                <a:latin typeface="Microsoft YaHei"/>
                <a:cs typeface="Microsoft YaHei"/>
              </a:rPr>
              <a:t>作为由知名私募巨头幻方量化孕育而生的公司，</a:t>
            </a:r>
            <a:r>
              <a:rPr dirty="0" sz="1400" spc="-20">
                <a:solidFill>
                  <a:srgbClr val="C83E58"/>
                </a:solidFill>
                <a:latin typeface="Microsoft YaHei"/>
                <a:cs typeface="Microsoft YaHei"/>
              </a:rPr>
              <a:t>DeepSeek</a:t>
            </a:r>
            <a:r>
              <a:rPr dirty="0" sz="1400" spc="-15">
                <a:solidFill>
                  <a:srgbClr val="C83E58"/>
                </a:solidFill>
                <a:latin typeface="Microsoft YaHei"/>
                <a:cs typeface="Microsoft YaHei"/>
              </a:rPr>
              <a:t>获得了强大的资金支持和行业</a:t>
            </a:r>
            <a:r>
              <a:rPr dirty="0" sz="1400" spc="-20">
                <a:solidFill>
                  <a:srgbClr val="C83E58"/>
                </a:solidFill>
                <a:latin typeface="Microsoft YaHei"/>
                <a:cs typeface="Microsoft YaHei"/>
              </a:rPr>
              <a:t>影响力，幻方量化与九坤投资、明汯投资、灵均投资并称量化私募领域的“四大天王”，</a:t>
            </a:r>
            <a:r>
              <a:rPr dirty="0" sz="1400" spc="-10">
                <a:solidFill>
                  <a:srgbClr val="C83E58"/>
                </a:solidFill>
                <a:latin typeface="Microsoft YaHei"/>
                <a:cs typeface="Microsoft YaHei"/>
              </a:rPr>
              <a:t>管理资金规模均超过</a:t>
            </a:r>
            <a:r>
              <a:rPr dirty="0" sz="1400" spc="-20">
                <a:solidFill>
                  <a:srgbClr val="C83E58"/>
                </a:solidFill>
                <a:latin typeface="Microsoft YaHei"/>
                <a:cs typeface="Microsoft YaHei"/>
              </a:rPr>
              <a:t>600</a:t>
            </a:r>
            <a:r>
              <a:rPr dirty="0" sz="1400" spc="-10">
                <a:solidFill>
                  <a:srgbClr val="C83E58"/>
                </a:solidFill>
                <a:latin typeface="Microsoft YaHei"/>
                <a:cs typeface="Microsoft YaHei"/>
              </a:rPr>
              <a:t>亿元。这为</a:t>
            </a:r>
            <a:r>
              <a:rPr dirty="0" sz="1400" spc="-20">
                <a:solidFill>
                  <a:srgbClr val="C83E58"/>
                </a:solidFill>
                <a:latin typeface="Microsoft YaHei"/>
                <a:cs typeface="Microsoft YaHei"/>
              </a:rPr>
              <a:t>DeepSeek</a:t>
            </a:r>
            <a:r>
              <a:rPr dirty="0" sz="1400" spc="-15">
                <a:solidFill>
                  <a:srgbClr val="C83E58"/>
                </a:solidFill>
                <a:latin typeface="Microsoft YaHei"/>
                <a:cs typeface="Microsoft YaHei"/>
              </a:rPr>
              <a:t>提供了清晰的市场定位和投资者背景</a:t>
            </a:r>
            <a:endParaRPr sz="1400">
              <a:latin typeface="Microsoft YaHei"/>
              <a:cs typeface="Microsoft YaHei"/>
            </a:endParaRPr>
          </a:p>
        </p:txBody>
      </p:sp>
      <p:pic>
        <p:nvPicPr>
          <p:cNvPr id="14" name="object 14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14349" y="2568105"/>
            <a:ext cx="11141303" cy="1561350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3677830" y="3303041"/>
            <a:ext cx="3682365" cy="26860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600" spc="-25">
                <a:solidFill>
                  <a:srgbClr val="CF4879"/>
                </a:solidFill>
                <a:latin typeface="Microsoft YaHei"/>
                <a:cs typeface="Microsoft YaHei"/>
              </a:rPr>
              <a:t>术推动人工智能在多个领域的应用和创新</a:t>
            </a:r>
            <a:endParaRPr sz="1600">
              <a:latin typeface="Microsoft YaHei"/>
              <a:cs typeface="Microsoft YaHei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14349" y="1364576"/>
            <a:ext cx="11141303" cy="1561350"/>
          </a:xfrm>
          <a:prstGeom prst="rect">
            <a:avLst/>
          </a:prstGeom>
        </p:spPr>
      </p:pic>
      <p:sp>
        <p:nvSpPr>
          <p:cNvPr id="17" name="object 17" descr=""/>
          <p:cNvSpPr txBox="1"/>
          <p:nvPr/>
        </p:nvSpPr>
        <p:spPr>
          <a:xfrm>
            <a:off x="3677830" y="1708861"/>
            <a:ext cx="6964045" cy="65913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29900"/>
              </a:lnSpc>
              <a:spcBef>
                <a:spcPts val="100"/>
              </a:spcBef>
            </a:pPr>
            <a:r>
              <a:rPr dirty="0" sz="1600" spc="-10">
                <a:solidFill>
                  <a:srgbClr val="42065A"/>
                </a:solidFill>
                <a:latin typeface="Microsoft YaHei"/>
                <a:cs typeface="Microsoft YaHei"/>
              </a:rPr>
              <a:t>DeepSeek</a:t>
            </a:r>
            <a:r>
              <a:rPr dirty="0" sz="1600" spc="-20">
                <a:solidFill>
                  <a:srgbClr val="42065A"/>
                </a:solidFill>
                <a:latin typeface="Microsoft YaHei"/>
                <a:cs typeface="Microsoft YaHei"/>
              </a:rPr>
              <a:t>，全称杭州深度求索人工智能基础技术研究有限公司，成立于2023年</a:t>
            </a:r>
            <a:r>
              <a:rPr dirty="0" sz="1600" spc="-10">
                <a:solidFill>
                  <a:srgbClr val="42065A"/>
                </a:solidFill>
                <a:latin typeface="Microsoft YaHei"/>
                <a:cs typeface="Microsoft YaHei"/>
              </a:rPr>
              <a:t>7</a:t>
            </a:r>
            <a:r>
              <a:rPr dirty="0" sz="1600" spc="-20">
                <a:solidFill>
                  <a:srgbClr val="42065A"/>
                </a:solidFill>
                <a:latin typeface="Microsoft YaHei"/>
                <a:cs typeface="Microsoft YaHei"/>
              </a:rPr>
              <a:t>月</a:t>
            </a:r>
            <a:r>
              <a:rPr dirty="0" sz="1600" spc="-10">
                <a:solidFill>
                  <a:srgbClr val="42065A"/>
                </a:solidFill>
                <a:latin typeface="Microsoft YaHei"/>
                <a:cs typeface="Microsoft YaHei"/>
              </a:rPr>
              <a:t>17</a:t>
            </a:r>
            <a:r>
              <a:rPr dirty="0" sz="1600" spc="-25">
                <a:solidFill>
                  <a:srgbClr val="42065A"/>
                </a:solidFill>
                <a:latin typeface="Microsoft YaHei"/>
                <a:cs typeface="Microsoft YaHei"/>
              </a:rPr>
              <a:t>日，是一家创新型科技企业，专注于人工智能基础技术的研究与开发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314792" y="1689112"/>
            <a:ext cx="1980564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30" b="1">
                <a:solidFill>
                  <a:srgbClr val="42065A"/>
                </a:solidFill>
                <a:latin typeface="Microsoft YaHei"/>
                <a:cs typeface="Microsoft YaHei"/>
              </a:rPr>
              <a:t>公司成立背景与</a:t>
            </a:r>
            <a:r>
              <a:rPr dirty="0" sz="2200" spc="-35" b="1">
                <a:solidFill>
                  <a:srgbClr val="42065A"/>
                </a:solidFill>
                <a:latin typeface="Microsoft YaHei"/>
                <a:cs typeface="Microsoft YaHei"/>
              </a:rPr>
              <a:t>发展历程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14792" y="2909976"/>
            <a:ext cx="9189085" cy="360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  <a:tabLst>
                <a:tab pos="2375535" algn="l"/>
              </a:tabLst>
            </a:pPr>
            <a:r>
              <a:rPr dirty="0" baseline="3787" sz="3300" spc="-37" b="1">
                <a:solidFill>
                  <a:srgbClr val="CF4879"/>
                </a:solidFill>
                <a:latin typeface="Microsoft YaHei"/>
                <a:cs typeface="Microsoft YaHei"/>
              </a:rPr>
              <a:t>大语言模型</a:t>
            </a:r>
            <a:r>
              <a:rPr dirty="0" baseline="3787" sz="3300" spc="-30" b="1">
                <a:solidFill>
                  <a:srgbClr val="CF4879"/>
                </a:solidFill>
                <a:latin typeface="Microsoft YaHei"/>
                <a:cs typeface="Microsoft YaHei"/>
              </a:rPr>
              <a:t>(LLM)</a:t>
            </a:r>
            <a:r>
              <a:rPr dirty="0" baseline="3787" sz="3300" b="1">
                <a:solidFill>
                  <a:srgbClr val="CF4879"/>
                </a:solidFill>
                <a:latin typeface="Microsoft YaHei"/>
                <a:cs typeface="Microsoft YaHei"/>
              </a:rPr>
              <a:t>	</a:t>
            </a:r>
            <a:r>
              <a:rPr dirty="0" sz="1600" spc="-10">
                <a:solidFill>
                  <a:srgbClr val="CF4879"/>
                </a:solidFill>
                <a:latin typeface="Microsoft YaHei"/>
                <a:cs typeface="Microsoft YaHei"/>
              </a:rPr>
              <a:t>DeepSeek</a:t>
            </a:r>
            <a:r>
              <a:rPr dirty="0" sz="1600" spc="-20">
                <a:solidFill>
                  <a:srgbClr val="CF4879"/>
                </a:solidFill>
                <a:latin typeface="Microsoft YaHei"/>
                <a:cs typeface="Microsoft YaHei"/>
              </a:rPr>
              <a:t>专注于开发先进的大语言模型</a:t>
            </a:r>
            <a:r>
              <a:rPr dirty="0" sz="1600" spc="-10">
                <a:solidFill>
                  <a:srgbClr val="CF4879"/>
                </a:solidFill>
                <a:latin typeface="Microsoft YaHei"/>
                <a:cs typeface="Microsoft YaHei"/>
              </a:rPr>
              <a:t>(LLM)</a:t>
            </a:r>
            <a:r>
              <a:rPr dirty="0" sz="1600" spc="-20">
                <a:solidFill>
                  <a:srgbClr val="CF4879"/>
                </a:solidFill>
                <a:latin typeface="Microsoft YaHei"/>
                <a:cs typeface="Microsoft YaHei"/>
              </a:rPr>
              <a:t>和相关技术，旨在通过这些</a:t>
            </a:r>
            <a:r>
              <a:rPr dirty="0" sz="1600" spc="-50">
                <a:solidFill>
                  <a:srgbClr val="CF4879"/>
                </a:solidFill>
                <a:latin typeface="Microsoft YaHei"/>
                <a:cs typeface="Microsoft YaHei"/>
              </a:rPr>
              <a:t>技</a:t>
            </a:r>
            <a:endParaRPr sz="1600">
              <a:latin typeface="Microsoft YaHei"/>
              <a:cs typeface="Microsoft YaHei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314792" y="3227933"/>
            <a:ext cx="1421765" cy="360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0" b="1">
                <a:solidFill>
                  <a:srgbClr val="CF4879"/>
                </a:solidFill>
                <a:latin typeface="Microsoft YaHei"/>
                <a:cs typeface="Microsoft YaHei"/>
              </a:rPr>
              <a:t>的创新应用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314792" y="4096181"/>
            <a:ext cx="1980564" cy="6953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2200" spc="-30" b="1">
                <a:solidFill>
                  <a:srgbClr val="C83E58"/>
                </a:solidFill>
                <a:latin typeface="Microsoft YaHei"/>
                <a:cs typeface="Microsoft YaHei"/>
              </a:rPr>
              <a:t>投资者背景与市</a:t>
            </a:r>
            <a:r>
              <a:rPr dirty="0" sz="2200" spc="-35" b="1">
                <a:solidFill>
                  <a:srgbClr val="C83E58"/>
                </a:solidFill>
                <a:latin typeface="Microsoft YaHei"/>
                <a:cs typeface="Microsoft YaHei"/>
              </a:rPr>
              <a:t>场定位</a:t>
            </a:r>
            <a:endParaRPr sz="2200">
              <a:latin typeface="Microsoft YaHei"/>
              <a:cs typeface="Microsoft YaHei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314792" y="5467362"/>
            <a:ext cx="862965" cy="36004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2200" spc="-35" b="1">
                <a:solidFill>
                  <a:srgbClr val="006FC0"/>
                </a:solidFill>
                <a:latin typeface="Microsoft YaHei"/>
                <a:cs typeface="Microsoft YaHei"/>
              </a:rPr>
              <a:t>里程碑</a:t>
            </a:r>
            <a:endParaRPr sz="2200">
              <a:latin typeface="Microsoft YaHei"/>
              <a:cs typeface="Microsoft Ya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A63DDC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Company/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description/>
  <dcterms:created xsi:type="dcterms:W3CDTF">2025-03-11T15:46:25Z</dcterms:created>
  <dcterms:modified xsi:type="dcterms:W3CDTF">2025-03-11T15:46:25Z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2025-03-01T00:00:00Z</vt:filetime>
  </property>
  <property fmtid="{D5CDD505-2E9C-101B-9397-08002B2CF9AE}" pid="3" name="Creator">
    <vt:lpwstr>WPS 演示</vt:lpwstr>
  </property>
  <property fmtid="{D5CDD505-2E9C-101B-9397-08002B2CF9AE}" pid="4" name="LastSaved">
    <vt:filetime>2025-03-11T00:00:00Z</vt:filetime>
  </property>
  <property fmtid="{D5CDD505-2E9C-101B-9397-08002B2CF9AE}" pid="5" name="PXCViewerInfo">
    <vt:lpwstr>PDF-XChange Viewer;2.5.322.10;Dec 13 2018;09:26:31;D:20250302110212+08'00'</vt:lpwstr>
  </property>
  <property fmtid="{D5CDD505-2E9C-101B-9397-08002B2CF9AE}" pid="6" name="Producer">
    <vt:lpwstr>3-Heights(TM) PDF Security Shell 4.8.25.2 (http://www.pdf-tools.com)</vt:lpwstr>
  </property>
  <property fmtid="{D5CDD505-2E9C-101B-9397-08002B2CF9AE}" pid="7" name="SourceModified">
    <vt:lpwstr>D:20250301222205+08'00'</vt:lpwstr>
  </property>
</Properties>
</file>